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8"/>
  </p:notesMasterIdLst>
  <p:sldIdLst>
    <p:sldId id="256" r:id="rId5"/>
    <p:sldId id="324" r:id="rId6"/>
    <p:sldId id="325" r:id="rId7"/>
    <p:sldId id="312" r:id="rId8"/>
    <p:sldId id="314" r:id="rId9"/>
    <p:sldId id="326" r:id="rId10"/>
    <p:sldId id="327" r:id="rId11"/>
    <p:sldId id="329" r:id="rId12"/>
    <p:sldId id="328" r:id="rId13"/>
    <p:sldId id="335" r:id="rId14"/>
    <p:sldId id="336" r:id="rId15"/>
    <p:sldId id="337" r:id="rId16"/>
    <p:sldId id="338" r:id="rId17"/>
    <p:sldId id="339" r:id="rId18"/>
    <p:sldId id="341" r:id="rId19"/>
    <p:sldId id="342" r:id="rId20"/>
    <p:sldId id="343" r:id="rId21"/>
    <p:sldId id="344" r:id="rId22"/>
    <p:sldId id="320" r:id="rId23"/>
    <p:sldId id="331" r:id="rId24"/>
    <p:sldId id="332" r:id="rId25"/>
    <p:sldId id="334"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3EC"/>
    <a:srgbClr val="FFC701"/>
    <a:srgbClr val="004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p:restoredTop sz="94651"/>
  </p:normalViewPr>
  <p:slideViewPr>
    <p:cSldViewPr snapToGrid="0" snapToObjects="1">
      <p:cViewPr varScale="1">
        <p:scale>
          <a:sx n="58" d="100"/>
          <a:sy n="58" d="100"/>
        </p:scale>
        <p:origin x="1104" y="60"/>
      </p:cViewPr>
      <p:guideLst/>
    </p:cSldViewPr>
  </p:slideViewPr>
  <p:notesTextViewPr>
    <p:cViewPr>
      <p:scale>
        <a:sx n="1" d="1"/>
        <a:sy n="1" d="1"/>
      </p:scale>
      <p:origin x="0" y="0"/>
    </p:cViewPr>
  </p:notesTextViewPr>
  <p:notesViewPr>
    <p:cSldViewPr snapToGrid="0" snapToObjects="1">
      <p:cViewPr varScale="1">
        <p:scale>
          <a:sx n="114" d="100"/>
          <a:sy n="114" d="100"/>
        </p:scale>
        <p:origin x="28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C88C1-BC3C-FD4A-89D3-2E5956E9CF49}" type="datetimeFigureOut">
              <a:rPr lang="en-US" smtClean="0"/>
              <a:t>2/24/2025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00B52-C403-EC4D-B489-253EEE4D2084}" type="slidenum">
              <a:rPr lang="en-US" smtClean="0"/>
              <a:t>‹#›</a:t>
            </a:fld>
            <a:endParaRPr lang="en-US" dirty="0"/>
          </a:p>
        </p:txBody>
      </p:sp>
    </p:spTree>
    <p:extLst>
      <p:ext uri="{BB962C8B-B14F-4D97-AF65-F5344CB8AC3E}">
        <p14:creationId xmlns:p14="http://schemas.microsoft.com/office/powerpoint/2010/main" val="365418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D3DB102-BBAD-AF41-AD19-2919F4EB4912}"/>
              </a:ext>
            </a:extLst>
          </p:cNvPr>
          <p:cNvSpPr>
            <a:spLocks noGrp="1"/>
          </p:cNvSpPr>
          <p:nvPr>
            <p:ph type="dt" sz="half" idx="10"/>
          </p:nvPr>
        </p:nvSpPr>
        <p:spPr>
          <a:xfrm>
            <a:off x="838200" y="6356350"/>
            <a:ext cx="2743200" cy="365125"/>
          </a:xfrm>
        </p:spPr>
        <p:txBody>
          <a:bodyPr/>
          <a:lstStyle/>
          <a:p>
            <a:fld id="{6A351464-2439-FB4A-9420-C43D8E08076A}" type="datetimeFigureOut">
              <a:rPr lang="en-US" smtClean="0"/>
              <a:t>2/24/2025</a:t>
            </a:fld>
            <a:endParaRPr lang="en-US" dirty="0"/>
          </a:p>
        </p:txBody>
      </p:sp>
      <p:sp>
        <p:nvSpPr>
          <p:cNvPr id="10" name="Footer Placeholder 4">
            <a:extLst>
              <a:ext uri="{FF2B5EF4-FFF2-40B4-BE49-F238E27FC236}">
                <a16:creationId xmlns:a16="http://schemas.microsoft.com/office/drawing/2014/main" id="{227465B9-FC5C-194D-B08A-2B290898CBEB}"/>
              </a:ext>
            </a:extLst>
          </p:cNvPr>
          <p:cNvSpPr>
            <a:spLocks noGrp="1"/>
          </p:cNvSpPr>
          <p:nvPr>
            <p:ph type="ftr" sz="quarter" idx="11"/>
          </p:nvPr>
        </p:nvSpPr>
        <p:spPr>
          <a:xfrm>
            <a:off x="4038600" y="6356350"/>
            <a:ext cx="4114800" cy="365125"/>
          </a:xfrm>
        </p:spPr>
        <p:txBody>
          <a:bodyPr/>
          <a:lstStyle/>
          <a:p>
            <a:endParaRPr lang="en-US" dirty="0"/>
          </a:p>
        </p:txBody>
      </p:sp>
      <p:sp>
        <p:nvSpPr>
          <p:cNvPr id="11" name="Slide Number Placeholder 5">
            <a:extLst>
              <a:ext uri="{FF2B5EF4-FFF2-40B4-BE49-F238E27FC236}">
                <a16:creationId xmlns:a16="http://schemas.microsoft.com/office/drawing/2014/main" id="{4D9B9049-96C1-9E4B-84C9-2098C3AC859F}"/>
              </a:ext>
            </a:extLst>
          </p:cNvPr>
          <p:cNvSpPr>
            <a:spLocks noGrp="1"/>
          </p:cNvSpPr>
          <p:nvPr>
            <p:ph type="sldNum" sz="quarter" idx="12"/>
          </p:nvPr>
        </p:nvSpPr>
        <p:spPr>
          <a:xfrm>
            <a:off x="8610600" y="6356350"/>
            <a:ext cx="2743200" cy="365125"/>
          </a:xfrm>
        </p:spPr>
        <p:txBody>
          <a:bodyPr/>
          <a:lstStyle/>
          <a:p>
            <a:fld id="{6C96609F-732E-AA46-9006-72A0DB112237}" type="slidenum">
              <a:rPr lang="en-US" smtClean="0"/>
              <a:t>‹#›</a:t>
            </a:fld>
            <a:endParaRPr lang="en-US" dirty="0"/>
          </a:p>
        </p:txBody>
      </p:sp>
      <p:grpSp>
        <p:nvGrpSpPr>
          <p:cNvPr id="7" name="Group 6">
            <a:extLst>
              <a:ext uri="{FF2B5EF4-FFF2-40B4-BE49-F238E27FC236}">
                <a16:creationId xmlns:a16="http://schemas.microsoft.com/office/drawing/2014/main" id="{59FA2BB1-99AB-A347-B62F-5B0A9E9EC81D}"/>
              </a:ext>
            </a:extLst>
          </p:cNvPr>
          <p:cNvGrpSpPr/>
          <p:nvPr userDrawn="1"/>
        </p:nvGrpSpPr>
        <p:grpSpPr>
          <a:xfrm>
            <a:off x="-1" y="0"/>
            <a:ext cx="12192001" cy="6868471"/>
            <a:chOff x="1303679" y="181631"/>
            <a:chExt cx="12192001" cy="6868471"/>
          </a:xfrm>
        </p:grpSpPr>
        <p:sp>
          <p:nvSpPr>
            <p:cNvPr id="8" name="Rectangle 7">
              <a:extLst>
                <a:ext uri="{FF2B5EF4-FFF2-40B4-BE49-F238E27FC236}">
                  <a16:creationId xmlns:a16="http://schemas.microsoft.com/office/drawing/2014/main" id="{3EEE5953-C03F-674A-9A1B-04D4934EEC5C}"/>
                </a:ext>
              </a:extLst>
            </p:cNvPr>
            <p:cNvSpPr/>
            <p:nvPr/>
          </p:nvSpPr>
          <p:spPr>
            <a:xfrm>
              <a:off x="1303679" y="5146363"/>
              <a:ext cx="12192001" cy="1888760"/>
            </a:xfrm>
            <a:prstGeom prst="rect">
              <a:avLst/>
            </a:prstGeom>
            <a:solidFill>
              <a:srgbClr val="DB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79290B8-CEF4-BE4A-A537-70E6C7677F2B}"/>
                </a:ext>
              </a:extLst>
            </p:cNvPr>
            <p:cNvPicPr>
              <a:picLocks noChangeAspect="1"/>
            </p:cNvPicPr>
            <p:nvPr/>
          </p:nvPicPr>
          <p:blipFill rotWithShape="1">
            <a:blip r:embed="rId2"/>
            <a:srcRect l="8328" t="8518" r="1551" b="1611"/>
            <a:stretch/>
          </p:blipFill>
          <p:spPr>
            <a:xfrm>
              <a:off x="1303680" y="181631"/>
              <a:ext cx="12192000" cy="6868471"/>
            </a:xfrm>
            <a:prstGeom prst="rect">
              <a:avLst/>
            </a:prstGeom>
            <a:solidFill>
              <a:srgbClr val="DBE3EC"/>
            </a:solidFill>
          </p:spPr>
        </p:pic>
      </p:grpSp>
      <p:sp>
        <p:nvSpPr>
          <p:cNvPr id="12" name="Text Placeholder 1">
            <a:extLst>
              <a:ext uri="{FF2B5EF4-FFF2-40B4-BE49-F238E27FC236}">
                <a16:creationId xmlns:a16="http://schemas.microsoft.com/office/drawing/2014/main" id="{EF5327EC-2767-4243-8A0D-5E0D82CD7EC5}"/>
              </a:ext>
            </a:extLst>
          </p:cNvPr>
          <p:cNvSpPr>
            <a:spLocks noGrp="1"/>
          </p:cNvSpPr>
          <p:nvPr>
            <p:ph type="body" sz="quarter" idx="13" hasCustomPrompt="1"/>
          </p:nvPr>
        </p:nvSpPr>
        <p:spPr>
          <a:xfrm>
            <a:off x="937265" y="1727081"/>
            <a:ext cx="10515599" cy="3285155"/>
          </a:xfrm>
        </p:spPr>
        <p:txBody>
          <a:bodyPr/>
          <a:lstStyle>
            <a:lvl1pPr>
              <a:defRPr sz="2400" b="0"/>
            </a:lvl1pPr>
          </a:lstStyle>
          <a:p>
            <a:pPr lvl="0"/>
            <a:r>
              <a:rPr lang="en-US" dirty="0"/>
              <a:t>PLACE HEADING</a:t>
            </a:r>
          </a:p>
          <a:p>
            <a:pPr lvl="0"/>
            <a:r>
              <a:rPr lang="en-US" dirty="0"/>
              <a:t>HERE PLEASE</a:t>
            </a:r>
          </a:p>
          <a:p>
            <a:endParaRPr lang="en-US" dirty="0"/>
          </a:p>
        </p:txBody>
      </p:sp>
    </p:spTree>
    <p:extLst>
      <p:ext uri="{BB962C8B-B14F-4D97-AF65-F5344CB8AC3E}">
        <p14:creationId xmlns:p14="http://schemas.microsoft.com/office/powerpoint/2010/main" val="38448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79E3BB-4002-7240-925B-F252FAFB3D63}"/>
              </a:ext>
            </a:extLst>
          </p:cNvPr>
          <p:cNvPicPr>
            <a:picLocks noChangeAspect="1"/>
          </p:cNvPicPr>
          <p:nvPr userDrawn="1"/>
        </p:nvPicPr>
        <p:blipFill rotWithShape="1">
          <a:blip r:embed="rId2"/>
          <a:srcRect t="279" b="82393"/>
          <a:stretch/>
        </p:blipFill>
        <p:spPr>
          <a:xfrm>
            <a:off x="0" y="-3"/>
            <a:ext cx="12192000" cy="1188246"/>
          </a:xfrm>
          <a:prstGeom prst="rect">
            <a:avLst/>
          </a:prstGeom>
        </p:spPr>
      </p:pic>
      <p:grpSp>
        <p:nvGrpSpPr>
          <p:cNvPr id="8" name="Group 7">
            <a:extLst>
              <a:ext uri="{FF2B5EF4-FFF2-40B4-BE49-F238E27FC236}">
                <a16:creationId xmlns:a16="http://schemas.microsoft.com/office/drawing/2014/main" id="{9BC5449D-8E25-544D-842E-B2EA29DFBD61}"/>
              </a:ext>
            </a:extLst>
          </p:cNvPr>
          <p:cNvGrpSpPr/>
          <p:nvPr userDrawn="1"/>
        </p:nvGrpSpPr>
        <p:grpSpPr>
          <a:xfrm>
            <a:off x="0" y="6177201"/>
            <a:ext cx="12202391" cy="691197"/>
            <a:chOff x="0" y="6176963"/>
            <a:chExt cx="12202391" cy="691197"/>
          </a:xfrm>
        </p:grpSpPr>
        <p:pic>
          <p:nvPicPr>
            <p:cNvPr id="9" name="Picture 8">
              <a:extLst>
                <a:ext uri="{FF2B5EF4-FFF2-40B4-BE49-F238E27FC236}">
                  <a16:creationId xmlns:a16="http://schemas.microsoft.com/office/drawing/2014/main" id="{E0403DDB-C4D2-794C-8CD3-324AA8430C0A}"/>
                </a:ext>
              </a:extLst>
            </p:cNvPr>
            <p:cNvPicPr>
              <a:picLocks noChangeAspect="1"/>
            </p:cNvPicPr>
            <p:nvPr userDrawn="1"/>
          </p:nvPicPr>
          <p:blipFill rotWithShape="1">
            <a:blip r:embed="rId3"/>
            <a:srcRect l="577" t="94676"/>
            <a:stretch/>
          </p:blipFill>
          <p:spPr>
            <a:xfrm>
              <a:off x="0" y="6176963"/>
              <a:ext cx="12202391" cy="691197"/>
            </a:xfrm>
            <a:prstGeom prst="rect">
              <a:avLst/>
            </a:prstGeom>
            <a:ln>
              <a:noFill/>
            </a:ln>
          </p:spPr>
        </p:pic>
        <p:pic>
          <p:nvPicPr>
            <p:cNvPr id="10" name="Picture 9">
              <a:extLst>
                <a:ext uri="{FF2B5EF4-FFF2-40B4-BE49-F238E27FC236}">
                  <a16:creationId xmlns:a16="http://schemas.microsoft.com/office/drawing/2014/main" id="{8E6B49FA-79D7-6347-8293-B147FA32ADDA}"/>
                </a:ext>
              </a:extLst>
            </p:cNvPr>
            <p:cNvPicPr>
              <a:picLocks noChangeAspect="1"/>
            </p:cNvPicPr>
            <p:nvPr userDrawn="1"/>
          </p:nvPicPr>
          <p:blipFill rotWithShape="1">
            <a:blip r:embed="rId4"/>
            <a:srcRect l="64262" t="81818" b="4288"/>
            <a:stretch/>
          </p:blipFill>
          <p:spPr>
            <a:xfrm>
              <a:off x="9385423" y="6234545"/>
              <a:ext cx="2671494" cy="584193"/>
            </a:xfrm>
            <a:prstGeom prst="rect">
              <a:avLst/>
            </a:prstGeom>
          </p:spPr>
        </p:pic>
      </p:grpSp>
      <p:sp>
        <p:nvSpPr>
          <p:cNvPr id="2" name="Title 1">
            <a:extLst>
              <a:ext uri="{FF2B5EF4-FFF2-40B4-BE49-F238E27FC236}">
                <a16:creationId xmlns:a16="http://schemas.microsoft.com/office/drawing/2014/main" id="{04A45991-94D5-534E-9EE5-94A456087B0C}"/>
              </a:ext>
            </a:extLst>
          </p:cNvPr>
          <p:cNvSpPr>
            <a:spLocks noGrp="1"/>
          </p:cNvSpPr>
          <p:nvPr>
            <p:ph type="title" hasCustomPrompt="1"/>
          </p:nvPr>
        </p:nvSpPr>
        <p:spPr>
          <a:xfrm>
            <a:off x="537632" y="0"/>
            <a:ext cx="10515600" cy="1169164"/>
          </a:xfrm>
        </p:spPr>
        <p:txBody>
          <a:bodyPr>
            <a:normAutofit/>
          </a:bodyPr>
          <a:lstStyle>
            <a:lvl1pPr>
              <a:defRPr sz="2400">
                <a:solidFill>
                  <a:srgbClr val="00428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CB8A525-8529-6D48-91D8-8948CA4560F2}"/>
              </a:ext>
            </a:extLst>
          </p:cNvPr>
          <p:cNvSpPr>
            <a:spLocks noGrp="1"/>
          </p:cNvSpPr>
          <p:nvPr>
            <p:ph idx="1"/>
          </p:nvPr>
        </p:nvSpPr>
        <p:spPr>
          <a:xfrm>
            <a:off x="537632" y="2062887"/>
            <a:ext cx="10515600" cy="3980104"/>
          </a:xfr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CE4A31-0EC3-1F47-9B48-2D2E47591DD7}"/>
              </a:ext>
            </a:extLst>
          </p:cNvPr>
          <p:cNvSpPr>
            <a:spLocks noGrp="1"/>
          </p:cNvSpPr>
          <p:nvPr>
            <p:ph type="dt" sz="half" idx="10"/>
          </p:nvPr>
        </p:nvSpPr>
        <p:spPr>
          <a:xfrm>
            <a:off x="838200" y="6356350"/>
            <a:ext cx="2031460" cy="365125"/>
          </a:xfrm>
        </p:spPr>
        <p:txBody>
          <a:bodyPr/>
          <a:lstStyle/>
          <a:p>
            <a:fld id="{93070B94-597C-9F4F-A197-11060B8C967F}" type="datetimeFigureOut">
              <a:rPr lang="en-US" smtClean="0"/>
              <a:t>2/24/2025</a:t>
            </a:fld>
            <a:endParaRPr lang="en-US" dirty="0"/>
          </a:p>
        </p:txBody>
      </p:sp>
      <p:sp>
        <p:nvSpPr>
          <p:cNvPr id="6" name="Slide Number Placeholder 5">
            <a:extLst>
              <a:ext uri="{FF2B5EF4-FFF2-40B4-BE49-F238E27FC236}">
                <a16:creationId xmlns:a16="http://schemas.microsoft.com/office/drawing/2014/main" id="{843AFAD9-82C6-C342-8812-750D56292B1E}"/>
              </a:ext>
            </a:extLst>
          </p:cNvPr>
          <p:cNvSpPr>
            <a:spLocks noGrp="1"/>
          </p:cNvSpPr>
          <p:nvPr>
            <p:ph type="sldNum" sz="quarter" idx="12"/>
          </p:nvPr>
        </p:nvSpPr>
        <p:spPr>
          <a:xfrm>
            <a:off x="6096000" y="6356350"/>
            <a:ext cx="2743200" cy="365125"/>
          </a:xfrm>
        </p:spPr>
        <p:txBody>
          <a:bodyPr/>
          <a:lstStyle/>
          <a:p>
            <a:fld id="{E8FEB308-5C4C-6D47-A90A-159D13627B85}" type="slidenum">
              <a:rPr lang="en-US" smtClean="0"/>
              <a:t>‹#›</a:t>
            </a:fld>
            <a:endParaRPr lang="en-US" dirty="0"/>
          </a:p>
        </p:txBody>
      </p:sp>
    </p:spTree>
    <p:extLst>
      <p:ext uri="{BB962C8B-B14F-4D97-AF65-F5344CB8AC3E}">
        <p14:creationId xmlns:p14="http://schemas.microsoft.com/office/powerpoint/2010/main" val="204373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883692-72BB-684A-8811-F47355447C7E}"/>
              </a:ext>
            </a:extLst>
          </p:cNvPr>
          <p:cNvPicPr>
            <a:picLocks noChangeAspect="1"/>
          </p:cNvPicPr>
          <p:nvPr userDrawn="1"/>
        </p:nvPicPr>
        <p:blipFill rotWithShape="1">
          <a:blip r:embed="rId2"/>
          <a:srcRect t="279" b="82393"/>
          <a:stretch/>
        </p:blipFill>
        <p:spPr>
          <a:xfrm>
            <a:off x="0" y="-3"/>
            <a:ext cx="12192000" cy="1188246"/>
          </a:xfrm>
          <a:prstGeom prst="rect">
            <a:avLst/>
          </a:prstGeom>
        </p:spPr>
      </p:pic>
      <p:sp>
        <p:nvSpPr>
          <p:cNvPr id="2" name="Title 1">
            <a:extLst>
              <a:ext uri="{FF2B5EF4-FFF2-40B4-BE49-F238E27FC236}">
                <a16:creationId xmlns:a16="http://schemas.microsoft.com/office/drawing/2014/main" id="{7668640B-B148-BA40-95F3-A817CC8DBE68}"/>
              </a:ext>
            </a:extLst>
          </p:cNvPr>
          <p:cNvSpPr>
            <a:spLocks noGrp="1"/>
          </p:cNvSpPr>
          <p:nvPr>
            <p:ph type="title" hasCustomPrompt="1"/>
          </p:nvPr>
        </p:nvSpPr>
        <p:spPr>
          <a:xfrm>
            <a:off x="831850" y="873159"/>
            <a:ext cx="10515600" cy="2852737"/>
          </a:xfrm>
        </p:spPr>
        <p:txBody>
          <a:bodyPr anchor="b">
            <a:normAutofit/>
          </a:bodyPr>
          <a:lstStyle>
            <a:lvl1pPr>
              <a:defRPr sz="40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Introduction theme</a:t>
            </a:r>
          </a:p>
        </p:txBody>
      </p:sp>
      <p:sp>
        <p:nvSpPr>
          <p:cNvPr id="3" name="Text Placeholder 2">
            <a:extLst>
              <a:ext uri="{FF2B5EF4-FFF2-40B4-BE49-F238E27FC236}">
                <a16:creationId xmlns:a16="http://schemas.microsoft.com/office/drawing/2014/main" id="{FE1F33A3-A265-B444-8400-DE0C2FAE6DE7}"/>
              </a:ext>
            </a:extLst>
          </p:cNvPr>
          <p:cNvSpPr>
            <a:spLocks noGrp="1"/>
          </p:cNvSpPr>
          <p:nvPr>
            <p:ph type="body" idx="1"/>
          </p:nvPr>
        </p:nvSpPr>
        <p:spPr>
          <a:xfrm>
            <a:off x="831850" y="3752884"/>
            <a:ext cx="10515600" cy="1500187"/>
          </a:xfrm>
        </p:spPr>
        <p:txBody>
          <a:bodyPr/>
          <a:lstStyle>
            <a:lvl1pPr marL="0" indent="0">
              <a:buNone/>
              <a:defRPr sz="2400" b="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717C9F2-7988-F147-AFBC-12AA50BE486A}"/>
              </a:ext>
            </a:extLst>
          </p:cNvPr>
          <p:cNvSpPr>
            <a:spLocks noGrp="1"/>
          </p:cNvSpPr>
          <p:nvPr>
            <p:ph type="dt" sz="half" idx="10"/>
          </p:nvPr>
        </p:nvSpPr>
        <p:spPr/>
        <p:txBody>
          <a:bodyPr/>
          <a:lstStyle/>
          <a:p>
            <a:fld id="{93070B94-597C-9F4F-A197-11060B8C967F}" type="datetimeFigureOut">
              <a:rPr lang="en-US" smtClean="0"/>
              <a:t>2/24/2025</a:t>
            </a:fld>
            <a:endParaRPr lang="en-US" dirty="0"/>
          </a:p>
        </p:txBody>
      </p:sp>
      <p:sp>
        <p:nvSpPr>
          <p:cNvPr id="5" name="Footer Placeholder 4">
            <a:extLst>
              <a:ext uri="{FF2B5EF4-FFF2-40B4-BE49-F238E27FC236}">
                <a16:creationId xmlns:a16="http://schemas.microsoft.com/office/drawing/2014/main" id="{0F21950A-EFF5-D24F-80E2-91F26433B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81FDFD-C0BD-CE42-B42B-93C18F3F4777}"/>
              </a:ext>
            </a:extLst>
          </p:cNvPr>
          <p:cNvSpPr>
            <a:spLocks noGrp="1"/>
          </p:cNvSpPr>
          <p:nvPr>
            <p:ph type="sldNum" sz="quarter" idx="12"/>
          </p:nvPr>
        </p:nvSpPr>
        <p:spPr/>
        <p:txBody>
          <a:bodyPr/>
          <a:lstStyle/>
          <a:p>
            <a:fld id="{E8FEB308-5C4C-6D47-A90A-159D13627B85}" type="slidenum">
              <a:rPr lang="en-US" smtClean="0"/>
              <a:t>‹#›</a:t>
            </a:fld>
            <a:endParaRPr lang="en-US" dirty="0"/>
          </a:p>
        </p:txBody>
      </p:sp>
      <p:grpSp>
        <p:nvGrpSpPr>
          <p:cNvPr id="9" name="Group 8">
            <a:extLst>
              <a:ext uri="{FF2B5EF4-FFF2-40B4-BE49-F238E27FC236}">
                <a16:creationId xmlns:a16="http://schemas.microsoft.com/office/drawing/2014/main" id="{0F8A984A-D964-7D43-A95B-022CE1556BAA}"/>
              </a:ext>
            </a:extLst>
          </p:cNvPr>
          <p:cNvGrpSpPr/>
          <p:nvPr userDrawn="1"/>
        </p:nvGrpSpPr>
        <p:grpSpPr>
          <a:xfrm>
            <a:off x="0" y="6177201"/>
            <a:ext cx="12202391" cy="691197"/>
            <a:chOff x="0" y="6176963"/>
            <a:chExt cx="12202391" cy="691197"/>
          </a:xfrm>
        </p:grpSpPr>
        <p:pic>
          <p:nvPicPr>
            <p:cNvPr id="10" name="Picture 9">
              <a:extLst>
                <a:ext uri="{FF2B5EF4-FFF2-40B4-BE49-F238E27FC236}">
                  <a16:creationId xmlns:a16="http://schemas.microsoft.com/office/drawing/2014/main" id="{4CC6B6FE-DE55-0F4C-9D1B-4A81A4CA89E7}"/>
                </a:ext>
              </a:extLst>
            </p:cNvPr>
            <p:cNvPicPr>
              <a:picLocks noChangeAspect="1"/>
            </p:cNvPicPr>
            <p:nvPr userDrawn="1"/>
          </p:nvPicPr>
          <p:blipFill rotWithShape="1">
            <a:blip r:embed="rId3"/>
            <a:srcRect l="577" t="94676"/>
            <a:stretch/>
          </p:blipFill>
          <p:spPr>
            <a:xfrm>
              <a:off x="0" y="6176963"/>
              <a:ext cx="12202391" cy="691197"/>
            </a:xfrm>
            <a:prstGeom prst="rect">
              <a:avLst/>
            </a:prstGeom>
            <a:ln>
              <a:noFill/>
            </a:ln>
          </p:spPr>
        </p:pic>
        <p:pic>
          <p:nvPicPr>
            <p:cNvPr id="11" name="Picture 10">
              <a:extLst>
                <a:ext uri="{FF2B5EF4-FFF2-40B4-BE49-F238E27FC236}">
                  <a16:creationId xmlns:a16="http://schemas.microsoft.com/office/drawing/2014/main" id="{7D81529E-D70E-7046-9053-C7F4542F1A5D}"/>
                </a:ext>
              </a:extLst>
            </p:cNvPr>
            <p:cNvPicPr>
              <a:picLocks noChangeAspect="1"/>
            </p:cNvPicPr>
            <p:nvPr userDrawn="1"/>
          </p:nvPicPr>
          <p:blipFill rotWithShape="1">
            <a:blip r:embed="rId4"/>
            <a:srcRect l="64262" t="81818" b="4288"/>
            <a:stretch/>
          </p:blipFill>
          <p:spPr>
            <a:xfrm>
              <a:off x="9385423" y="6234545"/>
              <a:ext cx="2671494" cy="584193"/>
            </a:xfrm>
            <a:prstGeom prst="rect">
              <a:avLst/>
            </a:prstGeom>
          </p:spPr>
        </p:pic>
      </p:grpSp>
    </p:spTree>
    <p:extLst>
      <p:ext uri="{BB962C8B-B14F-4D97-AF65-F5344CB8AC3E}">
        <p14:creationId xmlns:p14="http://schemas.microsoft.com/office/powerpoint/2010/main" val="36308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588DFC-5C65-0A47-8401-7E1C01C238E5}"/>
              </a:ext>
            </a:extLst>
          </p:cNvPr>
          <p:cNvPicPr>
            <a:picLocks noChangeAspect="1"/>
          </p:cNvPicPr>
          <p:nvPr userDrawn="1"/>
        </p:nvPicPr>
        <p:blipFill rotWithShape="1">
          <a:blip r:embed="rId2"/>
          <a:srcRect t="279" b="82393"/>
          <a:stretch/>
        </p:blipFill>
        <p:spPr>
          <a:xfrm>
            <a:off x="0" y="-3"/>
            <a:ext cx="12192000" cy="1188246"/>
          </a:xfrm>
          <a:prstGeom prst="rect">
            <a:avLst/>
          </a:prstGeom>
        </p:spPr>
      </p:pic>
      <p:grpSp>
        <p:nvGrpSpPr>
          <p:cNvPr id="9" name="Group 8">
            <a:extLst>
              <a:ext uri="{FF2B5EF4-FFF2-40B4-BE49-F238E27FC236}">
                <a16:creationId xmlns:a16="http://schemas.microsoft.com/office/drawing/2014/main" id="{2CD1BAAD-DB4F-2E40-B61E-05D6E095F2F8}"/>
              </a:ext>
            </a:extLst>
          </p:cNvPr>
          <p:cNvGrpSpPr/>
          <p:nvPr userDrawn="1"/>
        </p:nvGrpSpPr>
        <p:grpSpPr>
          <a:xfrm>
            <a:off x="0" y="6177201"/>
            <a:ext cx="12202391" cy="691197"/>
            <a:chOff x="0" y="6176963"/>
            <a:chExt cx="12202391" cy="691197"/>
          </a:xfrm>
        </p:grpSpPr>
        <p:pic>
          <p:nvPicPr>
            <p:cNvPr id="10" name="Picture 9">
              <a:extLst>
                <a:ext uri="{FF2B5EF4-FFF2-40B4-BE49-F238E27FC236}">
                  <a16:creationId xmlns:a16="http://schemas.microsoft.com/office/drawing/2014/main" id="{0C189F45-11AC-9A40-8F0E-91AAD3E1D0F3}"/>
                </a:ext>
              </a:extLst>
            </p:cNvPr>
            <p:cNvPicPr>
              <a:picLocks noChangeAspect="1"/>
            </p:cNvPicPr>
            <p:nvPr userDrawn="1"/>
          </p:nvPicPr>
          <p:blipFill rotWithShape="1">
            <a:blip r:embed="rId3"/>
            <a:srcRect l="577" t="94676"/>
            <a:stretch/>
          </p:blipFill>
          <p:spPr>
            <a:xfrm>
              <a:off x="0" y="6176963"/>
              <a:ext cx="12202391" cy="691197"/>
            </a:xfrm>
            <a:prstGeom prst="rect">
              <a:avLst/>
            </a:prstGeom>
            <a:ln>
              <a:noFill/>
            </a:ln>
          </p:spPr>
        </p:pic>
        <p:pic>
          <p:nvPicPr>
            <p:cNvPr id="11" name="Picture 10">
              <a:extLst>
                <a:ext uri="{FF2B5EF4-FFF2-40B4-BE49-F238E27FC236}">
                  <a16:creationId xmlns:a16="http://schemas.microsoft.com/office/drawing/2014/main" id="{ABB3BD03-9BB6-EC49-AF26-F751BCE3A870}"/>
                </a:ext>
              </a:extLst>
            </p:cNvPr>
            <p:cNvPicPr>
              <a:picLocks noChangeAspect="1"/>
            </p:cNvPicPr>
            <p:nvPr userDrawn="1"/>
          </p:nvPicPr>
          <p:blipFill rotWithShape="1">
            <a:blip r:embed="rId4"/>
            <a:srcRect l="64262" t="81818" b="4288"/>
            <a:stretch/>
          </p:blipFill>
          <p:spPr>
            <a:xfrm>
              <a:off x="9385423" y="6234545"/>
              <a:ext cx="2671494" cy="584193"/>
            </a:xfrm>
            <a:prstGeom prst="rect">
              <a:avLst/>
            </a:prstGeom>
          </p:spPr>
        </p:pic>
      </p:grpSp>
      <p:sp>
        <p:nvSpPr>
          <p:cNvPr id="3" name="Content Placeholder 2">
            <a:extLst>
              <a:ext uri="{FF2B5EF4-FFF2-40B4-BE49-F238E27FC236}">
                <a16:creationId xmlns:a16="http://schemas.microsoft.com/office/drawing/2014/main" id="{C02F314C-EF9A-644A-BAF8-130C7D76FB6C}"/>
              </a:ext>
            </a:extLst>
          </p:cNvPr>
          <p:cNvSpPr>
            <a:spLocks noGrp="1"/>
          </p:cNvSpPr>
          <p:nvPr>
            <p:ph sz="half" idx="1"/>
          </p:nvPr>
        </p:nvSpPr>
        <p:spPr>
          <a:xfrm>
            <a:off x="838200" y="1825625"/>
            <a:ext cx="5181600" cy="4351338"/>
          </a:xfr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B71A1AD-DF30-1749-93BB-FE532FD0A56E}"/>
              </a:ext>
            </a:extLst>
          </p:cNvPr>
          <p:cNvSpPr>
            <a:spLocks noGrp="1"/>
          </p:cNvSpPr>
          <p:nvPr>
            <p:ph sz="half" idx="2"/>
          </p:nvPr>
        </p:nvSpPr>
        <p:spPr>
          <a:xfrm>
            <a:off x="6172200" y="1825625"/>
            <a:ext cx="5181600" cy="4351338"/>
          </a:xfr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B2053D7-2733-6C4A-B70A-3D2B3D82B6CE}"/>
              </a:ext>
            </a:extLst>
          </p:cNvPr>
          <p:cNvSpPr>
            <a:spLocks noGrp="1"/>
          </p:cNvSpPr>
          <p:nvPr>
            <p:ph type="dt" sz="half" idx="10"/>
          </p:nvPr>
        </p:nvSpPr>
        <p:spPr/>
        <p:txBody>
          <a:bodyPr/>
          <a:lstStyle/>
          <a:p>
            <a:fld id="{93070B94-597C-9F4F-A197-11060B8C967F}" type="datetimeFigureOut">
              <a:rPr lang="en-US" smtClean="0"/>
              <a:t>2/24/2025</a:t>
            </a:fld>
            <a:endParaRPr lang="en-US" dirty="0"/>
          </a:p>
        </p:txBody>
      </p:sp>
      <p:sp>
        <p:nvSpPr>
          <p:cNvPr id="7" name="Slide Number Placeholder 6">
            <a:extLst>
              <a:ext uri="{FF2B5EF4-FFF2-40B4-BE49-F238E27FC236}">
                <a16:creationId xmlns:a16="http://schemas.microsoft.com/office/drawing/2014/main" id="{7D9F5D30-45C1-D742-95B3-E9F31E6C9485}"/>
              </a:ext>
            </a:extLst>
          </p:cNvPr>
          <p:cNvSpPr>
            <a:spLocks noGrp="1"/>
          </p:cNvSpPr>
          <p:nvPr>
            <p:ph type="sldNum" sz="quarter" idx="12"/>
          </p:nvPr>
        </p:nvSpPr>
        <p:spPr>
          <a:xfrm>
            <a:off x="6103104" y="6356350"/>
            <a:ext cx="2743200" cy="365125"/>
          </a:xfrm>
        </p:spPr>
        <p:txBody>
          <a:bodyPr/>
          <a:lstStyle/>
          <a:p>
            <a:fld id="{E8FEB308-5C4C-6D47-A90A-159D13627B85}" type="slidenum">
              <a:rPr lang="en-US" smtClean="0"/>
              <a:t>‹#›</a:t>
            </a:fld>
            <a:endParaRPr lang="en-US" dirty="0"/>
          </a:p>
        </p:txBody>
      </p:sp>
      <p:sp>
        <p:nvSpPr>
          <p:cNvPr id="13" name="Title 1">
            <a:extLst>
              <a:ext uri="{FF2B5EF4-FFF2-40B4-BE49-F238E27FC236}">
                <a16:creationId xmlns:a16="http://schemas.microsoft.com/office/drawing/2014/main" id="{DC982423-9540-7244-B284-BA17F0DD9621}"/>
              </a:ext>
            </a:extLst>
          </p:cNvPr>
          <p:cNvSpPr>
            <a:spLocks noGrp="1"/>
          </p:cNvSpPr>
          <p:nvPr>
            <p:ph type="title" hasCustomPrompt="1"/>
          </p:nvPr>
        </p:nvSpPr>
        <p:spPr>
          <a:xfrm>
            <a:off x="539253" y="-78200"/>
            <a:ext cx="10515600" cy="1325563"/>
          </a:xfrm>
        </p:spPr>
        <p:txBody>
          <a:bodyPr>
            <a:normAutofit/>
          </a:bodyPr>
          <a:lstStyle>
            <a:lvl1pPr>
              <a:defRPr sz="2400">
                <a:solidFill>
                  <a:srgbClr val="00428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6645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44233E-AEFD-024A-82BF-AE00D33216D1}"/>
              </a:ext>
            </a:extLst>
          </p:cNvPr>
          <p:cNvPicPr>
            <a:picLocks noChangeAspect="1"/>
          </p:cNvPicPr>
          <p:nvPr userDrawn="1"/>
        </p:nvPicPr>
        <p:blipFill rotWithShape="1">
          <a:blip r:embed="rId2"/>
          <a:srcRect t="279" b="82393"/>
          <a:stretch/>
        </p:blipFill>
        <p:spPr>
          <a:xfrm>
            <a:off x="0" y="-3"/>
            <a:ext cx="12192000" cy="1188246"/>
          </a:xfrm>
          <a:prstGeom prst="rect">
            <a:avLst/>
          </a:prstGeom>
        </p:spPr>
      </p:pic>
      <p:grpSp>
        <p:nvGrpSpPr>
          <p:cNvPr id="11" name="Group 10">
            <a:extLst>
              <a:ext uri="{FF2B5EF4-FFF2-40B4-BE49-F238E27FC236}">
                <a16:creationId xmlns:a16="http://schemas.microsoft.com/office/drawing/2014/main" id="{67C6ECDB-755E-ED4A-A3CA-83AC3BA3823D}"/>
              </a:ext>
            </a:extLst>
          </p:cNvPr>
          <p:cNvGrpSpPr/>
          <p:nvPr userDrawn="1"/>
        </p:nvGrpSpPr>
        <p:grpSpPr>
          <a:xfrm>
            <a:off x="0" y="6177201"/>
            <a:ext cx="12202391" cy="691197"/>
            <a:chOff x="0" y="6176963"/>
            <a:chExt cx="12202391" cy="691197"/>
          </a:xfrm>
        </p:grpSpPr>
        <p:pic>
          <p:nvPicPr>
            <p:cNvPr id="12" name="Picture 11">
              <a:extLst>
                <a:ext uri="{FF2B5EF4-FFF2-40B4-BE49-F238E27FC236}">
                  <a16:creationId xmlns:a16="http://schemas.microsoft.com/office/drawing/2014/main" id="{A3B76078-DC17-9D47-A6D4-8F770CE96451}"/>
                </a:ext>
              </a:extLst>
            </p:cNvPr>
            <p:cNvPicPr>
              <a:picLocks noChangeAspect="1"/>
            </p:cNvPicPr>
            <p:nvPr userDrawn="1"/>
          </p:nvPicPr>
          <p:blipFill rotWithShape="1">
            <a:blip r:embed="rId3"/>
            <a:srcRect l="577" t="94676"/>
            <a:stretch/>
          </p:blipFill>
          <p:spPr>
            <a:xfrm>
              <a:off x="0" y="6176963"/>
              <a:ext cx="12202391" cy="691197"/>
            </a:xfrm>
            <a:prstGeom prst="rect">
              <a:avLst/>
            </a:prstGeom>
            <a:ln>
              <a:noFill/>
            </a:ln>
          </p:spPr>
        </p:pic>
        <p:pic>
          <p:nvPicPr>
            <p:cNvPr id="13" name="Picture 12">
              <a:extLst>
                <a:ext uri="{FF2B5EF4-FFF2-40B4-BE49-F238E27FC236}">
                  <a16:creationId xmlns:a16="http://schemas.microsoft.com/office/drawing/2014/main" id="{5B5A8357-47E8-2242-965C-D39030B3C26B}"/>
                </a:ext>
              </a:extLst>
            </p:cNvPr>
            <p:cNvPicPr>
              <a:picLocks noChangeAspect="1"/>
            </p:cNvPicPr>
            <p:nvPr userDrawn="1"/>
          </p:nvPicPr>
          <p:blipFill rotWithShape="1">
            <a:blip r:embed="rId4"/>
            <a:srcRect l="64262" t="81818" b="4288"/>
            <a:stretch/>
          </p:blipFill>
          <p:spPr>
            <a:xfrm>
              <a:off x="9385423" y="6234545"/>
              <a:ext cx="2671494" cy="584193"/>
            </a:xfrm>
            <a:prstGeom prst="rect">
              <a:avLst/>
            </a:prstGeom>
          </p:spPr>
        </p:pic>
      </p:grpSp>
      <p:sp>
        <p:nvSpPr>
          <p:cNvPr id="4" name="Date Placeholder 3">
            <a:extLst>
              <a:ext uri="{FF2B5EF4-FFF2-40B4-BE49-F238E27FC236}">
                <a16:creationId xmlns:a16="http://schemas.microsoft.com/office/drawing/2014/main" id="{4FFDA218-E8F9-0545-A873-E6F48B7C91C8}"/>
              </a:ext>
            </a:extLst>
          </p:cNvPr>
          <p:cNvSpPr>
            <a:spLocks noGrp="1"/>
          </p:cNvSpPr>
          <p:nvPr>
            <p:ph type="dt" sz="half" idx="10"/>
          </p:nvPr>
        </p:nvSpPr>
        <p:spPr/>
        <p:txBody>
          <a:bodyPr/>
          <a:lstStyle/>
          <a:p>
            <a:fld id="{6A351464-2439-FB4A-9420-C43D8E08076A}" type="datetimeFigureOut">
              <a:rPr lang="en-US" smtClean="0"/>
              <a:t>2/24/2025</a:t>
            </a:fld>
            <a:endParaRPr lang="en-US" dirty="0"/>
          </a:p>
        </p:txBody>
      </p:sp>
      <p:sp>
        <p:nvSpPr>
          <p:cNvPr id="5" name="Footer Placeholder 4">
            <a:extLst>
              <a:ext uri="{FF2B5EF4-FFF2-40B4-BE49-F238E27FC236}">
                <a16:creationId xmlns:a16="http://schemas.microsoft.com/office/drawing/2014/main" id="{48D1CED3-EF8D-B646-9E0D-DB21F5DB0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179BF3-6FDC-964C-B4E3-69E5655B5831}"/>
              </a:ext>
            </a:extLst>
          </p:cNvPr>
          <p:cNvSpPr>
            <a:spLocks noGrp="1"/>
          </p:cNvSpPr>
          <p:nvPr>
            <p:ph type="sldNum" sz="quarter" idx="12"/>
          </p:nvPr>
        </p:nvSpPr>
        <p:spPr/>
        <p:txBody>
          <a:bodyPr/>
          <a:lstStyle/>
          <a:p>
            <a:fld id="{6C96609F-732E-AA46-9006-72A0DB112237}" type="slidenum">
              <a:rPr lang="en-US" smtClean="0"/>
              <a:t>‹#›</a:t>
            </a:fld>
            <a:endParaRPr lang="en-US" dirty="0"/>
          </a:p>
        </p:txBody>
      </p:sp>
      <p:sp>
        <p:nvSpPr>
          <p:cNvPr id="18" name="Content Placeholder 2">
            <a:extLst>
              <a:ext uri="{FF2B5EF4-FFF2-40B4-BE49-F238E27FC236}">
                <a16:creationId xmlns:a16="http://schemas.microsoft.com/office/drawing/2014/main" id="{590CE5C9-1E16-7E44-9679-937D4DB07F51}"/>
              </a:ext>
            </a:extLst>
          </p:cNvPr>
          <p:cNvSpPr>
            <a:spLocks noGrp="1"/>
          </p:cNvSpPr>
          <p:nvPr>
            <p:ph idx="1" hasCustomPrompt="1"/>
          </p:nvPr>
        </p:nvSpPr>
        <p:spPr>
          <a:xfrm>
            <a:off x="7264864" y="1646238"/>
            <a:ext cx="4580389" cy="3990023"/>
          </a:xfrm>
          <a:prstGeom prst="rect">
            <a:avLst/>
          </a:prstGeom>
        </p:spPr>
        <p:txBody>
          <a:bodyPr/>
          <a:lstStyle>
            <a:lvl1pPr marL="0" indent="0" algn="ctr">
              <a:buFontTx/>
              <a:buNone/>
              <a:defRPr sz="1800" b="0">
                <a:solidFill>
                  <a:srgbClr val="002060"/>
                </a:solidFill>
              </a:defRPr>
            </a:lvl1pPr>
            <a:lvl2pPr marL="457200" indent="0" algn="l">
              <a:buFontTx/>
              <a:buNone/>
              <a:defRPr/>
            </a:lvl2pPr>
            <a:lvl3pPr marL="914400" indent="0" algn="l">
              <a:buFontTx/>
              <a:buNone/>
              <a:defRPr/>
            </a:lvl3pPr>
            <a:lvl4pPr marL="1371600" indent="0" algn="l">
              <a:buFontTx/>
              <a:buNone/>
              <a:defRPr/>
            </a:lvl4pPr>
          </a:lstStyle>
          <a:p>
            <a:pPr lvl="0"/>
            <a:r>
              <a:rPr lang="en-US" dirty="0"/>
              <a:t>Drop image here please</a:t>
            </a:r>
          </a:p>
        </p:txBody>
      </p:sp>
      <p:sp>
        <p:nvSpPr>
          <p:cNvPr id="19" name="Title 1">
            <a:extLst>
              <a:ext uri="{FF2B5EF4-FFF2-40B4-BE49-F238E27FC236}">
                <a16:creationId xmlns:a16="http://schemas.microsoft.com/office/drawing/2014/main" id="{65CBA699-261E-2441-A0FD-3DBE5664EEAD}"/>
              </a:ext>
            </a:extLst>
          </p:cNvPr>
          <p:cNvSpPr>
            <a:spLocks noGrp="1"/>
          </p:cNvSpPr>
          <p:nvPr>
            <p:ph type="title" hasCustomPrompt="1"/>
          </p:nvPr>
        </p:nvSpPr>
        <p:spPr>
          <a:xfrm>
            <a:off x="527901" y="402019"/>
            <a:ext cx="10515600" cy="365125"/>
          </a:xfrm>
        </p:spPr>
        <p:txBody>
          <a:bodyPr>
            <a:noAutofit/>
          </a:bodyPr>
          <a:lstStyle>
            <a:lvl1pPr>
              <a:defRPr sz="2400" b="0" i="0">
                <a:solidFill>
                  <a:srgbClr val="004288"/>
                </a:solidFill>
                <a:latin typeface="Arial" panose="020B0604020202020204" pitchFamily="34" charset="0"/>
                <a:cs typeface="Arial" panose="020B0604020202020204" pitchFamily="34" charset="0"/>
              </a:defRPr>
            </a:lvl1pPr>
          </a:lstStyle>
          <a:p>
            <a:r>
              <a:rPr lang="en-US" dirty="0"/>
              <a:t>CLICK TO EDIT HEADLINE</a:t>
            </a:r>
          </a:p>
        </p:txBody>
      </p:sp>
    </p:spTree>
    <p:extLst>
      <p:ext uri="{BB962C8B-B14F-4D97-AF65-F5344CB8AC3E}">
        <p14:creationId xmlns:p14="http://schemas.microsoft.com/office/powerpoint/2010/main" val="54141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56ACC9-B7D7-304F-83D2-064E89644AB6}"/>
              </a:ext>
            </a:extLst>
          </p:cNvPr>
          <p:cNvPicPr>
            <a:picLocks noChangeAspect="1"/>
          </p:cNvPicPr>
          <p:nvPr userDrawn="1"/>
        </p:nvPicPr>
        <p:blipFill rotWithShape="1">
          <a:blip r:embed="rId2"/>
          <a:srcRect t="279" b="82393"/>
          <a:stretch/>
        </p:blipFill>
        <p:spPr>
          <a:xfrm>
            <a:off x="0" y="-3"/>
            <a:ext cx="12192000" cy="1188246"/>
          </a:xfrm>
          <a:prstGeom prst="rect">
            <a:avLst/>
          </a:prstGeom>
        </p:spPr>
      </p:pic>
      <p:grpSp>
        <p:nvGrpSpPr>
          <p:cNvPr id="11" name="Group 10">
            <a:extLst>
              <a:ext uri="{FF2B5EF4-FFF2-40B4-BE49-F238E27FC236}">
                <a16:creationId xmlns:a16="http://schemas.microsoft.com/office/drawing/2014/main" id="{67C6ECDB-755E-ED4A-A3CA-83AC3BA3823D}"/>
              </a:ext>
            </a:extLst>
          </p:cNvPr>
          <p:cNvGrpSpPr/>
          <p:nvPr userDrawn="1"/>
        </p:nvGrpSpPr>
        <p:grpSpPr>
          <a:xfrm>
            <a:off x="0" y="6177201"/>
            <a:ext cx="12202391" cy="691197"/>
            <a:chOff x="0" y="6176963"/>
            <a:chExt cx="12202391" cy="691197"/>
          </a:xfrm>
        </p:grpSpPr>
        <p:pic>
          <p:nvPicPr>
            <p:cNvPr id="12" name="Picture 11">
              <a:extLst>
                <a:ext uri="{FF2B5EF4-FFF2-40B4-BE49-F238E27FC236}">
                  <a16:creationId xmlns:a16="http://schemas.microsoft.com/office/drawing/2014/main" id="{A3B76078-DC17-9D47-A6D4-8F770CE96451}"/>
                </a:ext>
              </a:extLst>
            </p:cNvPr>
            <p:cNvPicPr>
              <a:picLocks noChangeAspect="1"/>
            </p:cNvPicPr>
            <p:nvPr userDrawn="1"/>
          </p:nvPicPr>
          <p:blipFill rotWithShape="1">
            <a:blip r:embed="rId3"/>
            <a:srcRect l="577" t="94676"/>
            <a:stretch/>
          </p:blipFill>
          <p:spPr>
            <a:xfrm>
              <a:off x="0" y="6176963"/>
              <a:ext cx="12202391" cy="691197"/>
            </a:xfrm>
            <a:prstGeom prst="rect">
              <a:avLst/>
            </a:prstGeom>
            <a:ln>
              <a:noFill/>
            </a:ln>
          </p:spPr>
        </p:pic>
        <p:pic>
          <p:nvPicPr>
            <p:cNvPr id="13" name="Picture 12">
              <a:extLst>
                <a:ext uri="{FF2B5EF4-FFF2-40B4-BE49-F238E27FC236}">
                  <a16:creationId xmlns:a16="http://schemas.microsoft.com/office/drawing/2014/main" id="{5B5A8357-47E8-2242-965C-D39030B3C26B}"/>
                </a:ext>
              </a:extLst>
            </p:cNvPr>
            <p:cNvPicPr>
              <a:picLocks noChangeAspect="1"/>
            </p:cNvPicPr>
            <p:nvPr userDrawn="1"/>
          </p:nvPicPr>
          <p:blipFill rotWithShape="1">
            <a:blip r:embed="rId4"/>
            <a:srcRect l="64262" t="81818" b="4288"/>
            <a:stretch/>
          </p:blipFill>
          <p:spPr>
            <a:xfrm>
              <a:off x="9385423" y="6234545"/>
              <a:ext cx="2671494" cy="584193"/>
            </a:xfrm>
            <a:prstGeom prst="rect">
              <a:avLst/>
            </a:prstGeom>
          </p:spPr>
        </p:pic>
      </p:grpSp>
      <p:sp>
        <p:nvSpPr>
          <p:cNvPr id="4" name="Date Placeholder 3">
            <a:extLst>
              <a:ext uri="{FF2B5EF4-FFF2-40B4-BE49-F238E27FC236}">
                <a16:creationId xmlns:a16="http://schemas.microsoft.com/office/drawing/2014/main" id="{4FFDA218-E8F9-0545-A873-E6F48B7C91C8}"/>
              </a:ext>
            </a:extLst>
          </p:cNvPr>
          <p:cNvSpPr>
            <a:spLocks noGrp="1"/>
          </p:cNvSpPr>
          <p:nvPr>
            <p:ph type="dt" sz="half" idx="10"/>
          </p:nvPr>
        </p:nvSpPr>
        <p:spPr/>
        <p:txBody>
          <a:bodyPr/>
          <a:lstStyle/>
          <a:p>
            <a:fld id="{6A351464-2439-FB4A-9420-C43D8E08076A}" type="datetimeFigureOut">
              <a:rPr lang="en-US" smtClean="0"/>
              <a:t>2/24/2025</a:t>
            </a:fld>
            <a:endParaRPr lang="en-US" dirty="0"/>
          </a:p>
        </p:txBody>
      </p:sp>
      <p:sp>
        <p:nvSpPr>
          <p:cNvPr id="5" name="Footer Placeholder 4">
            <a:extLst>
              <a:ext uri="{FF2B5EF4-FFF2-40B4-BE49-F238E27FC236}">
                <a16:creationId xmlns:a16="http://schemas.microsoft.com/office/drawing/2014/main" id="{48D1CED3-EF8D-B646-9E0D-DB21F5DB0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179BF3-6FDC-964C-B4E3-69E5655B5831}"/>
              </a:ext>
            </a:extLst>
          </p:cNvPr>
          <p:cNvSpPr>
            <a:spLocks noGrp="1"/>
          </p:cNvSpPr>
          <p:nvPr>
            <p:ph type="sldNum" sz="quarter" idx="12"/>
          </p:nvPr>
        </p:nvSpPr>
        <p:spPr/>
        <p:txBody>
          <a:bodyPr/>
          <a:lstStyle/>
          <a:p>
            <a:fld id="{6C96609F-732E-AA46-9006-72A0DB112237}" type="slidenum">
              <a:rPr lang="en-US" smtClean="0"/>
              <a:t>‹#›</a:t>
            </a:fld>
            <a:endParaRPr lang="en-US" dirty="0"/>
          </a:p>
        </p:txBody>
      </p:sp>
      <p:sp>
        <p:nvSpPr>
          <p:cNvPr id="19" name="Title 1">
            <a:extLst>
              <a:ext uri="{FF2B5EF4-FFF2-40B4-BE49-F238E27FC236}">
                <a16:creationId xmlns:a16="http://schemas.microsoft.com/office/drawing/2014/main" id="{65CBA699-261E-2441-A0FD-3DBE5664EEAD}"/>
              </a:ext>
            </a:extLst>
          </p:cNvPr>
          <p:cNvSpPr>
            <a:spLocks noGrp="1"/>
          </p:cNvSpPr>
          <p:nvPr>
            <p:ph type="title" hasCustomPrompt="1"/>
          </p:nvPr>
        </p:nvSpPr>
        <p:spPr>
          <a:xfrm>
            <a:off x="664088" y="415797"/>
            <a:ext cx="10515600" cy="365125"/>
          </a:xfrm>
        </p:spPr>
        <p:txBody>
          <a:bodyPr>
            <a:noAutofit/>
          </a:bodyPr>
          <a:lstStyle>
            <a:lvl1pPr>
              <a:defRPr sz="2400" b="0" i="0">
                <a:solidFill>
                  <a:srgbClr val="002060"/>
                </a:solidFill>
                <a:latin typeface="Arial" panose="020B0604020202020204" pitchFamily="34" charset="0"/>
                <a:cs typeface="Arial" panose="020B0604020202020204" pitchFamily="34" charset="0"/>
              </a:defRPr>
            </a:lvl1pPr>
          </a:lstStyle>
          <a:p>
            <a:r>
              <a:rPr lang="en-US" dirty="0"/>
              <a:t>CLICK TO EDIT HEADLINE</a:t>
            </a:r>
          </a:p>
        </p:txBody>
      </p:sp>
    </p:spTree>
    <p:extLst>
      <p:ext uri="{BB962C8B-B14F-4D97-AF65-F5344CB8AC3E}">
        <p14:creationId xmlns:p14="http://schemas.microsoft.com/office/powerpoint/2010/main" val="281450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56E4C9-A00A-C44B-B7AA-4C18D2CAE475}"/>
              </a:ext>
            </a:extLst>
          </p:cNvPr>
          <p:cNvGrpSpPr/>
          <p:nvPr userDrawn="1"/>
        </p:nvGrpSpPr>
        <p:grpSpPr>
          <a:xfrm>
            <a:off x="-1" y="0"/>
            <a:ext cx="12192001" cy="6868471"/>
            <a:chOff x="1303679" y="181631"/>
            <a:chExt cx="12192001" cy="6868471"/>
          </a:xfrm>
        </p:grpSpPr>
        <p:sp>
          <p:nvSpPr>
            <p:cNvPr id="10" name="Rectangle 9">
              <a:extLst>
                <a:ext uri="{FF2B5EF4-FFF2-40B4-BE49-F238E27FC236}">
                  <a16:creationId xmlns:a16="http://schemas.microsoft.com/office/drawing/2014/main" id="{6B988CB3-34A8-9948-A98B-FF9806E656E9}"/>
                </a:ext>
              </a:extLst>
            </p:cNvPr>
            <p:cNvSpPr/>
            <p:nvPr/>
          </p:nvSpPr>
          <p:spPr>
            <a:xfrm>
              <a:off x="1303679" y="5146363"/>
              <a:ext cx="12192001" cy="1888760"/>
            </a:xfrm>
            <a:prstGeom prst="rect">
              <a:avLst/>
            </a:prstGeom>
            <a:solidFill>
              <a:srgbClr val="DB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D04DBCD-402C-4349-803F-AAE5F9105AF2}"/>
                </a:ext>
              </a:extLst>
            </p:cNvPr>
            <p:cNvPicPr>
              <a:picLocks noChangeAspect="1"/>
            </p:cNvPicPr>
            <p:nvPr/>
          </p:nvPicPr>
          <p:blipFill rotWithShape="1">
            <a:blip r:embed="rId2"/>
            <a:srcRect l="8328" t="8518" r="1551" b="1611"/>
            <a:stretch/>
          </p:blipFill>
          <p:spPr>
            <a:xfrm>
              <a:off x="1303680" y="181631"/>
              <a:ext cx="12192000" cy="6868471"/>
            </a:xfrm>
            <a:prstGeom prst="rect">
              <a:avLst/>
            </a:prstGeom>
            <a:solidFill>
              <a:srgbClr val="DBE3EC"/>
            </a:solidFill>
          </p:spPr>
        </p:pic>
      </p:grpSp>
      <p:sp>
        <p:nvSpPr>
          <p:cNvPr id="4" name="Date Placeholder 3">
            <a:extLst>
              <a:ext uri="{FF2B5EF4-FFF2-40B4-BE49-F238E27FC236}">
                <a16:creationId xmlns:a16="http://schemas.microsoft.com/office/drawing/2014/main" id="{4FFDA218-E8F9-0545-A873-E6F48B7C91C8}"/>
              </a:ext>
            </a:extLst>
          </p:cNvPr>
          <p:cNvSpPr>
            <a:spLocks noGrp="1"/>
          </p:cNvSpPr>
          <p:nvPr>
            <p:ph type="dt" sz="half" idx="10"/>
          </p:nvPr>
        </p:nvSpPr>
        <p:spPr/>
        <p:txBody>
          <a:bodyPr/>
          <a:lstStyle/>
          <a:p>
            <a:fld id="{6A351464-2439-FB4A-9420-C43D8E08076A}" type="datetimeFigureOut">
              <a:rPr lang="en-US" smtClean="0"/>
              <a:t>2/24/2025</a:t>
            </a:fld>
            <a:endParaRPr lang="en-US" dirty="0"/>
          </a:p>
        </p:txBody>
      </p:sp>
      <p:sp>
        <p:nvSpPr>
          <p:cNvPr id="5" name="Footer Placeholder 4">
            <a:extLst>
              <a:ext uri="{FF2B5EF4-FFF2-40B4-BE49-F238E27FC236}">
                <a16:creationId xmlns:a16="http://schemas.microsoft.com/office/drawing/2014/main" id="{48D1CED3-EF8D-B646-9E0D-DB21F5DB0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179BF3-6FDC-964C-B4E3-69E5655B5831}"/>
              </a:ext>
            </a:extLst>
          </p:cNvPr>
          <p:cNvSpPr>
            <a:spLocks noGrp="1"/>
          </p:cNvSpPr>
          <p:nvPr>
            <p:ph type="sldNum" sz="quarter" idx="12"/>
          </p:nvPr>
        </p:nvSpPr>
        <p:spPr/>
        <p:txBody>
          <a:bodyPr/>
          <a:lstStyle/>
          <a:p>
            <a:fld id="{6C96609F-732E-AA46-9006-72A0DB112237}" type="slidenum">
              <a:rPr lang="en-US" smtClean="0"/>
              <a:t>‹#›</a:t>
            </a:fld>
            <a:endParaRPr lang="en-US" dirty="0"/>
          </a:p>
        </p:txBody>
      </p:sp>
      <p:sp>
        <p:nvSpPr>
          <p:cNvPr id="13" name="Text Placeholder 11">
            <a:extLst>
              <a:ext uri="{FF2B5EF4-FFF2-40B4-BE49-F238E27FC236}">
                <a16:creationId xmlns:a16="http://schemas.microsoft.com/office/drawing/2014/main" id="{6ACE0211-B101-5B47-8528-979BAA6111F8}"/>
              </a:ext>
            </a:extLst>
          </p:cNvPr>
          <p:cNvSpPr>
            <a:spLocks noGrp="1"/>
          </p:cNvSpPr>
          <p:nvPr>
            <p:ph type="body" sz="quarter" idx="13" hasCustomPrompt="1"/>
          </p:nvPr>
        </p:nvSpPr>
        <p:spPr>
          <a:xfrm>
            <a:off x="1507192" y="3030477"/>
            <a:ext cx="8648486" cy="797045"/>
          </a:xfrm>
        </p:spPr>
        <p:txBody>
          <a:bodyPr/>
          <a:lstStyle>
            <a:lvl1pPr>
              <a:lnSpc>
                <a:spcPct val="100000"/>
              </a:lnSpc>
              <a:spcBef>
                <a:spcPts val="0"/>
              </a:spcBef>
              <a:defRPr sz="2800" b="0">
                <a:solidFill>
                  <a:srgbClr val="004288"/>
                </a:solidFill>
              </a:defRPr>
            </a:lvl1pPr>
          </a:lstStyle>
          <a:p>
            <a:pPr lvl="0"/>
            <a:r>
              <a:rPr lang="en-US" dirty="0"/>
              <a:t>THANK YOU</a:t>
            </a:r>
          </a:p>
        </p:txBody>
      </p:sp>
    </p:spTree>
    <p:extLst>
      <p:ext uri="{BB962C8B-B14F-4D97-AF65-F5344CB8AC3E}">
        <p14:creationId xmlns:p14="http://schemas.microsoft.com/office/powerpoint/2010/main" val="290275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224BA-2358-6D43-8CEF-AC5CECEEA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AD214-DB11-AE45-A923-172BBD999BFD}"/>
              </a:ext>
            </a:extLst>
          </p:cNvPr>
          <p:cNvSpPr>
            <a:spLocks noGrp="1"/>
          </p:cNvSpPr>
          <p:nvPr>
            <p:ph type="body" idx="1"/>
          </p:nvPr>
        </p:nvSpPr>
        <p:spPr>
          <a:xfrm>
            <a:off x="1555830" y="2062887"/>
            <a:ext cx="10515600" cy="3980104"/>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PLACE HEADING </a:t>
            </a:r>
            <a:br>
              <a:rPr lang="en-US" dirty="0"/>
            </a:br>
            <a:r>
              <a:rPr lang="en-US" dirty="0"/>
              <a:t>HERE PLEASE </a:t>
            </a:r>
          </a:p>
        </p:txBody>
      </p:sp>
      <p:sp>
        <p:nvSpPr>
          <p:cNvPr id="4" name="Date Placeholder 3">
            <a:extLst>
              <a:ext uri="{FF2B5EF4-FFF2-40B4-BE49-F238E27FC236}">
                <a16:creationId xmlns:a16="http://schemas.microsoft.com/office/drawing/2014/main" id="{C165D1D0-9DDC-994F-930F-1A7CAE3C4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51464-2439-FB4A-9420-C43D8E08076A}" type="datetimeFigureOut">
              <a:rPr lang="en-US" smtClean="0"/>
              <a:t>2/24/2025</a:t>
            </a:fld>
            <a:endParaRPr lang="en-US" dirty="0"/>
          </a:p>
        </p:txBody>
      </p:sp>
      <p:sp>
        <p:nvSpPr>
          <p:cNvPr id="5" name="Footer Placeholder 4">
            <a:extLst>
              <a:ext uri="{FF2B5EF4-FFF2-40B4-BE49-F238E27FC236}">
                <a16:creationId xmlns:a16="http://schemas.microsoft.com/office/drawing/2014/main" id="{C86FEE33-62BE-544A-B912-96F4ECE7A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D5B40B-7A54-8344-8A96-B475E8BB6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6609F-732E-AA46-9006-72A0DB112237}" type="slidenum">
              <a:rPr lang="en-US" smtClean="0"/>
              <a:t>‹#›</a:t>
            </a:fld>
            <a:endParaRPr lang="en-US" dirty="0"/>
          </a:p>
        </p:txBody>
      </p:sp>
    </p:spTree>
    <p:extLst>
      <p:ext uri="{BB962C8B-B14F-4D97-AF65-F5344CB8AC3E}">
        <p14:creationId xmlns:p14="http://schemas.microsoft.com/office/powerpoint/2010/main" val="1356243656"/>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77" r:id="rId3"/>
    <p:sldLayoutId id="2147483678" r:id="rId4"/>
    <p:sldLayoutId id="2147483664" r:id="rId5"/>
    <p:sldLayoutId id="2147483671"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Tx/>
        <a:buNone/>
        <a:tabLst/>
        <a:defRPr sz="28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flickr.com/photos/info_grrl/16733373055"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hyperlink" Target="https://www.rawpixel.com/image/414017/free-photo-image-laptop-meeting-business" TargetMode="External"/><Relationship Id="rId5" Type="http://schemas.openxmlformats.org/officeDocument/2006/relationships/image" Target="../media/image8.1"/><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magnifying-glass-png-detective-2681372/" TargetMode="Externa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magnifying-glass-png-detective-2681372/" TargetMode="Externa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chabell.org/2018/06/3-pitfalls-everyone-should-avoid-with-hybrid-multicloud-part-2.html"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chabell.org/2018/06/3-pitfalls-everyone-should-avoid-with-hybrid-multicloud-part-2.html"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let-s-do-it-reminder-post-note-1432952/"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a:extLst>
              <a:ext uri="{FF2B5EF4-FFF2-40B4-BE49-F238E27FC236}">
                <a16:creationId xmlns:a16="http://schemas.microsoft.com/office/drawing/2014/main" id="{E527CAC8-F0D1-4D95-9EE1-2F494A2B3D53}"/>
              </a:ext>
            </a:extLst>
          </p:cNvPr>
          <p:cNvSpPr>
            <a:spLocks noGrp="1" noChangeArrowheads="1"/>
          </p:cNvSpPr>
          <p:nvPr>
            <p:ph type="body" sz="quarter" idx="13"/>
          </p:nvPr>
        </p:nvSpPr>
        <p:spPr>
          <a:xfrm>
            <a:off x="450850" y="2260600"/>
            <a:ext cx="7369175" cy="3284538"/>
          </a:xfrm>
        </p:spPr>
        <p:txBody>
          <a:bodyPr/>
          <a:lstStyle/>
          <a:p>
            <a:pPr algn="ctr" eaLnBrk="1" hangingPunct="1"/>
            <a:r>
              <a:rPr lang="en-US" altLang="en-US" sz="3600" b="1" dirty="0"/>
              <a:t>TEA CANDIDATE </a:t>
            </a:r>
          </a:p>
          <a:p>
            <a:pPr algn="ctr" eaLnBrk="1" hangingPunct="1"/>
            <a:r>
              <a:rPr lang="en-US" altLang="en-US" sz="3600" b="1" dirty="0"/>
              <a:t>PREPARATION ON:</a:t>
            </a:r>
          </a:p>
          <a:p>
            <a:pPr algn="ctr" eaLnBrk="1" hangingPunct="1"/>
            <a:r>
              <a:rPr lang="en-US" sz="3600" b="1" dirty="0"/>
              <a:t>Auditing and Assurance </a:t>
            </a:r>
          </a:p>
          <a:p>
            <a:pPr algn="ctr" eaLnBrk="1" hangingPunct="1"/>
            <a:r>
              <a:rPr lang="en-US" sz="3600" b="1" dirty="0"/>
              <a:t>- Elective and Residual competencies</a:t>
            </a:r>
            <a:endParaRPr lang="en-US" altLang="en-US" sz="3600" b="1" dirty="0"/>
          </a:p>
          <a:p>
            <a:pPr eaLnBrk="1" hangingPunct="1"/>
            <a:endParaRPr lang="en-US" altLang="en-US" b="1" dirty="0"/>
          </a:p>
          <a:p>
            <a:pPr eaLnBrk="1" hangingPunct="1"/>
            <a:r>
              <a:rPr lang="en-US" altLang="en-US" b="1" dirty="0"/>
              <a:t> </a:t>
            </a:r>
            <a:br>
              <a:rPr lang="en-US" altLang="en-US" dirty="0"/>
            </a:br>
            <a:br>
              <a:rPr lang="en-US" altLang="en-US" dirty="0"/>
            </a:br>
            <a:endParaRPr lang="en-US" altLang="en-US" b="1" dirty="0"/>
          </a:p>
        </p:txBody>
      </p:sp>
      <p:pic>
        <p:nvPicPr>
          <p:cNvPr id="5" name="Camera 4">
            <a:extLst>
              <a:ext uri="{FF2B5EF4-FFF2-40B4-BE49-F238E27FC236}">
                <a16:creationId xmlns:a16="http://schemas.microsoft.com/office/drawing/2014/main" id="{33E8239B-27CF-4A96-473E-71D2B00DB4A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134600" y="0"/>
            <a:ext cx="2057400" cy="2057400"/>
          </a:xfrm>
          <a:prstGeom prst="ellipse">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95F0-211B-BD1D-88C5-465139721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4D353-23C9-1370-2A16-997DD8F06A25}"/>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0D1E6AF6-627C-07C4-498D-35AA4AEE0F86}"/>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C1B02B2B-0297-4B5F-0D03-EA85446BE203}"/>
              </a:ext>
            </a:extLst>
          </p:cNvPr>
          <p:cNvGraphicFramePr>
            <a:graphicFrameLocks noGrp="1"/>
          </p:cNvGraphicFramePr>
          <p:nvPr>
            <p:extLst>
              <p:ext uri="{D42A27DB-BD31-4B8C-83A1-F6EECF244321}">
                <p14:modId xmlns:p14="http://schemas.microsoft.com/office/powerpoint/2010/main" val="3059680131"/>
              </p:ext>
            </p:extLst>
          </p:nvPr>
        </p:nvGraphicFramePr>
        <p:xfrm>
          <a:off x="129540" y="1790105"/>
          <a:ext cx="11932920" cy="4394200"/>
        </p:xfrm>
        <a:graphic>
          <a:graphicData uri="http://schemas.openxmlformats.org/drawingml/2006/table">
            <a:tbl>
              <a:tblPr firstRow="1" bandRow="1">
                <a:tableStyleId>{C083E6E3-FA7D-4D7B-A595-EF9225AFEA82}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5511E1D5-8C5E-F728-AC4C-09D21B326CC2}"/>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9213A955-BDC5-EEDA-18E1-5D85B4EE97D7}"/>
              </a:ext>
            </a:extLst>
          </p:cNvPr>
          <p:cNvSpPr/>
          <p:nvPr/>
        </p:nvSpPr>
        <p:spPr>
          <a:xfrm>
            <a:off x="1932495" y="2168165"/>
            <a:ext cx="6749592"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8329DC1C-482E-4EDE-FDBE-6F45AC873158}"/>
              </a:ext>
            </a:extLst>
          </p:cNvPr>
          <p:cNvSpPr/>
          <p:nvPr/>
        </p:nvSpPr>
        <p:spPr>
          <a:xfrm>
            <a:off x="1932494" y="4179219"/>
            <a:ext cx="9336215"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E1AD4601-FDD5-9F82-7CEE-031D0DDE426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112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E83D-8FF9-194A-BCD3-4CD6861F1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B4D8E-6926-C953-AD4C-B5F2E53A4A83}"/>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F4ABF00C-0F16-13EB-B2C7-74D1DEB07D3C}"/>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44FDFEB7-FD3E-840E-181F-2DF26014402A}"/>
              </a:ext>
            </a:extLst>
          </p:cNvPr>
          <p:cNvGraphicFramePr>
            <a:graphicFrameLocks noGrp="1"/>
          </p:cNvGraphicFramePr>
          <p:nvPr>
            <p:extLst>
              <p:ext uri="{D42A27DB-BD31-4B8C-83A1-F6EECF244321}">
                <p14:modId xmlns:p14="http://schemas.microsoft.com/office/powerpoint/2010/main" val="418892841"/>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DB3A8E11-8E54-89D9-FDFF-3320D2A3064D}"/>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C46470FF-9D2E-E697-FFAD-E94187E56005}"/>
              </a:ext>
            </a:extLst>
          </p:cNvPr>
          <p:cNvSpPr/>
          <p:nvPr/>
        </p:nvSpPr>
        <p:spPr>
          <a:xfrm>
            <a:off x="1932494" y="2414831"/>
            <a:ext cx="6041074"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ED68CB7-93E6-CC82-7A5C-1BC2A870D053}"/>
              </a:ext>
            </a:extLst>
          </p:cNvPr>
          <p:cNvSpPr/>
          <p:nvPr/>
        </p:nvSpPr>
        <p:spPr>
          <a:xfrm>
            <a:off x="1932495" y="4416963"/>
            <a:ext cx="7120066"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A5558324-2294-B774-C250-CAC0690965E9}"/>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578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C9116-95CA-E9BF-CC56-4ED093A24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9C2A4-09E3-23F5-07D9-264A8D406F5A}"/>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B20A4FF4-4D45-F5A8-A399-B93139D923BE}"/>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17E133E7-F97A-E0BF-EB09-57E02828540C}"/>
              </a:ext>
            </a:extLst>
          </p:cNvPr>
          <p:cNvGraphicFramePr>
            <a:graphicFrameLocks noGrp="1"/>
          </p:cNvGraphicFramePr>
          <p:nvPr>
            <p:extLst>
              <p:ext uri="{D42A27DB-BD31-4B8C-83A1-F6EECF244321}">
                <p14:modId xmlns:p14="http://schemas.microsoft.com/office/powerpoint/2010/main" val="3719046264"/>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CABA03DF-C68A-02B4-A089-1B96E512AE64}"/>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B1ABD058-E225-4756-DCFE-3A81F1777CB2}"/>
              </a:ext>
            </a:extLst>
          </p:cNvPr>
          <p:cNvSpPr/>
          <p:nvPr/>
        </p:nvSpPr>
        <p:spPr>
          <a:xfrm>
            <a:off x="1932495" y="2607077"/>
            <a:ext cx="5949633"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213F4F50-F1AE-4EBA-CDD0-999BC5A65EC5}"/>
              </a:ext>
            </a:extLst>
          </p:cNvPr>
          <p:cNvSpPr/>
          <p:nvPr/>
        </p:nvSpPr>
        <p:spPr>
          <a:xfrm>
            <a:off x="1932495" y="4599843"/>
            <a:ext cx="5730178"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83A95C94-ED15-51AF-EE1A-05A35CCA4675}"/>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452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0B10-ACAB-0F83-3E2A-F00BD1D2F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5F2E2-EA40-D75F-5566-9FA0534C083D}"/>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AAB0941E-9026-230E-7F31-454627CBE46E}"/>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BF7A9F8A-B3A9-CD93-614C-12CD48722758}"/>
              </a:ext>
            </a:extLst>
          </p:cNvPr>
          <p:cNvGraphicFramePr>
            <a:graphicFrameLocks noGrp="1"/>
          </p:cNvGraphicFramePr>
          <p:nvPr>
            <p:extLst>
              <p:ext uri="{D42A27DB-BD31-4B8C-83A1-F6EECF244321}">
                <p14:modId xmlns:p14="http://schemas.microsoft.com/office/powerpoint/2010/main" val="4221559428"/>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85DA653E-72A2-4149-784A-4EFC4FEDC5EE}"/>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F7A3BB4D-2A7E-ABCF-D049-C7DF5ACD1CAE}"/>
              </a:ext>
            </a:extLst>
          </p:cNvPr>
          <p:cNvSpPr/>
          <p:nvPr/>
        </p:nvSpPr>
        <p:spPr>
          <a:xfrm>
            <a:off x="1932494" y="2835677"/>
            <a:ext cx="8765985"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667BFC6C-F5E2-9187-3425-A32429441578}"/>
              </a:ext>
            </a:extLst>
          </p:cNvPr>
          <p:cNvSpPr/>
          <p:nvPr/>
        </p:nvSpPr>
        <p:spPr>
          <a:xfrm>
            <a:off x="1932494" y="4837587"/>
            <a:ext cx="9336215"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3638CE50-D1FE-0058-2070-F10F2CD271DE}"/>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9425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2B45-74D2-D385-B183-176697D71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B1BB1-5BBE-F2E1-61E7-3707A9ED6F6C}"/>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91A64442-8854-B702-31C9-872DD1ABE912}"/>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4ADF3119-0E59-2191-B1EE-EA9A4E9DE05B}"/>
              </a:ext>
            </a:extLst>
          </p:cNvPr>
          <p:cNvGraphicFramePr>
            <a:graphicFrameLocks noGrp="1"/>
          </p:cNvGraphicFramePr>
          <p:nvPr>
            <p:extLst>
              <p:ext uri="{D42A27DB-BD31-4B8C-83A1-F6EECF244321}">
                <p14:modId xmlns:p14="http://schemas.microsoft.com/office/powerpoint/2010/main" val="2415430245"/>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A1F87059-4D69-079E-DA19-86A9C1CA0F6F}"/>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579F8A55-48DE-89BB-D3A8-E1492DEE5D85}"/>
              </a:ext>
            </a:extLst>
          </p:cNvPr>
          <p:cNvSpPr/>
          <p:nvPr/>
        </p:nvSpPr>
        <p:spPr>
          <a:xfrm>
            <a:off x="1932495" y="3036845"/>
            <a:ext cx="4413441"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6E1EC5D4-0BB4-0571-0D58-AF9D9264B068}"/>
              </a:ext>
            </a:extLst>
          </p:cNvPr>
          <p:cNvSpPr/>
          <p:nvPr/>
        </p:nvSpPr>
        <p:spPr>
          <a:xfrm>
            <a:off x="1932495" y="5057043"/>
            <a:ext cx="6397690"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D1EA92BC-EAC8-32A6-6715-958F92D20D66}"/>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8546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4B22-90BD-C6D9-8266-F1CFFB0A0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E13E-2F45-E811-FDB4-1577F8BCF3E8}"/>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91820311-626C-1029-1141-576B9C660955}"/>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0998AF85-5820-DB3A-998B-EBD880F43BDD}"/>
              </a:ext>
            </a:extLst>
          </p:cNvPr>
          <p:cNvGraphicFramePr>
            <a:graphicFrameLocks noGrp="1"/>
          </p:cNvGraphicFramePr>
          <p:nvPr>
            <p:extLst>
              <p:ext uri="{D42A27DB-BD31-4B8C-83A1-F6EECF244321}">
                <p14:modId xmlns:p14="http://schemas.microsoft.com/office/powerpoint/2010/main" val="672667381"/>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ABB44106-C3B1-7A59-D872-4FE034CA094C}"/>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90062068-2DB0-69AD-C83B-55D6B3927AC6}"/>
              </a:ext>
            </a:extLst>
          </p:cNvPr>
          <p:cNvSpPr/>
          <p:nvPr/>
        </p:nvSpPr>
        <p:spPr>
          <a:xfrm>
            <a:off x="1932495" y="3265445"/>
            <a:ext cx="7185406"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F8F7B127-988C-13BD-40BD-5795BB8DD95E}"/>
              </a:ext>
            </a:extLst>
          </p:cNvPr>
          <p:cNvSpPr/>
          <p:nvPr/>
        </p:nvSpPr>
        <p:spPr>
          <a:xfrm>
            <a:off x="1932495" y="5258211"/>
            <a:ext cx="6562282"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A6531CA9-5740-0078-B5AC-BB612322CD9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4316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6A520-58D6-EDAF-EB08-107463A8C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76231-0ACD-43D5-1D84-F41F9572B12B}"/>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D53CBBDD-E9AC-AD78-09B0-B31FBBBD2F7B}"/>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0120F6F8-B900-B509-F5C7-EFE1DE940FB7}"/>
              </a:ext>
            </a:extLst>
          </p:cNvPr>
          <p:cNvGraphicFramePr>
            <a:graphicFrameLocks noGrp="1"/>
          </p:cNvGraphicFramePr>
          <p:nvPr>
            <p:extLst>
              <p:ext uri="{D42A27DB-BD31-4B8C-83A1-F6EECF244321}">
                <p14:modId xmlns:p14="http://schemas.microsoft.com/office/powerpoint/2010/main" val="3914031830"/>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E1A8D69F-2CED-EE7D-CF00-8655EAF9C96D}"/>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2447373B-6E84-9314-498B-D94098621B3D}"/>
              </a:ext>
            </a:extLst>
          </p:cNvPr>
          <p:cNvSpPr/>
          <p:nvPr/>
        </p:nvSpPr>
        <p:spPr>
          <a:xfrm>
            <a:off x="1932495" y="3457469"/>
            <a:ext cx="4660329"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80FBC08B-E20A-D590-3710-F4DCF0391394}"/>
              </a:ext>
            </a:extLst>
          </p:cNvPr>
          <p:cNvSpPr/>
          <p:nvPr/>
        </p:nvSpPr>
        <p:spPr>
          <a:xfrm>
            <a:off x="1932495" y="5486811"/>
            <a:ext cx="7202362"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E4CA4F5C-8EED-032F-4B68-D055BF54789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2259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F92FE-F4F2-D320-3D42-28E5244E1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4211-E625-3C2D-E2F2-4C0EE0CA7E6A}"/>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4FB34FE0-C608-BE17-EC3D-8B202BD3D3EE}"/>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8072DDFF-9F3D-9E53-98DA-CE912EF8CF51}"/>
              </a:ext>
            </a:extLst>
          </p:cNvPr>
          <p:cNvGraphicFramePr>
            <a:graphicFrameLocks noGrp="1"/>
          </p:cNvGraphicFramePr>
          <p:nvPr>
            <p:extLst>
              <p:ext uri="{D42A27DB-BD31-4B8C-83A1-F6EECF244321}">
                <p14:modId xmlns:p14="http://schemas.microsoft.com/office/powerpoint/2010/main" val="1261522792"/>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9" name="Rectangle: Rounded Corners 8">
            <a:extLst>
              <a:ext uri="{FF2B5EF4-FFF2-40B4-BE49-F238E27FC236}">
                <a16:creationId xmlns:a16="http://schemas.microsoft.com/office/drawing/2014/main" id="{6B3EB309-5B22-EAD4-D521-7454415D9809}"/>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45F0776F-E43C-0DDA-2AA4-E35F7831CFF8}"/>
              </a:ext>
            </a:extLst>
          </p:cNvPr>
          <p:cNvSpPr/>
          <p:nvPr/>
        </p:nvSpPr>
        <p:spPr>
          <a:xfrm>
            <a:off x="1932495" y="3676925"/>
            <a:ext cx="6251385"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A2404468-4A8A-67CA-433E-2F819ACD1E1B}"/>
              </a:ext>
            </a:extLst>
          </p:cNvPr>
          <p:cNvSpPr/>
          <p:nvPr/>
        </p:nvSpPr>
        <p:spPr>
          <a:xfrm>
            <a:off x="1932495" y="5687979"/>
            <a:ext cx="4952938"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EAB4D17F-36D4-5EFD-53B4-0A119D96D040}"/>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6257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5C80-D539-5E92-7F1E-AE583FAFF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8891A-9273-F801-19A6-B5666D583502}"/>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A7C52C74-4121-7DDB-8AB7-D3F0775F3A11}"/>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BASIC EXAMPLE</a:t>
            </a:r>
          </a:p>
          <a:p>
            <a:endParaRPr lang="en-US" sz="1400" b="1" dirty="0">
              <a:latin typeface="ArialNarrow"/>
            </a:endParaRPr>
          </a:p>
        </p:txBody>
      </p:sp>
      <p:graphicFrame>
        <p:nvGraphicFramePr>
          <p:cNvPr id="5" name="Table 4">
            <a:extLst>
              <a:ext uri="{FF2B5EF4-FFF2-40B4-BE49-F238E27FC236}">
                <a16:creationId xmlns:a16="http://schemas.microsoft.com/office/drawing/2014/main" id="{C390CD77-AEB6-C790-C175-039735DCB45C}"/>
              </a:ext>
            </a:extLst>
          </p:cNvPr>
          <p:cNvGraphicFramePr>
            <a:graphicFrameLocks noGrp="1"/>
          </p:cNvGraphicFramePr>
          <p:nvPr>
            <p:extLst>
              <p:ext uri="{D42A27DB-BD31-4B8C-83A1-F6EECF244321}">
                <p14:modId xmlns:p14="http://schemas.microsoft.com/office/powerpoint/2010/main" val="1385126899"/>
              </p:ext>
            </p:extLst>
          </p:nvPr>
        </p:nvGraphicFramePr>
        <p:xfrm>
          <a:off x="129540" y="1790105"/>
          <a:ext cx="11932920" cy="4394200"/>
        </p:xfrm>
        <a:graphic>
          <a:graphicData uri="http://schemas.openxmlformats.org/drawingml/2006/table">
            <a:tbl>
              <a:tblPr firstRow="1" bandRow="1">
                <a:tableStyleId>{F5AB1C69-6EDB-4FF4-983F-18BD219EF322}</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able to bake a cake</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Selected</a:t>
                      </a:r>
                      <a:r>
                        <a:rPr lang="en-US" sz="1400" dirty="0"/>
                        <a:t> a suitable cake recipe based on flavor preference and dietary requirements.</a:t>
                      </a:r>
                    </a:p>
                    <a:p>
                      <a:pPr marL="342900" indent="-342900">
                        <a:buFont typeface="+mj-lt"/>
                        <a:buAutoNum type="arabicPeriod"/>
                      </a:pPr>
                      <a:r>
                        <a:rPr lang="en-US" sz="1400" b="1" dirty="0"/>
                        <a:t>Gathered</a:t>
                      </a:r>
                      <a:r>
                        <a:rPr lang="en-US" sz="1400" dirty="0"/>
                        <a:t> all necessary ingredients, ensuring they were measured accurately.</a:t>
                      </a:r>
                    </a:p>
                    <a:p>
                      <a:pPr marL="342900" indent="-342900">
                        <a:buFont typeface="+mj-lt"/>
                        <a:buAutoNum type="arabicPeriod"/>
                      </a:pPr>
                      <a:r>
                        <a:rPr lang="en-US" sz="1400" b="1" dirty="0"/>
                        <a:t>Prepared</a:t>
                      </a:r>
                      <a:r>
                        <a:rPr lang="en-US" sz="1400" dirty="0"/>
                        <a:t> baking tools and preheated the oven to the required temperature.</a:t>
                      </a:r>
                    </a:p>
                    <a:p>
                      <a:pPr marL="342900" indent="-342900">
                        <a:buFont typeface="+mj-lt"/>
                        <a:buAutoNum type="arabicPeriod"/>
                      </a:pPr>
                      <a:r>
                        <a:rPr lang="en-US" sz="1400" b="1" dirty="0"/>
                        <a:t>Mixed</a:t>
                      </a:r>
                      <a:r>
                        <a:rPr lang="en-US" sz="1400" dirty="0"/>
                        <a:t> the dry and wet ingredients using the appropriate technique (e.g., creaming butter and sugar, folding flour).</a:t>
                      </a:r>
                    </a:p>
                    <a:p>
                      <a:pPr marL="342900" indent="-342900">
                        <a:buFont typeface="+mj-lt"/>
                        <a:buAutoNum type="arabicPeriod"/>
                      </a:pPr>
                      <a:r>
                        <a:rPr lang="en-US" sz="1400" b="1" dirty="0"/>
                        <a:t>Poured</a:t>
                      </a:r>
                      <a:r>
                        <a:rPr lang="en-US" sz="1400" dirty="0"/>
                        <a:t> the batter into a greased and lined baking pan.</a:t>
                      </a:r>
                    </a:p>
                    <a:p>
                      <a:pPr marL="342900" indent="-342900">
                        <a:buFont typeface="+mj-lt"/>
                        <a:buAutoNum type="arabicPeriod"/>
                      </a:pPr>
                      <a:r>
                        <a:rPr lang="en-US" sz="1400" b="1" dirty="0"/>
                        <a:t>Baked</a:t>
                      </a:r>
                      <a:r>
                        <a:rPr lang="en-US" sz="1400" dirty="0"/>
                        <a:t> the cake at the specified temperature and monitored doneness using a toothpick test.</a:t>
                      </a:r>
                    </a:p>
                    <a:p>
                      <a:pPr marL="342900" indent="-342900">
                        <a:buFont typeface="+mj-lt"/>
                        <a:buAutoNum type="arabicPeriod"/>
                      </a:pPr>
                      <a:r>
                        <a:rPr lang="en-US" sz="1400" b="1" dirty="0"/>
                        <a:t>Cooled</a:t>
                      </a:r>
                      <a:r>
                        <a:rPr lang="en-US" sz="1400" dirty="0"/>
                        <a:t> the cake properly before removing it from the pan.</a:t>
                      </a:r>
                    </a:p>
                    <a:p>
                      <a:pPr marL="342900" indent="-342900">
                        <a:buFont typeface="+mj-lt"/>
                        <a:buAutoNum type="arabicPeriod"/>
                      </a:pPr>
                      <a:r>
                        <a:rPr lang="en-US" sz="1400" b="1" dirty="0"/>
                        <a:t>Decorated</a:t>
                      </a:r>
                      <a:r>
                        <a:rPr lang="en-US" sz="1400" dirty="0"/>
                        <a:t> the cake using frosting, fondant, or other embellishments as needed.</a:t>
                      </a:r>
                    </a:p>
                    <a:p>
                      <a:pPr marL="342900" indent="-342900">
                        <a:buFont typeface="+mj-lt"/>
                        <a:buAutoNum type="arabicPeriod"/>
                      </a:pPr>
                      <a:r>
                        <a:rPr lang="en-US" sz="1400" b="1" dirty="0"/>
                        <a:t>Presented</a:t>
                      </a:r>
                      <a:r>
                        <a:rPr lang="en-US" sz="1400" dirty="0"/>
                        <a:t> and served the cake appropriately.</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Researched</a:t>
                      </a:r>
                      <a:r>
                        <a:rPr lang="en-US" sz="1400" dirty="0"/>
                        <a:t> and selected a well-reviewed recipe that matched the desired cake type (e.g., vanilla sponge, chocolate fudge).</a:t>
                      </a:r>
                    </a:p>
                    <a:p>
                      <a:pPr marL="342900" indent="-342900">
                        <a:buFont typeface="+mj-lt"/>
                        <a:buAutoNum type="arabicPeriod"/>
                      </a:pPr>
                      <a:r>
                        <a:rPr lang="en-US" sz="1400" b="1" dirty="0"/>
                        <a:t>Measured</a:t>
                      </a:r>
                      <a:r>
                        <a:rPr lang="en-US" sz="1400" dirty="0"/>
                        <a:t> ingredients precisely using a digital scale and measuring cups to ensure accuracy.</a:t>
                      </a:r>
                    </a:p>
                    <a:p>
                      <a:pPr marL="342900" indent="-342900">
                        <a:buFont typeface="+mj-lt"/>
                        <a:buAutoNum type="arabicPeriod"/>
                      </a:pPr>
                      <a:r>
                        <a:rPr lang="en-US" sz="1400" b="1" dirty="0"/>
                        <a:t>Preheated</a:t>
                      </a:r>
                      <a:r>
                        <a:rPr lang="en-US" sz="1400" dirty="0"/>
                        <a:t> the oven to the correct temperature to avoid uneven baking.</a:t>
                      </a:r>
                    </a:p>
                    <a:p>
                      <a:pPr marL="342900" indent="-342900">
                        <a:buFont typeface="+mj-lt"/>
                        <a:buAutoNum type="arabicPeriod"/>
                      </a:pPr>
                      <a:r>
                        <a:rPr lang="en-US" sz="1400" b="1" dirty="0"/>
                        <a:t>Followed</a:t>
                      </a:r>
                      <a:r>
                        <a:rPr lang="en-US" sz="1400" dirty="0"/>
                        <a:t> proper mixing techniques (e.g., whisking eggs separately, sifting dry ingredients) to achieve the desired texture.</a:t>
                      </a:r>
                    </a:p>
                    <a:p>
                      <a:pPr marL="342900" indent="-342900">
                        <a:buFont typeface="+mj-lt"/>
                        <a:buAutoNum type="arabicPeriod"/>
                      </a:pPr>
                      <a:r>
                        <a:rPr lang="en-US" sz="1400" b="1" dirty="0"/>
                        <a:t>Used</a:t>
                      </a:r>
                      <a:r>
                        <a:rPr lang="en-US" sz="1400" dirty="0"/>
                        <a:t> a greased and lined baking pan to prevent sticking and ensure an even bake.</a:t>
                      </a:r>
                    </a:p>
                    <a:p>
                      <a:pPr marL="342900" indent="-342900">
                        <a:buFont typeface="+mj-lt"/>
                        <a:buAutoNum type="arabicPeriod"/>
                      </a:pPr>
                      <a:r>
                        <a:rPr lang="en-US" sz="1400" b="1" dirty="0"/>
                        <a:t>Monitored</a:t>
                      </a:r>
                      <a:r>
                        <a:rPr lang="en-US" sz="1400" dirty="0"/>
                        <a:t> the baking process, adjusting for altitude or oven variations as necessary.</a:t>
                      </a:r>
                    </a:p>
                    <a:p>
                      <a:pPr marL="342900" indent="-342900">
                        <a:buFont typeface="+mj-lt"/>
                        <a:buAutoNum type="arabicPeriod"/>
                      </a:pPr>
                      <a:r>
                        <a:rPr lang="en-US" sz="1400" b="1" dirty="0"/>
                        <a:t>Allowed</a:t>
                      </a:r>
                      <a:r>
                        <a:rPr lang="en-US" sz="1400" dirty="0"/>
                        <a:t> the cake to cool on a wire rack to prevent condensation from making the cake soggy.</a:t>
                      </a:r>
                    </a:p>
                    <a:p>
                      <a:pPr marL="342900" indent="-342900">
                        <a:buFont typeface="+mj-lt"/>
                        <a:buAutoNum type="arabicPeriod"/>
                      </a:pPr>
                      <a:r>
                        <a:rPr lang="en-US" sz="1400" b="1" dirty="0"/>
                        <a:t>Applied</a:t>
                      </a:r>
                      <a:r>
                        <a:rPr lang="en-US" sz="1400" dirty="0"/>
                        <a:t> a crumb coat before final frosting for a smooth finish.</a:t>
                      </a:r>
                    </a:p>
                    <a:p>
                      <a:pPr marL="342900" indent="-342900">
                        <a:buFont typeface="+mj-lt"/>
                        <a:buAutoNum type="arabicPeriod"/>
                      </a:pPr>
                      <a:r>
                        <a:rPr lang="en-US" sz="1400" b="1" dirty="0"/>
                        <a:t>Used</a:t>
                      </a:r>
                      <a:r>
                        <a:rPr lang="en-US" sz="1400" dirty="0"/>
                        <a:t> piping bags and decorative tools to create a visually appealing presentation.</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6" name="Rectangle: Rounded Corners 5">
            <a:extLst>
              <a:ext uri="{FF2B5EF4-FFF2-40B4-BE49-F238E27FC236}">
                <a16:creationId xmlns:a16="http://schemas.microsoft.com/office/drawing/2014/main" id="{14D62642-E1EE-A84C-C37C-2861E8C37D86}"/>
              </a:ext>
            </a:extLst>
          </p:cNvPr>
          <p:cNvSpPr/>
          <p:nvPr/>
        </p:nvSpPr>
        <p:spPr>
          <a:xfrm>
            <a:off x="9117901" y="1221129"/>
            <a:ext cx="2743200" cy="102904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dirty="0"/>
              <a:t>REMEMBER: More than 2 examples!</a:t>
            </a:r>
          </a:p>
        </p:txBody>
      </p:sp>
      <p:sp>
        <p:nvSpPr>
          <p:cNvPr id="9" name="Rectangle: Rounded Corners 8">
            <a:extLst>
              <a:ext uri="{FF2B5EF4-FFF2-40B4-BE49-F238E27FC236}">
                <a16:creationId xmlns:a16="http://schemas.microsoft.com/office/drawing/2014/main" id="{FF919A06-1CEA-9C96-3F5B-529F5A1C28EF}"/>
              </a:ext>
            </a:extLst>
          </p:cNvPr>
          <p:cNvSpPr/>
          <p:nvPr/>
        </p:nvSpPr>
        <p:spPr>
          <a:xfrm>
            <a:off x="441325" y="5315592"/>
            <a:ext cx="929501" cy="4890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dirty="0"/>
              <a:t>WHY</a:t>
            </a:r>
          </a:p>
        </p:txBody>
      </p:sp>
      <p:sp>
        <p:nvSpPr>
          <p:cNvPr id="4" name="Rectangle 3">
            <a:extLst>
              <a:ext uri="{FF2B5EF4-FFF2-40B4-BE49-F238E27FC236}">
                <a16:creationId xmlns:a16="http://schemas.microsoft.com/office/drawing/2014/main" id="{63069C61-D684-CFEC-25A8-49F8479ADFF0}"/>
              </a:ext>
            </a:extLst>
          </p:cNvPr>
          <p:cNvSpPr/>
          <p:nvPr/>
        </p:nvSpPr>
        <p:spPr>
          <a:xfrm>
            <a:off x="1932495" y="3878093"/>
            <a:ext cx="3755073"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0B77E5EE-7714-63C3-CED3-932BE5AAF380}"/>
              </a:ext>
            </a:extLst>
          </p:cNvPr>
          <p:cNvSpPr/>
          <p:nvPr/>
        </p:nvSpPr>
        <p:spPr>
          <a:xfrm>
            <a:off x="1932495" y="5889147"/>
            <a:ext cx="6370258" cy="263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Camera 7">
            <a:extLst>
              <a:ext uri="{FF2B5EF4-FFF2-40B4-BE49-F238E27FC236}">
                <a16:creationId xmlns:a16="http://schemas.microsoft.com/office/drawing/2014/main" id="{4A99DE09-B039-3A19-66AF-B5B0AC746E7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456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0F12-50C7-F646-BC70-0C5503B06A5E}"/>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32C69320-48F1-2D45-9FCB-C41D6A24C982}"/>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Auditing and Assurance</a:t>
            </a:r>
          </a:p>
          <a:p>
            <a:r>
              <a:rPr lang="en-ZA" sz="1600" u="none" strike="noStrike" baseline="0" dirty="0">
                <a:solidFill>
                  <a:schemeClr val="tx1"/>
                </a:solidFill>
              </a:rPr>
              <a:t>Advanced (Elective) Competence Areas (</a:t>
            </a:r>
            <a:r>
              <a:rPr lang="en-ZA" sz="1600" b="0" u="none" strike="noStrike" baseline="0" dirty="0">
                <a:solidFill>
                  <a:schemeClr val="tx1"/>
                </a:solidFill>
              </a:rPr>
              <a:t>Sufficient for 8/9 competencies)	</a:t>
            </a:r>
          </a:p>
          <a:p>
            <a:endParaRPr lang="en-ZA" sz="1600" b="1" dirty="0">
              <a:solidFill>
                <a:schemeClr val="tx1"/>
              </a:solidFill>
            </a:endParaRPr>
          </a:p>
          <a:p>
            <a:endParaRPr lang="en-US" sz="1400" b="1" dirty="0">
              <a:latin typeface="ArialNarrow"/>
            </a:endParaRPr>
          </a:p>
        </p:txBody>
      </p:sp>
      <p:graphicFrame>
        <p:nvGraphicFramePr>
          <p:cNvPr id="5" name="Table 4">
            <a:extLst>
              <a:ext uri="{FF2B5EF4-FFF2-40B4-BE49-F238E27FC236}">
                <a16:creationId xmlns:a16="http://schemas.microsoft.com/office/drawing/2014/main" id="{5A91A913-8C68-2CC8-A9F5-6421743248EE}"/>
              </a:ext>
            </a:extLst>
          </p:cNvPr>
          <p:cNvGraphicFramePr>
            <a:graphicFrameLocks noGrp="1"/>
          </p:cNvGraphicFramePr>
          <p:nvPr>
            <p:extLst>
              <p:ext uri="{D42A27DB-BD31-4B8C-83A1-F6EECF244321}">
                <p14:modId xmlns:p14="http://schemas.microsoft.com/office/powerpoint/2010/main" val="3632247220"/>
              </p:ext>
            </p:extLst>
          </p:nvPr>
        </p:nvGraphicFramePr>
        <p:xfrm>
          <a:off x="137160" y="2082333"/>
          <a:ext cx="11932920" cy="4607560"/>
        </p:xfrm>
        <a:graphic>
          <a:graphicData uri="http://schemas.openxmlformats.org/drawingml/2006/table">
            <a:tbl>
              <a:tblPr firstRow="1" bandRow="1">
                <a:tableStyleId>{93296810-A885-4BE3-A3E7-6D5BEEA58F35}</a:tableStyleId>
              </a:tblPr>
              <a:tblGrid>
                <a:gridCol w="1757886">
                  <a:extLst>
                    <a:ext uri="{9D8B030D-6E8A-4147-A177-3AD203B41FA5}">
                      <a16:colId xmlns:a16="http://schemas.microsoft.com/office/drawing/2014/main" val="3530340283"/>
                    </a:ext>
                  </a:extLst>
                </a:gridCol>
                <a:gridCol w="10175034">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AA(E)1.1 </a:t>
                      </a:r>
                      <a:r>
                        <a:rPr lang="en-US" sz="1400" dirty="0">
                          <a:solidFill>
                            <a:schemeClr val="tx1"/>
                          </a:solidFill>
                        </a:rPr>
                        <a:t>Evaluates the nature, scope, standards and legislation applicable to a particular engagement </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r>
                        <a:rPr lang="en-US" sz="1400" dirty="0"/>
                        <a:t>For </a:t>
                      </a:r>
                      <a:r>
                        <a:rPr lang="en-US" sz="1400" b="1" dirty="0"/>
                        <a:t>Z Capital Group</a:t>
                      </a:r>
                      <a:r>
                        <a:rPr lang="en-US" sz="1400" dirty="0"/>
                        <a:t>, a multinational investment firm seeking regulatory compliance for a cross-border financial restructuring, an in-depth evaluation of the </a:t>
                      </a:r>
                      <a:r>
                        <a:rPr lang="en-US" sz="1400" b="1" dirty="0"/>
                        <a:t>nature, scope, standards, and legislation</a:t>
                      </a:r>
                      <a:r>
                        <a:rPr lang="en-US" sz="1400" dirty="0"/>
                        <a:t> applicable to the engagement was conducted. This included:</a:t>
                      </a:r>
                    </a:p>
                    <a:p>
                      <a:pPr marL="342900" indent="-342900">
                        <a:buFont typeface="+mj-lt"/>
                        <a:buAutoNum type="arabicPeriod"/>
                      </a:pPr>
                      <a:r>
                        <a:rPr lang="en-US" sz="1400" b="1" dirty="0"/>
                        <a:t>Assessing</a:t>
                      </a:r>
                      <a:r>
                        <a:rPr lang="en-US" sz="1400" dirty="0"/>
                        <a:t> the engagement’s nature by analyzing the financial restructuring requirements, ensuring alignment with IFRS, Basel III, and cross-border tax regulations.</a:t>
                      </a:r>
                    </a:p>
                    <a:p>
                      <a:pPr marL="342900" indent="-342900">
                        <a:buFont typeface="+mj-lt"/>
                        <a:buAutoNum type="arabicPeriod"/>
                      </a:pPr>
                      <a:r>
                        <a:rPr lang="en-US" sz="1400" b="1" dirty="0"/>
                        <a:t>Defining</a:t>
                      </a:r>
                      <a:r>
                        <a:rPr lang="en-US" sz="1400" dirty="0"/>
                        <a:t> the scope of work, considering the complexity of multi-jurisdictional operations and compliance obligations under the South African Reserve Bank (SARB) and the Financial Sector Conduct Authority (FSCA).</a:t>
                      </a:r>
                    </a:p>
                    <a:p>
                      <a:pPr marL="342900" indent="-342900">
                        <a:buFont typeface="+mj-lt"/>
                        <a:buAutoNum type="arabicPeriod"/>
                      </a:pPr>
                      <a:r>
                        <a:rPr lang="en-US" sz="1400" b="1" dirty="0"/>
                        <a:t>Reviewing</a:t>
                      </a:r>
                      <a:r>
                        <a:rPr lang="en-US" sz="1400" dirty="0"/>
                        <a:t> applicable financial reporting standards, risk management frameworks, and investment laws to determine the reporting and regulatory obligations.</a:t>
                      </a:r>
                    </a:p>
                    <a:p>
                      <a:pPr marL="342900" indent="-342900">
                        <a:buFont typeface="+mj-lt"/>
                        <a:buAutoNum type="arabicPeriod"/>
                      </a:pPr>
                      <a:r>
                        <a:rPr lang="en-US" sz="1400" b="1" dirty="0"/>
                        <a:t>Identifying</a:t>
                      </a:r>
                      <a:r>
                        <a:rPr lang="en-US" sz="1400" dirty="0"/>
                        <a:t> key legislation, including the </a:t>
                      </a:r>
                      <a:r>
                        <a:rPr lang="en-US" sz="1400" b="1" dirty="0"/>
                        <a:t>Companies Act</a:t>
                      </a:r>
                      <a:r>
                        <a:rPr lang="en-US" sz="1400" dirty="0"/>
                        <a:t>, </a:t>
                      </a:r>
                      <a:r>
                        <a:rPr lang="en-US" sz="1400" b="1" dirty="0"/>
                        <a:t>Tax Administration Act</a:t>
                      </a:r>
                      <a:r>
                        <a:rPr lang="en-US" sz="1400" dirty="0"/>
                        <a:t>, and </a:t>
                      </a:r>
                      <a:r>
                        <a:rPr lang="en-US" sz="1400" b="1" dirty="0"/>
                        <a:t>Anti-Money Laundering (AML) regulations</a:t>
                      </a:r>
                      <a:r>
                        <a:rPr lang="en-US" sz="1400" dirty="0"/>
                        <a:t>, to mitigate compliance risks.</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Conducted</a:t>
                      </a:r>
                      <a:r>
                        <a:rPr lang="en-US" sz="1400" dirty="0"/>
                        <a:t> an in-depth regulatory and financial review, engaging compliance specialists and financial analysts to ensure the restructuring complied with South African, EU, and U.S. financial regulations.</a:t>
                      </a:r>
                    </a:p>
                    <a:p>
                      <a:pPr marL="342900" indent="-342900">
                        <a:buFont typeface="+mj-lt"/>
                        <a:buAutoNum type="arabicPeriod"/>
                      </a:pPr>
                      <a:r>
                        <a:rPr lang="en-US" sz="1400" b="1" dirty="0"/>
                        <a:t>Drafted</a:t>
                      </a:r>
                      <a:r>
                        <a:rPr lang="en-US" sz="1400" dirty="0"/>
                        <a:t> a compliance roadmap outlining legal, tax, and financial reporting requirements tailored to the engagement's complexities.</a:t>
                      </a:r>
                    </a:p>
                    <a:p>
                      <a:pPr marL="342900" indent="-342900">
                        <a:buFont typeface="+mj-lt"/>
                        <a:buAutoNum type="arabicPeriod"/>
                      </a:pPr>
                      <a:r>
                        <a:rPr lang="en-US" sz="1400" b="1" dirty="0"/>
                        <a:t>Engaged</a:t>
                      </a:r>
                      <a:r>
                        <a:rPr lang="en-US" sz="1400" dirty="0"/>
                        <a:t> with external legal advisors and international tax consultants to assess the impact of regulatory changes on Zenith Capital Group’s investment structure.</a:t>
                      </a:r>
                    </a:p>
                    <a:p>
                      <a:pPr marL="342900" indent="-342900">
                        <a:buFont typeface="+mj-lt"/>
                        <a:buAutoNum type="arabicPeriod"/>
                      </a:pPr>
                      <a:r>
                        <a:rPr lang="en-US" sz="1400" b="1" dirty="0"/>
                        <a:t>Developed</a:t>
                      </a:r>
                      <a:r>
                        <a:rPr lang="en-US" sz="1400" dirty="0"/>
                        <a:t> a customized reporting framework that adhered to IFRS, Basel III capital adequacy requirements, and international financial disclosure standards.</a:t>
                      </a:r>
                    </a:p>
                    <a:p>
                      <a:pPr marL="342900" indent="-342900">
                        <a:buFont typeface="+mj-lt"/>
                        <a:buAutoNum type="arabicPeriod"/>
                      </a:pPr>
                      <a:r>
                        <a:rPr lang="en-US" sz="1400" b="1" dirty="0"/>
                        <a:t>Presented</a:t>
                      </a:r>
                      <a:r>
                        <a:rPr lang="en-US" sz="1400" dirty="0"/>
                        <a:t> a strategic risk assessment to the firm’s executive board, outlining regulatory challenges and mitigation strategies to ensure seamless implementation.</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6" name="Rectangle: Rounded Corners 5">
            <a:extLst>
              <a:ext uri="{FF2B5EF4-FFF2-40B4-BE49-F238E27FC236}">
                <a16:creationId xmlns:a16="http://schemas.microsoft.com/office/drawing/2014/main" id="{6BEA317C-AF10-7EE5-E511-44DF62843500}"/>
              </a:ext>
            </a:extLst>
          </p:cNvPr>
          <p:cNvSpPr/>
          <p:nvPr/>
        </p:nvSpPr>
        <p:spPr>
          <a:xfrm>
            <a:off x="9117901" y="1221129"/>
            <a:ext cx="2743200" cy="102904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dirty="0"/>
              <a:t>REMEMBER: More than 2 examples!</a:t>
            </a:r>
          </a:p>
        </p:txBody>
      </p:sp>
      <p:sp>
        <p:nvSpPr>
          <p:cNvPr id="9" name="Rectangle: Rounded Corners 8">
            <a:extLst>
              <a:ext uri="{FF2B5EF4-FFF2-40B4-BE49-F238E27FC236}">
                <a16:creationId xmlns:a16="http://schemas.microsoft.com/office/drawing/2014/main" id="{B7FE3347-ACC8-CD25-841B-424354EEE376}"/>
              </a:ext>
            </a:extLst>
          </p:cNvPr>
          <p:cNvSpPr/>
          <p:nvPr/>
        </p:nvSpPr>
        <p:spPr>
          <a:xfrm>
            <a:off x="541080" y="5881187"/>
            <a:ext cx="929501" cy="48908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ZA" dirty="0"/>
              <a:t>WHY</a:t>
            </a:r>
          </a:p>
        </p:txBody>
      </p:sp>
      <p:pic>
        <p:nvPicPr>
          <p:cNvPr id="10" name="Camera 9">
            <a:extLst>
              <a:ext uri="{FF2B5EF4-FFF2-40B4-BE49-F238E27FC236}">
                <a16:creationId xmlns:a16="http://schemas.microsoft.com/office/drawing/2014/main" id="{8B6D6B51-F3ED-83F7-9A19-BB14044E20F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3038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9D03-71BC-AD18-EF76-48D135844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B3743-B09B-083A-D7B1-39BA53475D24}"/>
              </a:ext>
            </a:extLst>
          </p:cNvPr>
          <p:cNvSpPr>
            <a:spLocks noGrp="1"/>
          </p:cNvSpPr>
          <p:nvPr>
            <p:ph type="title"/>
          </p:nvPr>
        </p:nvSpPr>
        <p:spPr>
          <a:xfrm>
            <a:off x="327025" y="38100"/>
            <a:ext cx="10515600" cy="954121"/>
          </a:xfrm>
        </p:spPr>
        <p:txBody>
          <a:bodyPr/>
          <a:lstStyle/>
          <a:p>
            <a:r>
              <a:rPr lang="en-US" dirty="0"/>
              <a:t>Purpose of the TEA assessment</a:t>
            </a:r>
          </a:p>
        </p:txBody>
      </p:sp>
      <p:sp>
        <p:nvSpPr>
          <p:cNvPr id="10" name="Text Placeholder 2">
            <a:extLst>
              <a:ext uri="{FF2B5EF4-FFF2-40B4-BE49-F238E27FC236}">
                <a16:creationId xmlns:a16="http://schemas.microsoft.com/office/drawing/2014/main" id="{D13CCCFE-8695-504C-1711-5FC03B8975CB}"/>
              </a:ext>
            </a:extLst>
          </p:cNvPr>
          <p:cNvSpPr txBox="1">
            <a:spLocks/>
          </p:cNvSpPr>
          <p:nvPr/>
        </p:nvSpPr>
        <p:spPr>
          <a:xfrm>
            <a:off x="441325" y="1747014"/>
            <a:ext cx="10515600" cy="15001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2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US" sz="1800" dirty="0">
                <a:solidFill>
                  <a:srgbClr val="000000"/>
                </a:solidFill>
              </a:rPr>
              <a:t>Demonstrate </a:t>
            </a:r>
          </a:p>
          <a:p>
            <a:pPr marL="285750" indent="-285750" algn="just">
              <a:buFont typeface="Arial" panose="020B0604020202020204" pitchFamily="34" charset="0"/>
              <a:buChar char="•"/>
            </a:pPr>
            <a:r>
              <a:rPr lang="en-US" sz="1800" dirty="0">
                <a:solidFill>
                  <a:srgbClr val="000000"/>
                </a:solidFill>
              </a:rPr>
              <a:t>as a result of </a:t>
            </a:r>
            <a:r>
              <a:rPr lang="en-US" sz="1800" u="sng" dirty="0">
                <a:solidFill>
                  <a:srgbClr val="000000"/>
                </a:solidFill>
              </a:rPr>
              <a:t>learning through work experience</a:t>
            </a:r>
          </a:p>
          <a:p>
            <a:pPr marL="285750" indent="-285750" algn="just">
              <a:buFont typeface="Arial" panose="020B0604020202020204" pitchFamily="34" charset="0"/>
              <a:buChar char="•"/>
            </a:pPr>
            <a:r>
              <a:rPr lang="en-US" sz="1800" dirty="0">
                <a:solidFill>
                  <a:srgbClr val="000000"/>
                </a:solidFill>
              </a:rPr>
              <a:t>developed the </a:t>
            </a:r>
            <a:r>
              <a:rPr lang="en-US" sz="1800" u="sng" dirty="0">
                <a:solidFill>
                  <a:srgbClr val="000000"/>
                </a:solidFill>
              </a:rPr>
              <a:t>competencies and pervasive qualities and skills </a:t>
            </a:r>
          </a:p>
          <a:p>
            <a:pPr marL="285750" indent="-285750" algn="just">
              <a:buFont typeface="Arial" panose="020B0604020202020204" pitchFamily="34" charset="0"/>
              <a:buChar char="•"/>
            </a:pPr>
            <a:r>
              <a:rPr lang="en-US" sz="1800" dirty="0">
                <a:solidFill>
                  <a:srgbClr val="000000"/>
                </a:solidFill>
              </a:rPr>
              <a:t>substantially equivalent to those prescribed for the </a:t>
            </a:r>
            <a:r>
              <a:rPr lang="en-US" sz="1800" u="sng" dirty="0">
                <a:solidFill>
                  <a:srgbClr val="000000"/>
                </a:solidFill>
              </a:rPr>
              <a:t>SAICA Training Programme</a:t>
            </a:r>
            <a:endParaRPr lang="en-US" dirty="0"/>
          </a:p>
        </p:txBody>
      </p:sp>
      <p:pic>
        <p:nvPicPr>
          <p:cNvPr id="11" name="Picture 10" descr="A group of people in suits celebrating&#10;&#10;AI-generated content may be incorrect.">
            <a:extLst>
              <a:ext uri="{FF2B5EF4-FFF2-40B4-BE49-F238E27FC236}">
                <a16:creationId xmlns:a16="http://schemas.microsoft.com/office/drawing/2014/main" id="{E12F50E9-9B12-FCD0-C2E5-AD1C4B2578E2}"/>
              </a:ext>
            </a:extLst>
          </p:cNvPr>
          <p:cNvPicPr>
            <a:picLocks noChangeAspect="1"/>
          </p:cNvPicPr>
          <p:nvPr/>
        </p:nvPicPr>
        <p:blipFill>
          <a:blip r:embed="rId2">
            <a:extLst>
              <a:ext uri="{837473B0-CC2E-450A-ABE3-18F120FF3D39}">
                <a1611:picAttrSrcUrl xmlns:a1611="http://schemas.microsoft.com/office/drawing/2016/11/main" r:id="rId3"/>
              </a:ext>
            </a:extLst>
          </a:blip>
          <a:srcRect b="19877"/>
          <a:stretch/>
        </p:blipFill>
        <p:spPr>
          <a:xfrm>
            <a:off x="6812834" y="3804985"/>
            <a:ext cx="3209544" cy="1715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578B8E8E-B04C-5353-44B5-A3A9FD1D98DE}"/>
              </a:ext>
            </a:extLst>
          </p:cNvPr>
          <p:cNvSpPr txBox="1"/>
          <p:nvPr/>
        </p:nvSpPr>
        <p:spPr>
          <a:xfrm>
            <a:off x="6593378" y="6108580"/>
            <a:ext cx="3209544" cy="230832"/>
          </a:xfrm>
          <a:prstGeom prst="rect">
            <a:avLst/>
          </a:prstGeom>
          <a:noFill/>
        </p:spPr>
        <p:txBody>
          <a:bodyPr wrap="square" rtlCol="0">
            <a:spAutoFit/>
          </a:bodyPr>
          <a:lstStyle/>
          <a:p>
            <a:r>
              <a:rPr lang="en-ZA" sz="900" dirty="0">
                <a:hlinkClick r:id="rId3" tooltip="https://www.flickr.com/photos/info_grrl/16733373055"/>
              </a:rPr>
              <a:t>This Photo</a:t>
            </a:r>
            <a:r>
              <a:rPr lang="en-ZA" sz="900" dirty="0"/>
              <a:t> by Unknown Author is licensed under </a:t>
            </a:r>
            <a:r>
              <a:rPr lang="en-ZA" sz="900" dirty="0">
                <a:hlinkClick r:id="rId4" tooltip="https://creativecommons.org/licenses/by-nc-sa/3.0/"/>
              </a:rPr>
              <a:t>CC BY-SA-NC</a:t>
            </a:r>
            <a:endParaRPr lang="en-ZA" sz="900" dirty="0"/>
          </a:p>
        </p:txBody>
      </p:sp>
      <p:pic>
        <p:nvPicPr>
          <p:cNvPr id="13" name="Picture 12" descr="A person sitting at a desk using a computer&#10;&#10;AI-generated content may be incorrect.">
            <a:extLst>
              <a:ext uri="{FF2B5EF4-FFF2-40B4-BE49-F238E27FC236}">
                <a16:creationId xmlns:a16="http://schemas.microsoft.com/office/drawing/2014/main" id="{8171B454-4C65-1CA0-4D79-DA249F0CB4D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703832" y="3804985"/>
            <a:ext cx="3048000" cy="1594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Equals 13">
            <a:extLst>
              <a:ext uri="{FF2B5EF4-FFF2-40B4-BE49-F238E27FC236}">
                <a16:creationId xmlns:a16="http://schemas.microsoft.com/office/drawing/2014/main" id="{399540CA-10AE-CBF0-86EB-C64B87CE7142}"/>
              </a:ext>
            </a:extLst>
          </p:cNvPr>
          <p:cNvSpPr/>
          <p:nvPr/>
        </p:nvSpPr>
        <p:spPr>
          <a:xfrm>
            <a:off x="5240539" y="4310241"/>
            <a:ext cx="1191491" cy="66501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pic>
        <p:nvPicPr>
          <p:cNvPr id="15" name="Camera 14">
            <a:extLst>
              <a:ext uri="{FF2B5EF4-FFF2-40B4-BE49-F238E27FC236}">
                <a16:creationId xmlns:a16="http://schemas.microsoft.com/office/drawing/2014/main" id="{2804B368-9B21-8ED3-14A0-16ABB2A8296F}"/>
              </a:ext>
            </a:extLst>
          </p:cNvPr>
          <p:cNvPicPr>
            <a:picLocks noChangeAspect="1"/>
            <a:extLst>
              <a:ext uri="{51228E76-BA90-4043-B771-695A4F85340A}">
                <alf:liveFeedProps xmlns:alf="http://schemas.microsoft.com/office/drawing/2021/livefeed"/>
              </a:ext>
            </a:extLst>
          </p:cNvPicPr>
          <p:nvPr/>
        </p:nvPicPr>
        <p:blipFill>
          <a:blip r:embed="rId7">
            <a:extLst>
              <a:ext uri="{96DAC541-7B7A-43D3-8B79-37D633B846F1}">
                <asvg:svgBlip xmlns:asvg="http://schemas.microsoft.com/office/drawing/2016/SVG/main" r:embed="rId8"/>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7345225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44E5-C331-CEF0-2FF6-66CFA6C0C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772D5-3F23-A12B-993A-2FA34A62DDCD}"/>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22033E12-F84E-4C2C-7284-242E300BE1A8}"/>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Auditing and Assurance</a:t>
            </a:r>
          </a:p>
          <a:p>
            <a:r>
              <a:rPr lang="en-ZA" sz="1600" u="none" strike="noStrike" baseline="0" dirty="0">
                <a:solidFill>
                  <a:schemeClr val="tx1"/>
                </a:solidFill>
              </a:rPr>
              <a:t>Advanced (Elective) Competence Areas (</a:t>
            </a:r>
            <a:r>
              <a:rPr lang="en-ZA" sz="1600" b="0" u="none" strike="noStrike" baseline="0" dirty="0">
                <a:solidFill>
                  <a:schemeClr val="tx1"/>
                </a:solidFill>
              </a:rPr>
              <a:t>Sufficient for 8/9 competencies)	</a:t>
            </a:r>
          </a:p>
          <a:p>
            <a:endParaRPr lang="en-ZA" sz="1600" b="1" dirty="0">
              <a:solidFill>
                <a:schemeClr val="tx1"/>
              </a:solidFill>
            </a:endParaRPr>
          </a:p>
          <a:p>
            <a:endParaRPr lang="en-US" sz="1400" b="1" dirty="0">
              <a:latin typeface="ArialNarrow"/>
            </a:endParaRPr>
          </a:p>
        </p:txBody>
      </p:sp>
      <p:graphicFrame>
        <p:nvGraphicFramePr>
          <p:cNvPr id="5" name="Table 4">
            <a:extLst>
              <a:ext uri="{FF2B5EF4-FFF2-40B4-BE49-F238E27FC236}">
                <a16:creationId xmlns:a16="http://schemas.microsoft.com/office/drawing/2014/main" id="{457CBE52-D586-3B4A-3680-9B7BBE49A94C}"/>
              </a:ext>
            </a:extLst>
          </p:cNvPr>
          <p:cNvGraphicFramePr>
            <a:graphicFrameLocks noGrp="1"/>
          </p:cNvGraphicFramePr>
          <p:nvPr>
            <p:extLst>
              <p:ext uri="{D42A27DB-BD31-4B8C-83A1-F6EECF244321}">
                <p14:modId xmlns:p14="http://schemas.microsoft.com/office/powerpoint/2010/main" val="2425134423"/>
              </p:ext>
            </p:extLst>
          </p:nvPr>
        </p:nvGraphicFramePr>
        <p:xfrm>
          <a:off x="137160" y="2178812"/>
          <a:ext cx="11923776" cy="4180840"/>
        </p:xfrm>
        <a:graphic>
          <a:graphicData uri="http://schemas.openxmlformats.org/drawingml/2006/table">
            <a:tbl>
              <a:tblPr firstRow="1" bandRow="1">
                <a:tableStyleId>{93296810-A885-4BE3-A3E7-6D5BEEA58F35}</a:tableStyleId>
              </a:tblPr>
              <a:tblGrid>
                <a:gridCol w="1756538">
                  <a:extLst>
                    <a:ext uri="{9D8B030D-6E8A-4147-A177-3AD203B41FA5}">
                      <a16:colId xmlns:a16="http://schemas.microsoft.com/office/drawing/2014/main" val="3530340283"/>
                    </a:ext>
                  </a:extLst>
                </a:gridCol>
                <a:gridCol w="10167238">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AA(E)1.3 Drafts or evaluates an appropriate engagement letter for an engagement or outlines the appropriate content for such a letter</a:t>
                      </a:r>
                      <a:endParaRPr lang="en-ZA" sz="1400" b="1" i="0" u="none" strike="noStrike" baseline="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(task/event/person)</a:t>
                      </a:r>
                      <a:endParaRPr lang="en-ZA" sz="1200" dirty="0">
                        <a:latin typeface="Arial" panose="020B0604020202020204" pitchFamily="34" charset="0"/>
                        <a:cs typeface="Arial" panose="020B0604020202020204" pitchFamily="34" charset="0"/>
                      </a:endParaRPr>
                    </a:p>
                  </a:txBody>
                  <a:tcPr/>
                </a:tc>
                <a:tc>
                  <a:txBody>
                    <a:bodyPr/>
                    <a:lstStyle/>
                    <a:p>
                      <a:r>
                        <a:rPr lang="en-US" sz="1400" dirty="0"/>
                        <a:t>For </a:t>
                      </a:r>
                      <a:r>
                        <a:rPr lang="en-US" sz="1400" b="1" dirty="0"/>
                        <a:t>Vanguard Global Advisory</a:t>
                      </a:r>
                      <a:r>
                        <a:rPr lang="en-US" sz="1400" dirty="0"/>
                        <a:t>, a multinational consulting firm providing strategic financial advisory services, an </a:t>
                      </a:r>
                      <a:r>
                        <a:rPr lang="en-US" sz="1400" b="1" dirty="0"/>
                        <a:t>engagement letter</a:t>
                      </a:r>
                      <a:r>
                        <a:rPr lang="en-US" sz="1400" dirty="0"/>
                        <a:t> was drafted and evaluated to ensure it aligned with </a:t>
                      </a:r>
                      <a:r>
                        <a:rPr lang="en-US" sz="1400" b="1" dirty="0"/>
                        <a:t>legal, regulatory, and professional standards</a:t>
                      </a:r>
                      <a:r>
                        <a:rPr lang="en-US" sz="1400" dirty="0"/>
                        <a:t> across multiple jurisdictions. This included:</a:t>
                      </a:r>
                    </a:p>
                    <a:p>
                      <a:pPr marL="342900" indent="-342900">
                        <a:buFont typeface="+mj-lt"/>
                        <a:buAutoNum type="arabicPeriod"/>
                      </a:pPr>
                      <a:r>
                        <a:rPr lang="en-US" sz="1400" b="1" dirty="0"/>
                        <a:t>Defining</a:t>
                      </a:r>
                      <a:r>
                        <a:rPr lang="en-US" sz="1400" dirty="0"/>
                        <a:t> the scope of services, clearly distinguishing between advisory and assurance engagements to manage client expectations.</a:t>
                      </a:r>
                    </a:p>
                    <a:p>
                      <a:pPr marL="342900" indent="-342900">
                        <a:buFont typeface="+mj-lt"/>
                        <a:buAutoNum type="arabicPeriod"/>
                      </a:pPr>
                      <a:r>
                        <a:rPr lang="en-US" sz="1400" b="1" dirty="0"/>
                        <a:t>Specifying</a:t>
                      </a:r>
                      <a:r>
                        <a:rPr lang="en-US" sz="1400" dirty="0"/>
                        <a:t> key terms such as professional responsibilities, limitations of liability, dispute resolution mechanisms, and confidentiality clauses.</a:t>
                      </a:r>
                    </a:p>
                    <a:p>
                      <a:pPr marL="342900" indent="-342900">
                        <a:buFont typeface="+mj-lt"/>
                        <a:buAutoNum type="arabicPeriod"/>
                      </a:pPr>
                      <a:r>
                        <a:rPr lang="en-US" sz="1400" b="1" dirty="0"/>
                        <a:t>Ensuring</a:t>
                      </a:r>
                      <a:r>
                        <a:rPr lang="en-US" sz="1400" dirty="0"/>
                        <a:t> compliance with </a:t>
                      </a:r>
                      <a:r>
                        <a:rPr lang="en-US" sz="1400" b="1" dirty="0"/>
                        <a:t>IFAC’s Code of Ethics, IFRS, and regional legal requirements</a:t>
                      </a:r>
                      <a:r>
                        <a:rPr lang="en-US" sz="1400" dirty="0"/>
                        <a:t> (e.g., South African Companies Act, EU GDPR, and U.S. SEC regulations).</a:t>
                      </a:r>
                    </a:p>
                    <a:p>
                      <a:pPr marL="342900" indent="-342900">
                        <a:buFont typeface="+mj-lt"/>
                        <a:buAutoNum type="arabicPeriod"/>
                      </a:pPr>
                      <a:r>
                        <a:rPr lang="en-US" sz="1400" b="1" dirty="0"/>
                        <a:t>Incorporating</a:t>
                      </a:r>
                      <a:r>
                        <a:rPr lang="en-US" sz="1400" dirty="0"/>
                        <a:t> industry-specific clauses tailored to financial consulting, risk management, and investment advisory services.</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Drafted</a:t>
                      </a:r>
                      <a:r>
                        <a:rPr lang="en-US" sz="1400" dirty="0"/>
                        <a:t> an initial engagement letter using a structured framework that covered scope, deliverables, and responsibilities.</a:t>
                      </a:r>
                    </a:p>
                    <a:p>
                      <a:pPr marL="342900" indent="-342900">
                        <a:buFont typeface="+mj-lt"/>
                        <a:buAutoNum type="arabicPeriod"/>
                      </a:pPr>
                      <a:r>
                        <a:rPr lang="en-US" sz="1400" b="1" dirty="0"/>
                        <a:t>Customized</a:t>
                      </a:r>
                      <a:r>
                        <a:rPr lang="en-US" sz="1400" dirty="0"/>
                        <a:t> the content based on Vanguard Global Advisory’s multi-jurisdictional operations, addressing regulatory variations across </a:t>
                      </a:r>
                      <a:r>
                        <a:rPr lang="en-US" sz="1400" b="1" dirty="0"/>
                        <a:t>South Africa, the EU, and the U.S.</a:t>
                      </a:r>
                    </a:p>
                    <a:p>
                      <a:pPr marL="342900" indent="-342900">
                        <a:buFont typeface="+mj-lt"/>
                        <a:buAutoNum type="arabicPeriod"/>
                      </a:pPr>
                      <a:r>
                        <a:rPr lang="en-US" sz="1400" b="1" dirty="0"/>
                        <a:t>Consulted</a:t>
                      </a:r>
                      <a:r>
                        <a:rPr lang="en-US" sz="1400" dirty="0"/>
                        <a:t> with legal and compliance teams to validate contractual terms and regulatory alignment.</a:t>
                      </a:r>
                    </a:p>
                    <a:p>
                      <a:pPr marL="342900" indent="-342900">
                        <a:buFont typeface="+mj-lt"/>
                        <a:buAutoNum type="arabicPeriod"/>
                      </a:pPr>
                      <a:r>
                        <a:rPr lang="en-US" sz="1400" b="1" dirty="0"/>
                        <a:t>Incorporated</a:t>
                      </a:r>
                      <a:r>
                        <a:rPr lang="en-US" sz="1400" dirty="0"/>
                        <a:t> risk mitigation measures, including </a:t>
                      </a:r>
                      <a:r>
                        <a:rPr lang="en-US" sz="1400" b="1" dirty="0"/>
                        <a:t>force majeure clauses, indemnities, and conflict-of-interest disclosures</a:t>
                      </a:r>
                      <a:r>
                        <a:rPr lang="en-US" sz="1400" dirty="0"/>
                        <a:t> to protect both the firm and the client.</a:t>
                      </a:r>
                    </a:p>
                    <a:p>
                      <a:pPr marL="342900" indent="-342900">
                        <a:buFont typeface="+mj-lt"/>
                        <a:buAutoNum type="arabicPeriod"/>
                      </a:pPr>
                      <a:r>
                        <a:rPr lang="en-US" sz="1400" b="1" dirty="0"/>
                        <a:t>Reviewed</a:t>
                      </a:r>
                      <a:r>
                        <a:rPr lang="en-US" sz="1400" dirty="0"/>
                        <a:t> the draft engagement letter with senior partners and external legal counsel before finalization.</a:t>
                      </a:r>
                    </a:p>
                    <a:p>
                      <a:pPr marL="342900" indent="-342900">
                        <a:buFont typeface="+mj-lt"/>
                        <a:buAutoNum type="arabicPeriod"/>
                      </a:pPr>
                      <a:r>
                        <a:rPr lang="en-US" sz="1400" b="1" dirty="0"/>
                        <a:t>Presented</a:t>
                      </a:r>
                      <a:r>
                        <a:rPr lang="en-US" sz="1400" dirty="0"/>
                        <a:t> the engagement letter to the client in a structured meeting, explaining key terms and obtaining agreement before execution.</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6" name="Rectangle: Rounded Corners 5">
            <a:extLst>
              <a:ext uri="{FF2B5EF4-FFF2-40B4-BE49-F238E27FC236}">
                <a16:creationId xmlns:a16="http://schemas.microsoft.com/office/drawing/2014/main" id="{A3CF4B42-7149-9D53-EA72-9D367C3C7CB7}"/>
              </a:ext>
            </a:extLst>
          </p:cNvPr>
          <p:cNvSpPr/>
          <p:nvPr/>
        </p:nvSpPr>
        <p:spPr>
          <a:xfrm>
            <a:off x="9117901" y="1234399"/>
            <a:ext cx="2743200" cy="102904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dirty="0"/>
              <a:t>REMEMBER: More than 2 examples!</a:t>
            </a:r>
          </a:p>
        </p:txBody>
      </p:sp>
      <p:sp>
        <p:nvSpPr>
          <p:cNvPr id="4" name="Rectangle: Rounded Corners 3">
            <a:extLst>
              <a:ext uri="{FF2B5EF4-FFF2-40B4-BE49-F238E27FC236}">
                <a16:creationId xmlns:a16="http://schemas.microsoft.com/office/drawing/2014/main" id="{08282C67-2A18-E400-987A-E3D90A857095}"/>
              </a:ext>
            </a:extLst>
          </p:cNvPr>
          <p:cNvSpPr/>
          <p:nvPr/>
        </p:nvSpPr>
        <p:spPr>
          <a:xfrm>
            <a:off x="441325" y="5527931"/>
            <a:ext cx="929501" cy="48908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ZA" dirty="0"/>
              <a:t>WHY</a:t>
            </a:r>
          </a:p>
        </p:txBody>
      </p:sp>
      <p:pic>
        <p:nvPicPr>
          <p:cNvPr id="7" name="Camera 6">
            <a:extLst>
              <a:ext uri="{FF2B5EF4-FFF2-40B4-BE49-F238E27FC236}">
                <a16:creationId xmlns:a16="http://schemas.microsoft.com/office/drawing/2014/main" id="{E42D3427-8DE5-12CB-4542-B287FC4C2C2D}"/>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77683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D7C4A-EDAC-3D73-C3CD-F18CC434C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3708A-1522-FD86-F8B6-B1610351629B}"/>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3422AE2E-08FC-F351-219F-E756DCCF047E}"/>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Auditing and Assurance</a:t>
            </a:r>
          </a:p>
          <a:p>
            <a:r>
              <a:rPr lang="en-US" sz="1600" u="none" strike="noStrike" baseline="0" dirty="0">
                <a:solidFill>
                  <a:schemeClr val="tx1"/>
                </a:solidFill>
              </a:rPr>
              <a:t>Basic (Residual) Competence Areas (Sufficient for 2/3 competencies)	</a:t>
            </a:r>
          </a:p>
          <a:p>
            <a:r>
              <a:rPr lang="en-ZA" sz="1600" b="0" u="none" strike="noStrike" baseline="0" dirty="0">
                <a:solidFill>
                  <a:schemeClr val="tx1"/>
                </a:solidFill>
              </a:rPr>
              <a:t>	</a:t>
            </a:r>
          </a:p>
          <a:p>
            <a:endParaRPr lang="en-ZA" sz="1600" b="1" dirty="0">
              <a:solidFill>
                <a:schemeClr val="tx1"/>
              </a:solidFill>
            </a:endParaRPr>
          </a:p>
          <a:p>
            <a:endParaRPr lang="en-US" sz="1400" b="1" dirty="0">
              <a:latin typeface="ArialNarrow"/>
            </a:endParaRPr>
          </a:p>
        </p:txBody>
      </p:sp>
      <p:graphicFrame>
        <p:nvGraphicFramePr>
          <p:cNvPr id="5" name="Table 4">
            <a:extLst>
              <a:ext uri="{FF2B5EF4-FFF2-40B4-BE49-F238E27FC236}">
                <a16:creationId xmlns:a16="http://schemas.microsoft.com/office/drawing/2014/main" id="{155FD4F5-E6F7-FB2D-331D-83DB6FC05A73}"/>
              </a:ext>
            </a:extLst>
          </p:cNvPr>
          <p:cNvGraphicFramePr>
            <a:graphicFrameLocks noGrp="1"/>
          </p:cNvGraphicFramePr>
          <p:nvPr>
            <p:extLst>
              <p:ext uri="{D42A27DB-BD31-4B8C-83A1-F6EECF244321}">
                <p14:modId xmlns:p14="http://schemas.microsoft.com/office/powerpoint/2010/main" val="930829298"/>
              </p:ext>
            </p:extLst>
          </p:nvPr>
        </p:nvGraphicFramePr>
        <p:xfrm>
          <a:off x="330898" y="2326681"/>
          <a:ext cx="11530203" cy="3901440"/>
        </p:xfrm>
        <a:graphic>
          <a:graphicData uri="http://schemas.openxmlformats.org/drawingml/2006/table">
            <a:tbl>
              <a:tblPr firstRow="1" bandRow="1">
                <a:tableStyleId>{5C22544A-7EE6-4342-B048-85BDC9FD1C3A}</a:tableStyleId>
              </a:tblPr>
              <a:tblGrid>
                <a:gridCol w="1698560">
                  <a:extLst>
                    <a:ext uri="{9D8B030D-6E8A-4147-A177-3AD203B41FA5}">
                      <a16:colId xmlns:a16="http://schemas.microsoft.com/office/drawing/2014/main" val="3530340283"/>
                    </a:ext>
                  </a:extLst>
                </a:gridCol>
                <a:gridCol w="9831643">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bg1"/>
                          </a:solidFill>
                          <a:latin typeface="Arial" panose="020B0604020202020204" pitchFamily="34" charset="0"/>
                          <a:cs typeface="Arial" panose="020B0604020202020204" pitchFamily="34" charset="0"/>
                        </a:rPr>
                        <a:t>AA(R)1.1 </a:t>
                      </a:r>
                      <a:r>
                        <a:rPr lang="en-US" sz="1400" b="1" dirty="0">
                          <a:solidFill>
                            <a:schemeClr val="bg1"/>
                          </a:solidFill>
                          <a:latin typeface="Arial" panose="020B0604020202020204" pitchFamily="34" charset="0"/>
                          <a:cs typeface="Arial" panose="020B0604020202020204" pitchFamily="34" charset="0"/>
                        </a:rPr>
                        <a:t>Evaluates the scope and the appropriateness of the terms of engagement, including the responsibilities of management and the responsibilities of the auditors</a:t>
                      </a:r>
                      <a:endParaRPr lang="en-ZA" sz="1400" b="1" i="0" u="none" strike="noStrike" baseline="0" dirty="0">
                        <a:solidFill>
                          <a:schemeClr val="bg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latin typeface="Arial" panose="020B0604020202020204" pitchFamily="34" charset="0"/>
                          <a:cs typeface="Arial" panose="020B0604020202020204" pitchFamily="34" charset="0"/>
                        </a:rPr>
                        <a:t>(task/event/person)</a:t>
                      </a:r>
                      <a:endParaRPr lang="en-ZA" sz="1200" dirty="0">
                        <a:latin typeface="Arial" panose="020B0604020202020204" pitchFamily="34" charset="0"/>
                        <a:cs typeface="Arial" panose="020B0604020202020204" pitchFamily="34" charset="0"/>
                      </a:endParaRPr>
                    </a:p>
                  </a:txBody>
                  <a:tcPr/>
                </a:tc>
                <a:tc>
                  <a:txBody>
                    <a:bodyPr/>
                    <a:lstStyle/>
                    <a:p>
                      <a:r>
                        <a:rPr lang="en-US" sz="1400" dirty="0"/>
                        <a:t>For </a:t>
                      </a:r>
                      <a:r>
                        <a:rPr lang="en-US" sz="1400" b="1" dirty="0"/>
                        <a:t>ABC Holdings Ltd.,</a:t>
                      </a:r>
                      <a:r>
                        <a:rPr lang="en-US" sz="1400" dirty="0"/>
                        <a:t> a financial services company undergoing an external audit and advisory engagement, the terms of engagement were carefully assessed to ensure compliance with professional, legal, and regulatory requirements. The process involved:</a:t>
                      </a:r>
                    </a:p>
                    <a:p>
                      <a:pPr marL="342900" indent="-342900">
                        <a:buFont typeface="+mj-lt"/>
                        <a:buAutoNum type="arabicPeriod"/>
                      </a:pPr>
                      <a:r>
                        <a:rPr lang="en-US" sz="1400" b="1" dirty="0"/>
                        <a:t>Assessing</a:t>
                      </a:r>
                      <a:r>
                        <a:rPr lang="en-US" sz="1400" dirty="0"/>
                        <a:t> the scope of the engagement to confirm alignment with IFRS, local financial regulations, and industry standards.</a:t>
                      </a:r>
                    </a:p>
                    <a:p>
                      <a:pPr marL="342900" indent="-342900">
                        <a:buFont typeface="+mj-lt"/>
                        <a:buAutoNum type="arabicPeriod"/>
                      </a:pPr>
                      <a:r>
                        <a:rPr lang="en-US" sz="1400" b="1" dirty="0"/>
                        <a:t>Reviewing</a:t>
                      </a:r>
                      <a:r>
                        <a:rPr lang="en-US" sz="1400" dirty="0"/>
                        <a:t> the engagement letter to clarify roles, responsibilities, and expectations for both ABC Holdings Ltd. and the auditors.</a:t>
                      </a:r>
                    </a:p>
                    <a:p>
                      <a:pPr marL="342900" indent="-342900">
                        <a:buFont typeface="+mj-lt"/>
                        <a:buAutoNum type="arabicPeriod"/>
                      </a:pPr>
                      <a:r>
                        <a:rPr lang="en-US" sz="1400" b="1" dirty="0"/>
                        <a:t>Defining</a:t>
                      </a:r>
                      <a:r>
                        <a:rPr lang="en-US" sz="1400" dirty="0"/>
                        <a:t> the obligations of management and the auditors to mitigate potential misunderstandings.</a:t>
                      </a:r>
                    </a:p>
                    <a:p>
                      <a:pPr marL="342900" indent="-342900">
                        <a:buFont typeface="+mj-lt"/>
                        <a:buAutoNum type="arabicPeriod"/>
                      </a:pPr>
                      <a:r>
                        <a:rPr lang="en-US" sz="1400" b="1" dirty="0"/>
                        <a:t>Incorporating</a:t>
                      </a:r>
                      <a:r>
                        <a:rPr lang="en-US" sz="1400" dirty="0"/>
                        <a:t> standardized engagement templates tailored to financial services, ensuring compliance with regulatory and professional standards.</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latin typeface="Arial" panose="020B0604020202020204" pitchFamily="34" charset="0"/>
                          <a:cs typeface="Arial" panose="020B0604020202020204" pitchFamily="34" charset="0"/>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Drafted</a:t>
                      </a:r>
                      <a:r>
                        <a:rPr lang="en-US" sz="1400" dirty="0"/>
                        <a:t> a customized engagement letter outlining the audit scope, key responsibilities, and deliverables.</a:t>
                      </a:r>
                    </a:p>
                    <a:p>
                      <a:pPr marL="342900" indent="-342900">
                        <a:buFont typeface="+mj-lt"/>
                        <a:buAutoNum type="arabicPeriod"/>
                      </a:pPr>
                      <a:r>
                        <a:rPr lang="en-US" sz="1400" b="1" dirty="0"/>
                        <a:t>Tailored</a:t>
                      </a:r>
                      <a:r>
                        <a:rPr lang="en-US" sz="1400" dirty="0"/>
                        <a:t> the engagement terms based on the complexity of ABC Holdings Ltd.’s financial structure and compliance needs.</a:t>
                      </a:r>
                    </a:p>
                    <a:p>
                      <a:pPr marL="342900" indent="-342900">
                        <a:buFont typeface="+mj-lt"/>
                        <a:buAutoNum type="arabicPeriod"/>
                      </a:pPr>
                      <a:r>
                        <a:rPr lang="en-US" sz="1400" b="1" dirty="0"/>
                        <a:t>Consulted</a:t>
                      </a:r>
                      <a:r>
                        <a:rPr lang="en-US" sz="1400" dirty="0"/>
                        <a:t> with legal advisors to address jurisdictional complexities, including regulatory reporting obligations under the South African Reserve Bank and FSCA.</a:t>
                      </a:r>
                    </a:p>
                    <a:p>
                      <a:pPr marL="342900" indent="-342900">
                        <a:buFont typeface="+mj-lt"/>
                        <a:buAutoNum type="arabicPeriod"/>
                      </a:pPr>
                      <a:r>
                        <a:rPr lang="en-US" sz="1400" b="1" dirty="0"/>
                        <a:t>Verified</a:t>
                      </a:r>
                      <a:r>
                        <a:rPr lang="en-US" sz="1400" dirty="0"/>
                        <a:t> the engagement terms against IFRS, the Companies Act, and financial sector regulations to ensure compliance.</a:t>
                      </a:r>
                    </a:p>
                    <a:p>
                      <a:pPr marL="342900" indent="-342900">
                        <a:buFont typeface="+mj-lt"/>
                        <a:buAutoNum type="arabicPeriod"/>
                      </a:pPr>
                      <a:r>
                        <a:rPr lang="en-US" sz="1400" b="1" dirty="0"/>
                        <a:t>Communicated</a:t>
                      </a:r>
                      <a:r>
                        <a:rPr lang="en-US" sz="1400" dirty="0"/>
                        <a:t> engagement obligations to key stakeholders, including the CFO, internal audit team, and board members, through formal meetings and written correspondence.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6" name="Rectangle: Rounded Corners 5">
            <a:extLst>
              <a:ext uri="{FF2B5EF4-FFF2-40B4-BE49-F238E27FC236}">
                <a16:creationId xmlns:a16="http://schemas.microsoft.com/office/drawing/2014/main" id="{D37D68AB-9304-87DE-7227-B17E3A5ABB91}"/>
              </a:ext>
            </a:extLst>
          </p:cNvPr>
          <p:cNvSpPr/>
          <p:nvPr/>
        </p:nvSpPr>
        <p:spPr>
          <a:xfrm>
            <a:off x="9117901" y="1259819"/>
            <a:ext cx="2743200" cy="102904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dirty="0"/>
              <a:t>REMEMBER: More than 2 examples!</a:t>
            </a:r>
          </a:p>
        </p:txBody>
      </p:sp>
      <p:sp>
        <p:nvSpPr>
          <p:cNvPr id="4" name="Rectangle: Rounded Corners 3">
            <a:extLst>
              <a:ext uri="{FF2B5EF4-FFF2-40B4-BE49-F238E27FC236}">
                <a16:creationId xmlns:a16="http://schemas.microsoft.com/office/drawing/2014/main" id="{C59208DD-234F-1231-596A-EEE3EF408060}"/>
              </a:ext>
            </a:extLst>
          </p:cNvPr>
          <p:cNvSpPr/>
          <p:nvPr/>
        </p:nvSpPr>
        <p:spPr>
          <a:xfrm>
            <a:off x="541080" y="5739034"/>
            <a:ext cx="929501" cy="4890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WHY</a:t>
            </a:r>
          </a:p>
        </p:txBody>
      </p:sp>
      <p:pic>
        <p:nvPicPr>
          <p:cNvPr id="7" name="Camera 6">
            <a:extLst>
              <a:ext uri="{FF2B5EF4-FFF2-40B4-BE49-F238E27FC236}">
                <a16:creationId xmlns:a16="http://schemas.microsoft.com/office/drawing/2014/main" id="{B9507745-D19B-D5CA-4CA2-C5F5FFECD79F}"/>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89176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974DE-95EF-8F5D-8FC1-05B82DE99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3849C-7B69-7E59-65C5-B30334026AEE}"/>
              </a:ext>
            </a:extLst>
          </p:cNvPr>
          <p:cNvSpPr>
            <a:spLocks noGrp="1"/>
          </p:cNvSpPr>
          <p:nvPr>
            <p:ph type="title"/>
          </p:nvPr>
        </p:nvSpPr>
        <p:spPr>
          <a:xfrm>
            <a:off x="441325" y="190500"/>
            <a:ext cx="10515600" cy="954121"/>
          </a:xfrm>
        </p:spPr>
        <p:txBody>
          <a:bodyPr/>
          <a:lstStyle/>
          <a:p>
            <a:r>
              <a:rPr lang="en-US" dirty="0"/>
              <a:t>Examples</a:t>
            </a:r>
          </a:p>
        </p:txBody>
      </p:sp>
      <p:sp>
        <p:nvSpPr>
          <p:cNvPr id="3" name="Text Placeholder 2">
            <a:extLst>
              <a:ext uri="{FF2B5EF4-FFF2-40B4-BE49-F238E27FC236}">
                <a16:creationId xmlns:a16="http://schemas.microsoft.com/office/drawing/2014/main" id="{35A35212-3FFD-8394-31D2-C076789E631E}"/>
              </a:ext>
            </a:extLst>
          </p:cNvPr>
          <p:cNvSpPr>
            <a:spLocks noGrp="1"/>
          </p:cNvSpPr>
          <p:nvPr>
            <p:ph type="body" idx="1"/>
          </p:nvPr>
        </p:nvSpPr>
        <p:spPr>
          <a:xfrm>
            <a:off x="441325" y="1436849"/>
            <a:ext cx="10515600" cy="3798854"/>
          </a:xfrm>
        </p:spPr>
        <p:txBody>
          <a:bodyPr/>
          <a:lstStyle/>
          <a:p>
            <a:pPr algn="l"/>
            <a:r>
              <a:rPr lang="en-US" sz="1600" b="1" u="sng" strike="noStrike" baseline="0" dirty="0">
                <a:solidFill>
                  <a:schemeClr val="tx1"/>
                </a:solidFill>
              </a:rPr>
              <a:t>Auditing and Assurance</a:t>
            </a:r>
          </a:p>
          <a:p>
            <a:r>
              <a:rPr lang="en-US" sz="1600" u="none" strike="noStrike" baseline="0" dirty="0">
                <a:solidFill>
                  <a:schemeClr val="tx1"/>
                </a:solidFill>
              </a:rPr>
              <a:t>Basic (Residual) Competence Areas (Sufficient for 2/3 competencies)	</a:t>
            </a:r>
          </a:p>
          <a:p>
            <a:r>
              <a:rPr lang="en-ZA" sz="1600" b="0" u="none" strike="noStrike" baseline="0" dirty="0">
                <a:solidFill>
                  <a:schemeClr val="tx1"/>
                </a:solidFill>
              </a:rPr>
              <a:t>	</a:t>
            </a:r>
          </a:p>
          <a:p>
            <a:endParaRPr lang="en-ZA" sz="1600" b="1" dirty="0">
              <a:solidFill>
                <a:schemeClr val="tx1"/>
              </a:solidFill>
            </a:endParaRPr>
          </a:p>
          <a:p>
            <a:endParaRPr lang="en-US" sz="1400" b="1" dirty="0">
              <a:latin typeface="ArialNarrow"/>
            </a:endParaRPr>
          </a:p>
        </p:txBody>
      </p:sp>
      <p:graphicFrame>
        <p:nvGraphicFramePr>
          <p:cNvPr id="5" name="Table 4">
            <a:extLst>
              <a:ext uri="{FF2B5EF4-FFF2-40B4-BE49-F238E27FC236}">
                <a16:creationId xmlns:a16="http://schemas.microsoft.com/office/drawing/2014/main" id="{3FEB5642-7CF5-7022-94DD-147150D64E40}"/>
              </a:ext>
            </a:extLst>
          </p:cNvPr>
          <p:cNvGraphicFramePr>
            <a:graphicFrameLocks noGrp="1"/>
          </p:cNvGraphicFramePr>
          <p:nvPr>
            <p:extLst>
              <p:ext uri="{D42A27DB-BD31-4B8C-83A1-F6EECF244321}">
                <p14:modId xmlns:p14="http://schemas.microsoft.com/office/powerpoint/2010/main" val="971769953"/>
              </p:ext>
            </p:extLst>
          </p:nvPr>
        </p:nvGraphicFramePr>
        <p:xfrm>
          <a:off x="330898" y="2326681"/>
          <a:ext cx="11530203" cy="3114040"/>
        </p:xfrm>
        <a:graphic>
          <a:graphicData uri="http://schemas.openxmlformats.org/drawingml/2006/table">
            <a:tbl>
              <a:tblPr firstRow="1" bandRow="1">
                <a:tableStyleId>{5C22544A-7EE6-4342-B048-85BDC9FD1C3A}</a:tableStyleId>
              </a:tblPr>
              <a:tblGrid>
                <a:gridCol w="1698560">
                  <a:extLst>
                    <a:ext uri="{9D8B030D-6E8A-4147-A177-3AD203B41FA5}">
                      <a16:colId xmlns:a16="http://schemas.microsoft.com/office/drawing/2014/main" val="3530340283"/>
                    </a:ext>
                  </a:extLst>
                </a:gridCol>
                <a:gridCol w="9831643">
                  <a:extLst>
                    <a:ext uri="{9D8B030D-6E8A-4147-A177-3AD203B41FA5}">
                      <a16:colId xmlns:a16="http://schemas.microsoft.com/office/drawing/2014/main" val="144002277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bg1"/>
                          </a:solidFill>
                          <a:latin typeface="Arial" panose="020B0604020202020204" pitchFamily="34" charset="0"/>
                          <a:cs typeface="Arial" panose="020B0604020202020204" pitchFamily="34" charset="0"/>
                        </a:rPr>
                        <a:t>AA(R)2 Prepares information requested by external auditors</a:t>
                      </a:r>
                      <a:endParaRPr lang="en-ZA" sz="1400" b="1" i="0" u="none" strike="noStrike" baseline="0" dirty="0">
                        <a:solidFill>
                          <a:schemeClr val="bg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30350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latin typeface="Arial" panose="020B0604020202020204" pitchFamily="34" charset="0"/>
                          <a:cs typeface="Arial" panose="020B0604020202020204" pitchFamily="34" charset="0"/>
                        </a:rPr>
                        <a:t>(task/event/person)</a:t>
                      </a:r>
                      <a:endParaRPr lang="en-ZA" sz="1200" dirty="0">
                        <a:latin typeface="Arial" panose="020B0604020202020204" pitchFamily="34" charset="0"/>
                        <a:cs typeface="Arial" panose="020B0604020202020204" pitchFamily="34" charset="0"/>
                      </a:endParaRPr>
                    </a:p>
                  </a:txBody>
                  <a:tcPr/>
                </a:tc>
                <a:tc>
                  <a:txBody>
                    <a:bodyPr/>
                    <a:lstStyle/>
                    <a:p>
                      <a:r>
                        <a:rPr lang="en-US" sz="1400" dirty="0"/>
                        <a:t>For </a:t>
                      </a:r>
                      <a:r>
                        <a:rPr lang="en-US" sz="1400" b="1" dirty="0"/>
                        <a:t>Client XYZ Ltd.,</a:t>
                      </a:r>
                      <a:r>
                        <a:rPr lang="en-US" sz="1400" dirty="0"/>
                        <a:t> a multinational manufacturing company, the external audit team requested financial data and supporting documents for their year-end audit. The engagement involved:</a:t>
                      </a:r>
                    </a:p>
                    <a:p>
                      <a:pPr marL="342900" indent="-342900">
                        <a:buFont typeface="+mj-lt"/>
                        <a:buAutoNum type="arabicPeriod"/>
                      </a:pPr>
                      <a:r>
                        <a:rPr lang="en-US" sz="1400" b="1" dirty="0"/>
                        <a:t>Compiling</a:t>
                      </a:r>
                      <a:r>
                        <a:rPr lang="en-US" sz="1400" dirty="0"/>
                        <a:t> financial statements, general ledger extracts, and reconciliations for auditor review.</a:t>
                      </a:r>
                    </a:p>
                    <a:p>
                      <a:pPr marL="342900" indent="-342900">
                        <a:buFont typeface="+mj-lt"/>
                        <a:buAutoNum type="arabicPeriod"/>
                      </a:pPr>
                      <a:r>
                        <a:rPr lang="en-US" sz="1400" b="1" dirty="0"/>
                        <a:t>Reviewing</a:t>
                      </a:r>
                      <a:r>
                        <a:rPr lang="en-US" sz="1400" dirty="0"/>
                        <a:t> supporting documentation, including invoices, contracts, and payroll records, to ensure accuracy.</a:t>
                      </a:r>
                    </a:p>
                    <a:p>
                      <a:pPr marL="342900" indent="-342900">
                        <a:buFont typeface="+mj-lt"/>
                        <a:buAutoNum type="arabicPeriod"/>
                      </a:pPr>
                      <a:r>
                        <a:rPr lang="en-US" sz="1400" b="1" dirty="0"/>
                        <a:t>Organizing</a:t>
                      </a:r>
                      <a:r>
                        <a:rPr lang="en-US" sz="1400" dirty="0"/>
                        <a:t> key reports such as fixed asset registers, tax calculations, and inventory valuations.</a:t>
                      </a:r>
                    </a:p>
                    <a:p>
                      <a:pPr marL="342900" indent="-342900">
                        <a:buFont typeface="+mj-lt"/>
                        <a:buAutoNum type="arabicPeriod"/>
                      </a:pPr>
                      <a:r>
                        <a:rPr lang="en-US" sz="1400" b="1" dirty="0"/>
                        <a:t>Coordinating</a:t>
                      </a:r>
                      <a:r>
                        <a:rPr lang="en-US" sz="1400" dirty="0"/>
                        <a:t> with internal departments (finance, HR, and procurement) to gather relevant information.</a:t>
                      </a:r>
                    </a:p>
                  </a:txBody>
                  <a:tcPr/>
                </a:tc>
                <a:extLst>
                  <a:ext uri="{0D108BD9-81ED-4DB2-BD59-A6C34878D82A}">
                    <a16:rowId xmlns:a16="http://schemas.microsoft.com/office/drawing/2014/main" val="340742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baseline="0" dirty="0">
                          <a:solidFill>
                            <a:schemeClr val="tx1"/>
                          </a:solidFill>
                          <a:latin typeface="Arial" panose="020B0604020202020204" pitchFamily="34" charset="0"/>
                          <a:cs typeface="Arial" panose="020B0604020202020204" pitchFamily="34" charset="0"/>
                        </a:rPr>
                        <a:t>(VERB – discuss/enquire/re-calculate/observe/re-perform/etc.)</a:t>
                      </a:r>
                      <a:endParaRPr lang="en-ZA" sz="1200" dirty="0">
                        <a:latin typeface="Arial" panose="020B0604020202020204" pitchFamily="34" charset="0"/>
                        <a:cs typeface="Arial" panose="020B0604020202020204" pitchFamily="34" charset="0"/>
                      </a:endParaRPr>
                    </a:p>
                  </a:txBody>
                  <a:tcPr/>
                </a:tc>
                <a:tc>
                  <a:txBody>
                    <a:bodyPr/>
                    <a:lstStyle/>
                    <a:p>
                      <a:pPr marL="342900" indent="-342900">
                        <a:buFont typeface="+mj-lt"/>
                        <a:buAutoNum type="arabicPeriod"/>
                      </a:pPr>
                      <a:r>
                        <a:rPr lang="en-US" sz="1400" b="1" dirty="0"/>
                        <a:t>Identified</a:t>
                      </a:r>
                      <a:r>
                        <a:rPr lang="en-US" sz="1400" dirty="0"/>
                        <a:t> audit requirements by reviewing the auditor’s request list (PBC list) and engagement letter.</a:t>
                      </a:r>
                    </a:p>
                    <a:p>
                      <a:pPr marL="342900" indent="-342900">
                        <a:buFont typeface="+mj-lt"/>
                        <a:buAutoNum type="arabicPeriod"/>
                      </a:pPr>
                      <a:r>
                        <a:rPr lang="en-US" sz="1400" b="1" dirty="0"/>
                        <a:t>Extracted</a:t>
                      </a:r>
                      <a:r>
                        <a:rPr lang="en-US" sz="1400" dirty="0"/>
                        <a:t> financial data from Client XYZ Ltd.’s ERP system (SAP) to ensure completeness.</a:t>
                      </a:r>
                    </a:p>
                    <a:p>
                      <a:pPr marL="342900" indent="-342900">
                        <a:buFont typeface="+mj-lt"/>
                        <a:buAutoNum type="arabicPeriod"/>
                      </a:pPr>
                      <a:r>
                        <a:rPr lang="en-US" sz="1400" b="1" dirty="0"/>
                        <a:t>Reconciled</a:t>
                      </a:r>
                      <a:r>
                        <a:rPr lang="en-US" sz="1400" dirty="0"/>
                        <a:t> key accounts (bank, receivables, and payables) to confirm accuracy before submission.</a:t>
                      </a:r>
                    </a:p>
                    <a:p>
                      <a:pPr marL="342900" indent="-342900">
                        <a:buFont typeface="+mj-lt"/>
                        <a:buAutoNum type="arabicPeriod"/>
                      </a:pPr>
                      <a:r>
                        <a:rPr lang="en-US" sz="1400" b="1" dirty="0"/>
                        <a:t>Formatted</a:t>
                      </a:r>
                      <a:r>
                        <a:rPr lang="en-US" sz="1400" dirty="0"/>
                        <a:t> reports according to audit firm guidelines to facilitate efficient review.</a:t>
                      </a:r>
                    </a:p>
                    <a:p>
                      <a:pPr marL="342900" indent="-342900">
                        <a:buFont typeface="+mj-lt"/>
                        <a:buAutoNum type="arabicPeriod"/>
                      </a:pPr>
                      <a:r>
                        <a:rPr lang="en-US" sz="1400" b="1" dirty="0"/>
                        <a:t>Communicated</a:t>
                      </a:r>
                      <a:r>
                        <a:rPr lang="en-US" sz="1400" dirty="0"/>
                        <a:t> with external auditors through scheduled meetings and email correspondence to clarify queries.</a:t>
                      </a:r>
                    </a:p>
                    <a:p>
                      <a:pPr marL="342900" indent="-342900">
                        <a:buFont typeface="+mj-lt"/>
                        <a:buAutoNum type="arabicPeriod"/>
                      </a:pPr>
                      <a:r>
                        <a:rPr lang="en-US" sz="1400" b="1" dirty="0"/>
                        <a:t>Addressed</a:t>
                      </a:r>
                      <a:r>
                        <a:rPr lang="en-US" sz="1400" dirty="0"/>
                        <a:t> follow-up audit requests by providing additional documentation and explanations where needed.</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0064690"/>
                  </a:ext>
                </a:extLst>
              </a:tr>
            </a:tbl>
          </a:graphicData>
        </a:graphic>
      </p:graphicFrame>
      <p:sp>
        <p:nvSpPr>
          <p:cNvPr id="7" name="Rectangle: Rounded Corners 6">
            <a:extLst>
              <a:ext uri="{FF2B5EF4-FFF2-40B4-BE49-F238E27FC236}">
                <a16:creationId xmlns:a16="http://schemas.microsoft.com/office/drawing/2014/main" id="{8CE25A0B-22B1-E699-C961-5FC34CD8CF5A}"/>
              </a:ext>
            </a:extLst>
          </p:cNvPr>
          <p:cNvSpPr/>
          <p:nvPr/>
        </p:nvSpPr>
        <p:spPr>
          <a:xfrm>
            <a:off x="9117901" y="1221129"/>
            <a:ext cx="2743200" cy="102904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dirty="0"/>
              <a:t>REMEMBER: More than 2 examples!</a:t>
            </a:r>
          </a:p>
        </p:txBody>
      </p:sp>
      <p:sp>
        <p:nvSpPr>
          <p:cNvPr id="8" name="Rectangle: Rounded Corners 7">
            <a:extLst>
              <a:ext uri="{FF2B5EF4-FFF2-40B4-BE49-F238E27FC236}">
                <a16:creationId xmlns:a16="http://schemas.microsoft.com/office/drawing/2014/main" id="{1772F416-ABC7-9F91-F522-DF98A9B48782}"/>
              </a:ext>
            </a:extLst>
          </p:cNvPr>
          <p:cNvSpPr/>
          <p:nvPr/>
        </p:nvSpPr>
        <p:spPr>
          <a:xfrm>
            <a:off x="541080" y="5209866"/>
            <a:ext cx="929501" cy="4890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WHY</a:t>
            </a:r>
          </a:p>
        </p:txBody>
      </p:sp>
      <p:pic>
        <p:nvPicPr>
          <p:cNvPr id="9" name="Camera 8">
            <a:extLst>
              <a:ext uri="{FF2B5EF4-FFF2-40B4-BE49-F238E27FC236}">
                <a16:creationId xmlns:a16="http://schemas.microsoft.com/office/drawing/2014/main" id="{374DB93D-BDB3-7095-D135-1E3BD75EECAE}"/>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69521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2360E-EC30-B74C-B46A-192C108172E4}"/>
              </a:ext>
            </a:extLst>
          </p:cNvPr>
          <p:cNvSpPr>
            <a:spLocks noGrp="1"/>
          </p:cNvSpPr>
          <p:nvPr>
            <p:ph type="body" sz="quarter" idx="13"/>
          </p:nvPr>
        </p:nvSpPr>
        <p:spPr/>
        <p:txBody>
          <a:bodyPr/>
          <a:lstStyle/>
          <a:p>
            <a:r>
              <a:rPr lang="en-US" b="1" dirty="0"/>
              <a:t>Good luck!</a:t>
            </a:r>
          </a:p>
        </p:txBody>
      </p:sp>
      <p:sp>
        <p:nvSpPr>
          <p:cNvPr id="8" name="TextBox 7">
            <a:extLst>
              <a:ext uri="{FF2B5EF4-FFF2-40B4-BE49-F238E27FC236}">
                <a16:creationId xmlns:a16="http://schemas.microsoft.com/office/drawing/2014/main" id="{0A9EEE01-9131-CF4D-841A-D74858015C05}"/>
              </a:ext>
            </a:extLst>
          </p:cNvPr>
          <p:cNvSpPr txBox="1"/>
          <p:nvPr/>
        </p:nvSpPr>
        <p:spPr>
          <a:xfrm>
            <a:off x="11857220" y="3207895"/>
            <a:ext cx="184731" cy="369332"/>
          </a:xfrm>
          <a:prstGeom prst="rect">
            <a:avLst/>
          </a:prstGeom>
          <a:noFill/>
        </p:spPr>
        <p:txBody>
          <a:bodyPr wrap="none" rtlCol="0">
            <a:spAutoFit/>
          </a:bodyPr>
          <a:lstStyle/>
          <a:p>
            <a:endParaRPr lang="en-US" dirty="0"/>
          </a:p>
        </p:txBody>
      </p:sp>
      <p:pic>
        <p:nvPicPr>
          <p:cNvPr id="3" name="Camera 2">
            <a:extLst>
              <a:ext uri="{FF2B5EF4-FFF2-40B4-BE49-F238E27FC236}">
                <a16:creationId xmlns:a16="http://schemas.microsoft.com/office/drawing/2014/main" id="{D0C15C89-717A-F230-96D9-261D5A23D525}"/>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616544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C59A-F700-CA88-D0B8-75927DC96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395A7-B81A-F811-D2D4-9D559C440957}"/>
              </a:ext>
            </a:extLst>
          </p:cNvPr>
          <p:cNvSpPr>
            <a:spLocks noGrp="1"/>
          </p:cNvSpPr>
          <p:nvPr>
            <p:ph type="title"/>
          </p:nvPr>
        </p:nvSpPr>
        <p:spPr>
          <a:xfrm>
            <a:off x="327025" y="38100"/>
            <a:ext cx="10515600" cy="954121"/>
          </a:xfrm>
        </p:spPr>
        <p:txBody>
          <a:bodyPr/>
          <a:lstStyle/>
          <a:p>
            <a:r>
              <a:rPr lang="en-US" dirty="0"/>
              <a:t>Elective and Residual competencies</a:t>
            </a:r>
          </a:p>
        </p:txBody>
      </p:sp>
      <p:pic>
        <p:nvPicPr>
          <p:cNvPr id="3" name="Content Placeholder 3">
            <a:extLst>
              <a:ext uri="{FF2B5EF4-FFF2-40B4-BE49-F238E27FC236}">
                <a16:creationId xmlns:a16="http://schemas.microsoft.com/office/drawing/2014/main" id="{28CA6050-98CE-00B8-E85F-2A28F4CFEA16}"/>
              </a:ext>
            </a:extLst>
          </p:cNvPr>
          <p:cNvPicPr>
            <a:picLocks/>
          </p:cNvPicPr>
          <p:nvPr/>
        </p:nvPicPr>
        <p:blipFill>
          <a:blip r:embed="rId2">
            <a:extLst>
              <a:ext uri="{28A0092B-C50C-407E-A947-70E740481C1C}">
                <a14:useLocalDpi xmlns:a14="http://schemas.microsoft.com/office/drawing/2010/main" val="0"/>
              </a:ext>
            </a:extLst>
          </a:blip>
          <a:srcRect t="47278"/>
          <a:stretch/>
        </p:blipFill>
        <p:spPr>
          <a:xfrm>
            <a:off x="2391851" y="2171559"/>
            <a:ext cx="7408297" cy="2414582"/>
          </a:xfrm>
          <a:prstGeom prst="rect">
            <a:avLst/>
          </a:prstGeom>
        </p:spPr>
      </p:pic>
      <p:sp>
        <p:nvSpPr>
          <p:cNvPr id="4" name="Rectangle 3">
            <a:extLst>
              <a:ext uri="{FF2B5EF4-FFF2-40B4-BE49-F238E27FC236}">
                <a16:creationId xmlns:a16="http://schemas.microsoft.com/office/drawing/2014/main" id="{52196DB8-A987-8DF4-7530-E67F8F64769F}"/>
              </a:ext>
            </a:extLst>
          </p:cNvPr>
          <p:cNvSpPr/>
          <p:nvPr/>
        </p:nvSpPr>
        <p:spPr>
          <a:xfrm>
            <a:off x="3445873" y="2467879"/>
            <a:ext cx="2027239" cy="888063"/>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Camera 4">
            <a:extLst>
              <a:ext uri="{FF2B5EF4-FFF2-40B4-BE49-F238E27FC236}">
                <a16:creationId xmlns:a16="http://schemas.microsoft.com/office/drawing/2014/main" id="{DCCCD83C-E9B3-125A-0AE2-65B097A6B01A}"/>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254624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a:extLst>
              <a:ext uri="{FF2B5EF4-FFF2-40B4-BE49-F238E27FC236}">
                <a16:creationId xmlns:a16="http://schemas.microsoft.com/office/drawing/2014/main" id="{5CC1711B-F1ED-4132-9B06-7493235827A6}"/>
              </a:ext>
            </a:extLst>
          </p:cNvPr>
          <p:cNvPicPr>
            <a:picLocks noGrp="1"/>
          </p:cNvPicPr>
          <p:nvPr>
            <p:ph idx="1"/>
          </p:nvPr>
        </p:nvPicPr>
        <p:blipFill>
          <a:blip r:embed="rId2">
            <a:extLst>
              <a:ext uri="{28A0092B-C50C-407E-A947-70E740481C1C}">
                <a14:useLocalDpi xmlns:a14="http://schemas.microsoft.com/office/drawing/2010/main" val="0"/>
              </a:ext>
            </a:extLst>
          </a:blip>
          <a:srcRect t="47278"/>
          <a:stretch/>
        </p:blipFill>
        <p:spPr>
          <a:xfrm>
            <a:off x="2018507" y="1261872"/>
            <a:ext cx="3842798" cy="781050"/>
          </a:xfrm>
        </p:spPr>
      </p:pic>
      <p:sp>
        <p:nvSpPr>
          <p:cNvPr id="2" name="Rectangle 1">
            <a:extLst>
              <a:ext uri="{FF2B5EF4-FFF2-40B4-BE49-F238E27FC236}">
                <a16:creationId xmlns:a16="http://schemas.microsoft.com/office/drawing/2014/main" id="{5DD8F452-2B7C-EA8E-0AAF-60AB81A117C2}"/>
              </a:ext>
            </a:extLst>
          </p:cNvPr>
          <p:cNvSpPr/>
          <p:nvPr/>
        </p:nvSpPr>
        <p:spPr>
          <a:xfrm>
            <a:off x="2578608" y="1353312"/>
            <a:ext cx="1051560" cy="31089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1">
            <a:extLst>
              <a:ext uri="{FF2B5EF4-FFF2-40B4-BE49-F238E27FC236}">
                <a16:creationId xmlns:a16="http://schemas.microsoft.com/office/drawing/2014/main" id="{C462D513-DEB6-12B8-600E-7F331946B621}"/>
              </a:ext>
            </a:extLst>
          </p:cNvPr>
          <p:cNvSpPr txBox="1">
            <a:spLocks/>
          </p:cNvSpPr>
          <p:nvPr/>
        </p:nvSpPr>
        <p:spPr>
          <a:xfrm>
            <a:off x="327025" y="139387"/>
            <a:ext cx="10515600" cy="954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004288"/>
                </a:solidFill>
                <a:latin typeface="Arial" panose="020B0604020202020204" pitchFamily="34" charset="0"/>
                <a:ea typeface="+mj-ea"/>
                <a:cs typeface="Arial" panose="020B0604020202020204" pitchFamily="34" charset="0"/>
              </a:defRPr>
            </a:lvl1pPr>
          </a:lstStyle>
          <a:p>
            <a:r>
              <a:rPr lang="en-US" sz="4000" dirty="0">
                <a:solidFill>
                  <a:schemeClr val="tx1">
                    <a:lumMod val="65000"/>
                    <a:lumOff val="35000"/>
                  </a:schemeClr>
                </a:solidFill>
              </a:rPr>
              <a:t>Level of experience</a:t>
            </a:r>
          </a:p>
        </p:txBody>
      </p:sp>
      <p:sp>
        <p:nvSpPr>
          <p:cNvPr id="4" name="Text Placeholder 2">
            <a:extLst>
              <a:ext uri="{FF2B5EF4-FFF2-40B4-BE49-F238E27FC236}">
                <a16:creationId xmlns:a16="http://schemas.microsoft.com/office/drawing/2014/main" id="{A5414EF8-6D8C-52CB-6BD6-09C434CC62DD}"/>
              </a:ext>
            </a:extLst>
          </p:cNvPr>
          <p:cNvSpPr txBox="1">
            <a:spLocks/>
          </p:cNvSpPr>
          <p:nvPr/>
        </p:nvSpPr>
        <p:spPr>
          <a:xfrm>
            <a:off x="838037" y="1895474"/>
            <a:ext cx="7531100" cy="123102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1800" dirty="0">
              <a:solidFill>
                <a:srgbClr val="000000"/>
              </a:solidFill>
            </a:endParaRPr>
          </a:p>
          <a:p>
            <a:pPr algn="just"/>
            <a:r>
              <a:rPr lang="en-US" sz="1800" b="1" dirty="0">
                <a:solidFill>
                  <a:srgbClr val="000000"/>
                </a:solidFill>
              </a:rPr>
              <a:t>Advanced</a:t>
            </a:r>
            <a:r>
              <a:rPr lang="en-US" sz="1800" dirty="0">
                <a:solidFill>
                  <a:srgbClr val="000000"/>
                </a:solidFill>
              </a:rPr>
              <a:t>: extensive </a:t>
            </a:r>
            <a:r>
              <a:rPr lang="en-US" sz="1800" b="1" i="1" dirty="0">
                <a:solidFill>
                  <a:srgbClr val="000000"/>
                </a:solidFill>
              </a:rPr>
              <a:t>experience</a:t>
            </a:r>
            <a:r>
              <a:rPr lang="en-US" sz="1800" dirty="0">
                <a:solidFill>
                  <a:srgbClr val="000000"/>
                </a:solidFill>
              </a:rPr>
              <a:t> and where your </a:t>
            </a:r>
            <a:r>
              <a:rPr lang="en-US" sz="1800" b="1" i="1" dirty="0">
                <a:solidFill>
                  <a:srgbClr val="000000"/>
                </a:solidFill>
              </a:rPr>
              <a:t>exposure</a:t>
            </a:r>
            <a:r>
              <a:rPr lang="en-US" sz="1800" dirty="0">
                <a:solidFill>
                  <a:srgbClr val="000000"/>
                </a:solidFill>
              </a:rPr>
              <a:t> was to the unusual or exceptional aspects of the competence area. </a:t>
            </a:r>
          </a:p>
          <a:p>
            <a:pPr algn="just"/>
            <a:endParaRPr lang="en-ZA" sz="1800" dirty="0">
              <a:solidFill>
                <a:srgbClr val="000000"/>
              </a:solidFill>
            </a:endParaRPr>
          </a:p>
          <a:p>
            <a:pPr algn="just"/>
            <a:endParaRPr lang="en-US" sz="1800" dirty="0">
              <a:solidFill>
                <a:srgbClr val="000000"/>
              </a:solidFill>
            </a:endParaRPr>
          </a:p>
        </p:txBody>
      </p:sp>
      <p:sp>
        <p:nvSpPr>
          <p:cNvPr id="5" name="Right Brace 4">
            <a:extLst>
              <a:ext uri="{FF2B5EF4-FFF2-40B4-BE49-F238E27FC236}">
                <a16:creationId xmlns:a16="http://schemas.microsoft.com/office/drawing/2014/main" id="{A7EB2174-0460-8F7A-30C0-2EB35B81CD3F}"/>
              </a:ext>
            </a:extLst>
          </p:cNvPr>
          <p:cNvSpPr/>
          <p:nvPr/>
        </p:nvSpPr>
        <p:spPr>
          <a:xfrm>
            <a:off x="8434192" y="3211731"/>
            <a:ext cx="374523" cy="1943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6" name="TextBox 5">
            <a:extLst>
              <a:ext uri="{FF2B5EF4-FFF2-40B4-BE49-F238E27FC236}">
                <a16:creationId xmlns:a16="http://schemas.microsoft.com/office/drawing/2014/main" id="{512AEEFF-D72F-38E8-220C-2D0F33AA0506}"/>
              </a:ext>
            </a:extLst>
          </p:cNvPr>
          <p:cNvSpPr txBox="1"/>
          <p:nvPr/>
        </p:nvSpPr>
        <p:spPr>
          <a:xfrm>
            <a:off x="8990250" y="3700255"/>
            <a:ext cx="2150269" cy="677108"/>
          </a:xfrm>
          <a:prstGeom prst="rect">
            <a:avLst/>
          </a:prstGeom>
          <a:noFill/>
        </p:spPr>
        <p:txBody>
          <a:bodyPr wrap="square">
            <a:spAutoFit/>
          </a:bodyPr>
          <a:lstStyle/>
          <a:p>
            <a:pPr algn="l"/>
            <a:endParaRPr lang="en-ZA" sz="20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Residual Tasks</a:t>
            </a:r>
            <a:endParaRPr lang="en-US" sz="1800" b="0" i="0" u="none" strike="noStrike" baseline="0" dirty="0">
              <a:solidFill>
                <a:srgbClr val="000000"/>
              </a:solidFill>
              <a:latin typeface="Arial" panose="020B0604020202020204" pitchFamily="34" charset="0"/>
            </a:endParaRPr>
          </a:p>
        </p:txBody>
      </p:sp>
      <p:sp>
        <p:nvSpPr>
          <p:cNvPr id="7" name="Right Brace 6">
            <a:extLst>
              <a:ext uri="{FF2B5EF4-FFF2-40B4-BE49-F238E27FC236}">
                <a16:creationId xmlns:a16="http://schemas.microsoft.com/office/drawing/2014/main" id="{C9CF5B92-D7C2-DFA9-429F-4C455ECE3D18}"/>
              </a:ext>
            </a:extLst>
          </p:cNvPr>
          <p:cNvSpPr/>
          <p:nvPr/>
        </p:nvSpPr>
        <p:spPr>
          <a:xfrm>
            <a:off x="8434192" y="2068926"/>
            <a:ext cx="339661" cy="9541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8" name="TextBox 7">
            <a:extLst>
              <a:ext uri="{FF2B5EF4-FFF2-40B4-BE49-F238E27FC236}">
                <a16:creationId xmlns:a16="http://schemas.microsoft.com/office/drawing/2014/main" id="{FDB63373-787B-AEA5-25B5-048D7072D4EB}"/>
              </a:ext>
            </a:extLst>
          </p:cNvPr>
          <p:cNvSpPr txBox="1"/>
          <p:nvPr/>
        </p:nvSpPr>
        <p:spPr>
          <a:xfrm>
            <a:off x="8990250" y="1960976"/>
            <a:ext cx="2150269" cy="954107"/>
          </a:xfrm>
          <a:prstGeom prst="rect">
            <a:avLst/>
          </a:prstGeom>
          <a:noFill/>
        </p:spPr>
        <p:txBody>
          <a:bodyPr wrap="square">
            <a:spAutoFit/>
          </a:bodyPr>
          <a:lstStyle/>
          <a:p>
            <a:pPr algn="l"/>
            <a:endParaRPr lang="en-ZA" sz="2000" b="0" i="0" u="none" strike="noStrike" baseline="0"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Compulsory &amp; Elective</a:t>
            </a:r>
            <a:r>
              <a:rPr lang="en-US" sz="1800" b="1" i="0" u="none" strike="noStrike" baseline="0" dirty="0">
                <a:solidFill>
                  <a:srgbClr val="000000"/>
                </a:solidFill>
                <a:latin typeface="Arial" panose="020B0604020202020204" pitchFamily="34" charset="0"/>
              </a:rPr>
              <a:t> Tasks</a:t>
            </a:r>
            <a:endParaRPr lang="en-US" sz="1800" b="0" i="0" u="none" strike="noStrike" baseline="0" dirty="0">
              <a:solidFill>
                <a:srgbClr val="000000"/>
              </a:solidFill>
              <a:latin typeface="Arial" panose="020B0604020202020204" pitchFamily="34" charset="0"/>
            </a:endParaRPr>
          </a:p>
        </p:txBody>
      </p:sp>
      <p:sp>
        <p:nvSpPr>
          <p:cNvPr id="9" name="Text Placeholder 2">
            <a:extLst>
              <a:ext uri="{FF2B5EF4-FFF2-40B4-BE49-F238E27FC236}">
                <a16:creationId xmlns:a16="http://schemas.microsoft.com/office/drawing/2014/main" id="{6E775128-41F3-6DC6-E518-8395EF1690FB}"/>
              </a:ext>
            </a:extLst>
          </p:cNvPr>
          <p:cNvSpPr txBox="1">
            <a:spLocks/>
          </p:cNvSpPr>
          <p:nvPr/>
        </p:nvSpPr>
        <p:spPr>
          <a:xfrm>
            <a:off x="838037" y="3059146"/>
            <a:ext cx="7531100" cy="2095686"/>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1800" dirty="0">
              <a:solidFill>
                <a:srgbClr val="000000"/>
              </a:solidFill>
            </a:endParaRPr>
          </a:p>
          <a:p>
            <a:pPr algn="just"/>
            <a:r>
              <a:rPr lang="en-US" sz="1800" b="1" dirty="0">
                <a:solidFill>
                  <a:srgbClr val="000000"/>
                </a:solidFill>
              </a:rPr>
              <a:t>Intermediate</a:t>
            </a:r>
            <a:r>
              <a:rPr lang="en-US" sz="1800" dirty="0">
                <a:solidFill>
                  <a:srgbClr val="000000"/>
                </a:solidFill>
              </a:rPr>
              <a:t>: reasonable </a:t>
            </a:r>
            <a:r>
              <a:rPr lang="en-US" sz="1800" b="1" i="1" dirty="0">
                <a:solidFill>
                  <a:srgbClr val="000000"/>
                </a:solidFill>
              </a:rPr>
              <a:t>experience</a:t>
            </a:r>
            <a:r>
              <a:rPr lang="en-US" sz="1800" dirty="0">
                <a:solidFill>
                  <a:srgbClr val="000000"/>
                </a:solidFill>
              </a:rPr>
              <a:t> and where your </a:t>
            </a:r>
            <a:r>
              <a:rPr lang="en-US" sz="1800" b="1" i="1" dirty="0">
                <a:solidFill>
                  <a:srgbClr val="000000"/>
                </a:solidFill>
              </a:rPr>
              <a:t>exposure</a:t>
            </a:r>
            <a:r>
              <a:rPr lang="en-US" sz="1800" dirty="0">
                <a:solidFill>
                  <a:srgbClr val="000000"/>
                </a:solidFill>
              </a:rPr>
              <a:t> was to the standard, routine aspects of the competence area. </a:t>
            </a:r>
          </a:p>
          <a:p>
            <a:pPr algn="just"/>
            <a:endParaRPr lang="en-ZA" sz="1800" dirty="0">
              <a:solidFill>
                <a:srgbClr val="000000"/>
              </a:solidFill>
            </a:endParaRPr>
          </a:p>
          <a:p>
            <a:pPr algn="just"/>
            <a:r>
              <a:rPr lang="en-US" sz="1800" b="1" dirty="0">
                <a:solidFill>
                  <a:srgbClr val="000000"/>
                </a:solidFill>
              </a:rPr>
              <a:t>Basic</a:t>
            </a:r>
            <a:r>
              <a:rPr lang="en-US" sz="1800" dirty="0">
                <a:solidFill>
                  <a:srgbClr val="000000"/>
                </a:solidFill>
              </a:rPr>
              <a:t>: limited </a:t>
            </a:r>
            <a:r>
              <a:rPr lang="en-US" sz="1800" b="1" i="1" dirty="0">
                <a:solidFill>
                  <a:srgbClr val="000000"/>
                </a:solidFill>
              </a:rPr>
              <a:t>experience</a:t>
            </a:r>
            <a:r>
              <a:rPr lang="en-US" sz="1800" dirty="0">
                <a:solidFill>
                  <a:srgbClr val="000000"/>
                </a:solidFill>
              </a:rPr>
              <a:t> and </a:t>
            </a:r>
            <a:r>
              <a:rPr lang="en-US" sz="1800" b="1" i="1" dirty="0">
                <a:solidFill>
                  <a:srgbClr val="000000"/>
                </a:solidFill>
              </a:rPr>
              <a:t>exposure</a:t>
            </a:r>
            <a:r>
              <a:rPr lang="en-US" sz="1800" dirty="0">
                <a:solidFill>
                  <a:srgbClr val="000000"/>
                </a:solidFill>
              </a:rPr>
              <a:t> was to the basic aspects of the competence area. </a:t>
            </a:r>
          </a:p>
          <a:p>
            <a:pPr algn="just"/>
            <a:endParaRPr lang="en-US" sz="1800" dirty="0">
              <a:solidFill>
                <a:srgbClr val="000000"/>
              </a:solidFill>
            </a:endParaRPr>
          </a:p>
        </p:txBody>
      </p:sp>
      <p:pic>
        <p:nvPicPr>
          <p:cNvPr id="10" name="Camera 9">
            <a:extLst>
              <a:ext uri="{FF2B5EF4-FFF2-40B4-BE49-F238E27FC236}">
                <a16:creationId xmlns:a16="http://schemas.microsoft.com/office/drawing/2014/main" id="{C00D3D0C-509F-EA99-8FD2-5A62CAFF1BCA}"/>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C69320-48F1-2D45-9FCB-C41D6A24C982}"/>
              </a:ext>
            </a:extLst>
          </p:cNvPr>
          <p:cNvSpPr>
            <a:spLocks noGrp="1"/>
          </p:cNvSpPr>
          <p:nvPr>
            <p:ph sz="half" idx="1"/>
          </p:nvPr>
        </p:nvSpPr>
        <p:spPr>
          <a:xfrm>
            <a:off x="838200" y="1825625"/>
            <a:ext cx="5181600" cy="4351338"/>
          </a:xfrm>
        </p:spPr>
        <p:txBody>
          <a:bodyPr>
            <a:normAutofit/>
          </a:bodyPr>
          <a:lstStyle/>
          <a:p>
            <a:endParaRPr lang="en-ZA" sz="1500" i="1" dirty="0">
              <a:solidFill>
                <a:schemeClr val="tx1"/>
              </a:solidFill>
              <a:effectLst/>
            </a:endParaRPr>
          </a:p>
          <a:p>
            <a:r>
              <a:rPr lang="en-ZA" sz="1500" b="1" u="sng" dirty="0">
                <a:solidFill>
                  <a:schemeClr val="tx1"/>
                </a:solidFill>
              </a:rPr>
              <a:t>Training office requirements:</a:t>
            </a:r>
          </a:p>
          <a:p>
            <a:pPr marL="285750" indent="-285750">
              <a:buFont typeface="Arial" panose="020B0604020202020204" pitchFamily="34" charset="0"/>
              <a:buChar char="•"/>
            </a:pPr>
            <a:r>
              <a:rPr lang="en-ZA" sz="1500" b="1" i="1" dirty="0">
                <a:solidFill>
                  <a:schemeClr val="tx1"/>
                </a:solidFill>
              </a:rPr>
              <a:t>S</a:t>
            </a:r>
            <a:r>
              <a:rPr lang="en-ZA" sz="1500" b="1" i="1" dirty="0">
                <a:solidFill>
                  <a:schemeClr val="tx1"/>
                </a:solidFill>
                <a:effectLst/>
              </a:rPr>
              <a:t>ufficient</a:t>
            </a:r>
            <a:r>
              <a:rPr lang="en-ZA" sz="1500" dirty="0">
                <a:solidFill>
                  <a:schemeClr val="tx1"/>
                </a:solidFill>
                <a:effectLst/>
              </a:rPr>
              <a:t> evidence </a:t>
            </a:r>
            <a:r>
              <a:rPr lang="en-ZA" sz="1500" dirty="0">
                <a:solidFill>
                  <a:schemeClr val="tx1"/>
                </a:solidFill>
              </a:rPr>
              <a:t>of their ability to demonstrate their professional skills </a:t>
            </a:r>
            <a:endParaRPr lang="en-ZA" sz="1500" dirty="0">
              <a:solidFill>
                <a:schemeClr val="tx1"/>
              </a:solidFill>
              <a:effectLst/>
            </a:endParaRPr>
          </a:p>
          <a:p>
            <a:pPr marL="742950" lvl="1" indent="-285750">
              <a:buFont typeface="Arial" panose="020B0604020202020204" pitchFamily="34" charset="0"/>
              <a:buChar char="•"/>
            </a:pPr>
            <a:r>
              <a:rPr lang="en-ZA" sz="1500" dirty="0">
                <a:solidFill>
                  <a:schemeClr val="tx1"/>
                </a:solidFill>
                <a:effectLst/>
              </a:rPr>
              <a:t>specific per engagement/event and </a:t>
            </a:r>
          </a:p>
          <a:p>
            <a:pPr marL="742950" lvl="1" indent="-285750">
              <a:buFont typeface="Arial" panose="020B0604020202020204" pitchFamily="34" charset="0"/>
              <a:buChar char="•"/>
            </a:pPr>
            <a:r>
              <a:rPr lang="en-ZA" sz="1500" dirty="0">
                <a:solidFill>
                  <a:schemeClr val="tx1"/>
                </a:solidFill>
                <a:effectLst/>
              </a:rPr>
              <a:t>date must also be specified</a:t>
            </a:r>
          </a:p>
          <a:p>
            <a:pPr marL="285750" indent="-285750">
              <a:buFont typeface="Arial" panose="020B0604020202020204" pitchFamily="34" charset="0"/>
              <a:buChar char="•"/>
            </a:pPr>
            <a:r>
              <a:rPr lang="en-ZA" sz="1500" dirty="0">
                <a:solidFill>
                  <a:schemeClr val="tx1"/>
                </a:solidFill>
                <a:effectLst/>
              </a:rPr>
              <a:t>Evidence presented should be capable of being </a:t>
            </a:r>
            <a:r>
              <a:rPr lang="en-ZA" sz="1500" b="1" i="1" dirty="0">
                <a:solidFill>
                  <a:schemeClr val="tx1"/>
                </a:solidFill>
                <a:effectLst/>
              </a:rPr>
              <a:t>verified </a:t>
            </a:r>
            <a:r>
              <a:rPr lang="en-ZA" sz="1500" dirty="0">
                <a:solidFill>
                  <a:schemeClr val="tx1"/>
                </a:solidFill>
                <a:effectLst/>
              </a:rPr>
              <a:t>by the Reviewer. </a:t>
            </a:r>
          </a:p>
          <a:p>
            <a:pPr marL="285750" indent="-285750">
              <a:buFont typeface="Arial" panose="020B0604020202020204" pitchFamily="34" charset="0"/>
              <a:buChar char="•"/>
            </a:pPr>
            <a:r>
              <a:rPr lang="en-ZA" sz="1500" dirty="0">
                <a:solidFill>
                  <a:schemeClr val="tx1"/>
                </a:solidFill>
                <a:effectLst/>
              </a:rPr>
              <a:t>Evidence should relate to a </a:t>
            </a:r>
            <a:r>
              <a:rPr lang="en-ZA" sz="1500" b="1" i="1" dirty="0">
                <a:solidFill>
                  <a:schemeClr val="tx1"/>
                </a:solidFill>
                <a:effectLst/>
              </a:rPr>
              <a:t>specific event </a:t>
            </a:r>
            <a:r>
              <a:rPr lang="en-ZA" sz="1500" dirty="0">
                <a:solidFill>
                  <a:schemeClr val="tx1"/>
                </a:solidFill>
                <a:effectLst/>
              </a:rPr>
              <a:t>as opposed to being </a:t>
            </a:r>
            <a:r>
              <a:rPr lang="en-ZA" sz="1500" b="1" i="1" dirty="0">
                <a:solidFill>
                  <a:schemeClr val="tx1"/>
                </a:solidFill>
                <a:effectLst/>
              </a:rPr>
              <a:t>general</a:t>
            </a:r>
            <a:r>
              <a:rPr lang="en-ZA" sz="1500" dirty="0">
                <a:solidFill>
                  <a:schemeClr val="tx1"/>
                </a:solidFill>
                <a:effectLst/>
              </a:rPr>
              <a:t>. The level of documentation should reflect a description of </a:t>
            </a:r>
            <a:r>
              <a:rPr lang="en-ZA" sz="1500" b="1" dirty="0">
                <a:solidFill>
                  <a:schemeClr val="tx1"/>
                </a:solidFill>
                <a:effectLst/>
              </a:rPr>
              <a:t>where, when </a:t>
            </a:r>
            <a:r>
              <a:rPr lang="en-ZA" sz="1500" dirty="0">
                <a:solidFill>
                  <a:schemeClr val="tx1"/>
                </a:solidFill>
                <a:effectLst/>
              </a:rPr>
              <a:t>and </a:t>
            </a:r>
            <a:r>
              <a:rPr lang="en-ZA" sz="1500" b="1" dirty="0">
                <a:solidFill>
                  <a:schemeClr val="tx1"/>
                </a:solidFill>
                <a:effectLst/>
              </a:rPr>
              <a:t>how</a:t>
            </a:r>
            <a:r>
              <a:rPr lang="en-ZA" sz="1500" dirty="0">
                <a:solidFill>
                  <a:schemeClr val="tx1"/>
                </a:solidFill>
                <a:effectLst/>
              </a:rPr>
              <a:t> the competence was demonstrated. </a:t>
            </a:r>
          </a:p>
          <a:p>
            <a:pPr marL="285750" indent="-285750">
              <a:buFont typeface="Arial" panose="020B0604020202020204" pitchFamily="34" charset="0"/>
              <a:buChar char="•"/>
            </a:pPr>
            <a:r>
              <a:rPr lang="en-ZA" sz="1500" dirty="0">
                <a:solidFill>
                  <a:schemeClr val="tx1"/>
                </a:solidFill>
                <a:effectLst/>
              </a:rPr>
              <a:t>Evidence should be varied </a:t>
            </a:r>
            <a:r>
              <a:rPr lang="en-ZA" sz="1500" b="1" i="1" dirty="0">
                <a:solidFill>
                  <a:schemeClr val="tx1"/>
                </a:solidFill>
                <a:effectLst/>
              </a:rPr>
              <a:t>(non-repetitive)</a:t>
            </a:r>
            <a:r>
              <a:rPr lang="en-ZA" sz="1500" b="1" i="1" dirty="0">
                <a:solidFill>
                  <a:schemeClr val="tx1"/>
                </a:solidFill>
              </a:rPr>
              <a:t> – Avoid Refer to AA1.2, as mentioned in AA1.2</a:t>
            </a:r>
            <a:endParaRPr lang="en-ZA" sz="1500" b="1" dirty="0">
              <a:solidFill>
                <a:schemeClr val="tx1"/>
              </a:solidFill>
              <a:effectLst/>
            </a:endParaRPr>
          </a:p>
        </p:txBody>
      </p:sp>
      <p:pic>
        <p:nvPicPr>
          <p:cNvPr id="5" name="Picture 4" descr="A magnifying glass with a brown handle&#10;&#10;AI-generated content may be incorrect.">
            <a:extLst>
              <a:ext uri="{FF2B5EF4-FFF2-40B4-BE49-F238E27FC236}">
                <a16:creationId xmlns:a16="http://schemas.microsoft.com/office/drawing/2014/main" id="{4B12EB4C-F40A-FB08-BA43-95C5E281A1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72200" y="2731802"/>
            <a:ext cx="5181600" cy="2538984"/>
          </a:xfrm>
          <a:prstGeom prst="rect">
            <a:avLst/>
          </a:prstGeom>
          <a:noFill/>
        </p:spPr>
      </p:pic>
      <p:sp>
        <p:nvSpPr>
          <p:cNvPr id="2" name="Title 1">
            <a:extLst>
              <a:ext uri="{FF2B5EF4-FFF2-40B4-BE49-F238E27FC236}">
                <a16:creationId xmlns:a16="http://schemas.microsoft.com/office/drawing/2014/main" id="{57C00F12-50C7-F646-BC70-0C5503B06A5E}"/>
              </a:ext>
            </a:extLst>
          </p:cNvPr>
          <p:cNvSpPr>
            <a:spLocks noGrp="1"/>
          </p:cNvSpPr>
          <p:nvPr>
            <p:ph type="title"/>
          </p:nvPr>
        </p:nvSpPr>
        <p:spPr>
          <a:xfrm>
            <a:off x="539253" y="-78200"/>
            <a:ext cx="10515600" cy="1325563"/>
          </a:xfrm>
        </p:spPr>
        <p:txBody>
          <a:bodyPr anchor="ctr">
            <a:normAutofit/>
          </a:bodyPr>
          <a:lstStyle/>
          <a:p>
            <a:r>
              <a:rPr lang="en-US" dirty="0"/>
              <a:t>Evidence</a:t>
            </a:r>
          </a:p>
        </p:txBody>
      </p:sp>
      <p:pic>
        <p:nvPicPr>
          <p:cNvPr id="6" name="Camera 5">
            <a:extLst>
              <a:ext uri="{FF2B5EF4-FFF2-40B4-BE49-F238E27FC236}">
                <a16:creationId xmlns:a16="http://schemas.microsoft.com/office/drawing/2014/main" id="{9CC498A5-DD3A-C3CD-D7EA-A6647E8B9B52}"/>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825609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8C79-5329-FB05-B8BC-F6D21B2316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7BFCDE-14D3-E7F6-2A1B-244FB872D8B0}"/>
              </a:ext>
            </a:extLst>
          </p:cNvPr>
          <p:cNvSpPr>
            <a:spLocks noGrp="1"/>
          </p:cNvSpPr>
          <p:nvPr>
            <p:ph sz="half" idx="1"/>
          </p:nvPr>
        </p:nvSpPr>
        <p:spPr>
          <a:xfrm>
            <a:off x="838200" y="1247363"/>
            <a:ext cx="5181600" cy="4929600"/>
          </a:xfrm>
        </p:spPr>
        <p:txBody>
          <a:bodyPr>
            <a:normAutofit/>
          </a:bodyPr>
          <a:lstStyle/>
          <a:p>
            <a:endParaRPr lang="en-ZA" sz="1100" i="1" dirty="0">
              <a:solidFill>
                <a:schemeClr val="tx1"/>
              </a:solidFill>
              <a:effectLst/>
            </a:endParaRPr>
          </a:p>
          <a:p>
            <a:pPr marL="285750" indent="-285750">
              <a:buFont typeface="Arial" panose="020B0604020202020204" pitchFamily="34" charset="0"/>
              <a:buChar char="•"/>
            </a:pPr>
            <a:r>
              <a:rPr lang="en-US" sz="1100" b="0" i="0" u="none" strike="noStrike" baseline="0" dirty="0">
                <a:solidFill>
                  <a:schemeClr val="tx1"/>
                </a:solidFill>
              </a:rPr>
              <a:t>More than </a:t>
            </a:r>
            <a:r>
              <a:rPr lang="en-US" sz="1100" b="1" i="0" u="none" strike="noStrike" baseline="0" dirty="0">
                <a:solidFill>
                  <a:schemeClr val="tx1"/>
                </a:solidFill>
              </a:rPr>
              <a:t>two (2) EXAMPLES </a:t>
            </a:r>
          </a:p>
          <a:p>
            <a:pPr marL="285750" indent="-285750">
              <a:buFont typeface="Arial" panose="020B0604020202020204" pitchFamily="34" charset="0"/>
              <a:buChar char="•"/>
            </a:pPr>
            <a:r>
              <a:rPr lang="en-US" sz="1100" dirty="0">
                <a:solidFill>
                  <a:schemeClr val="tx1"/>
                </a:solidFill>
              </a:rPr>
              <a:t>Cover </a:t>
            </a:r>
          </a:p>
          <a:p>
            <a:pPr marL="742950" lvl="1" indent="-285750">
              <a:buFont typeface="Arial" panose="020B0604020202020204" pitchFamily="34" charset="0"/>
              <a:buChar char="•"/>
            </a:pPr>
            <a:r>
              <a:rPr lang="en-US" sz="1100" b="1" i="0" u="none" strike="noStrike" baseline="0" dirty="0">
                <a:solidFill>
                  <a:schemeClr val="tx1"/>
                </a:solidFill>
              </a:rPr>
              <a:t>WHAT (task/event/person) </a:t>
            </a:r>
            <a:r>
              <a:rPr lang="en-US" sz="1100" b="0" i="0" u="none" strike="noStrike" baseline="0" dirty="0">
                <a:solidFill>
                  <a:schemeClr val="tx1"/>
                </a:solidFill>
              </a:rPr>
              <a:t>you did, and </a:t>
            </a:r>
          </a:p>
          <a:p>
            <a:pPr marL="742950" lvl="1" indent="-285750">
              <a:buFont typeface="Arial" panose="020B0604020202020204" pitchFamily="34" charset="0"/>
              <a:buChar char="•"/>
            </a:pPr>
            <a:r>
              <a:rPr lang="en-US" sz="1100" b="1" i="0" u="none" strike="noStrike" baseline="0" dirty="0">
                <a:solidFill>
                  <a:schemeClr val="tx1"/>
                </a:solidFill>
              </a:rPr>
              <a:t>HOW (VERB – discuss/enquire/re-calculate/observe/re-perform/etc.) </a:t>
            </a:r>
            <a:r>
              <a:rPr lang="en-US" sz="1100" b="0" i="0" u="none" strike="noStrike" baseline="0" dirty="0">
                <a:solidFill>
                  <a:schemeClr val="tx1"/>
                </a:solidFill>
              </a:rPr>
              <a:t>you did it. </a:t>
            </a:r>
          </a:p>
          <a:p>
            <a:pPr marL="285750" indent="-285750">
              <a:buFont typeface="Arial" panose="020B0604020202020204" pitchFamily="34" charset="0"/>
              <a:buChar char="•"/>
            </a:pPr>
            <a:r>
              <a:rPr lang="en-US" sz="1100" b="0" i="0" u="none" strike="noStrike" baseline="0" dirty="0">
                <a:solidFill>
                  <a:schemeClr val="tx1"/>
                </a:solidFill>
              </a:rPr>
              <a:t>Sufficient information against </a:t>
            </a:r>
            <a:r>
              <a:rPr lang="en-US" sz="1100" b="1" i="0" u="none" strike="noStrike" baseline="0" dirty="0">
                <a:solidFill>
                  <a:schemeClr val="tx1"/>
                </a:solidFill>
              </a:rPr>
              <a:t>EACH </a:t>
            </a:r>
            <a:r>
              <a:rPr lang="en-US" sz="1100" b="0" i="0" u="none" strike="noStrike" baseline="0" dirty="0">
                <a:solidFill>
                  <a:schemeClr val="tx1"/>
                </a:solidFill>
              </a:rPr>
              <a:t>task listed in a competency </a:t>
            </a:r>
          </a:p>
          <a:p>
            <a:pPr marL="285750" indent="-285750">
              <a:buFont typeface="Arial" panose="020B0604020202020204" pitchFamily="34" charset="0"/>
              <a:buChar char="•"/>
            </a:pPr>
            <a:r>
              <a:rPr lang="en-US" sz="1100" b="0" i="0" u="none" strike="noStrike" baseline="0" dirty="0">
                <a:solidFill>
                  <a:schemeClr val="tx1"/>
                </a:solidFill>
              </a:rPr>
              <a:t>Link your </a:t>
            </a:r>
            <a:r>
              <a:rPr lang="en-US" sz="1100" b="1" i="0" u="none" strike="noStrike" baseline="0" dirty="0">
                <a:solidFill>
                  <a:schemeClr val="tx1"/>
                </a:solidFill>
              </a:rPr>
              <a:t>WHAT </a:t>
            </a:r>
            <a:r>
              <a:rPr lang="en-US" sz="1100" b="0" i="0" u="none" strike="noStrike" baseline="0" dirty="0">
                <a:solidFill>
                  <a:schemeClr val="tx1"/>
                </a:solidFill>
              </a:rPr>
              <a:t>and </a:t>
            </a:r>
            <a:r>
              <a:rPr lang="en-US" sz="1100" b="1" i="0" u="none" strike="noStrike" baseline="0" dirty="0">
                <a:solidFill>
                  <a:schemeClr val="tx1"/>
                </a:solidFill>
              </a:rPr>
              <a:t>HOW </a:t>
            </a:r>
            <a:r>
              <a:rPr lang="en-US" sz="1100" b="0" i="0" u="none" strike="noStrike" baseline="0" dirty="0">
                <a:solidFill>
                  <a:schemeClr val="tx1"/>
                </a:solidFill>
              </a:rPr>
              <a:t>to a physical incident/event you encountered during your working experience. Refer to Company X, Client Y – No need to refer to the “real” client.</a:t>
            </a:r>
          </a:p>
          <a:p>
            <a:pPr marL="285750" indent="-285750">
              <a:buFont typeface="Arial" panose="020B0604020202020204" pitchFamily="34" charset="0"/>
              <a:buChar char="•"/>
            </a:pPr>
            <a:r>
              <a:rPr lang="en-US" sz="1100" b="1" i="0" u="none" strike="noStrike" baseline="0" dirty="0">
                <a:solidFill>
                  <a:schemeClr val="tx1"/>
                </a:solidFill>
              </a:rPr>
              <a:t>List </a:t>
            </a:r>
            <a:r>
              <a:rPr lang="en-US" sz="1100" i="0" u="none" strike="noStrike" baseline="0" dirty="0">
                <a:solidFill>
                  <a:schemeClr val="tx1"/>
                </a:solidFill>
              </a:rPr>
              <a:t>in a STEP-BY-STEP bulleted or numbered list the activities you performed that enabled you to achieve each competency. </a:t>
            </a:r>
          </a:p>
          <a:p>
            <a:pPr marL="285750" indent="-285750">
              <a:buFont typeface="Arial" panose="020B0604020202020204" pitchFamily="34" charset="0"/>
              <a:buChar char="•"/>
            </a:pPr>
            <a:r>
              <a:rPr lang="en-US" sz="1100" b="0" i="0" u="none" strike="noStrike" baseline="0" dirty="0">
                <a:solidFill>
                  <a:schemeClr val="tx1"/>
                </a:solidFill>
              </a:rPr>
              <a:t>Avoid simply </a:t>
            </a:r>
            <a:r>
              <a:rPr lang="en-US" sz="1100" b="1" i="0" u="none" strike="noStrike" baseline="0" dirty="0">
                <a:solidFill>
                  <a:schemeClr val="tx1"/>
                </a:solidFill>
              </a:rPr>
              <a:t>re-writing the task or rephrasing </a:t>
            </a:r>
            <a:r>
              <a:rPr lang="en-US" sz="1100" b="0" i="0" u="none" strike="noStrike" baseline="0" dirty="0">
                <a:solidFill>
                  <a:schemeClr val="tx1"/>
                </a:solidFill>
              </a:rPr>
              <a:t>it and then stating that you have developed it. </a:t>
            </a:r>
          </a:p>
          <a:p>
            <a:pPr marL="742950" lvl="1" indent="-285750">
              <a:buFont typeface="Arial" panose="020B0604020202020204" pitchFamily="34" charset="0"/>
              <a:buChar char="•"/>
            </a:pPr>
            <a:r>
              <a:rPr lang="en-US" sz="1100" dirty="0">
                <a:solidFill>
                  <a:schemeClr val="tx1"/>
                </a:solidFill>
              </a:rPr>
              <a:t>Competency: Evaluates the nature, scope, standards and legislation applicable to a particular engagement </a:t>
            </a:r>
          </a:p>
          <a:p>
            <a:pPr marL="742950" lvl="1" indent="-285750">
              <a:buFont typeface="Arial" panose="020B0604020202020204" pitchFamily="34" charset="0"/>
              <a:buChar char="•"/>
            </a:pPr>
            <a:r>
              <a:rPr lang="en-US" sz="1100" dirty="0">
                <a:solidFill>
                  <a:schemeClr val="tx1"/>
                </a:solidFill>
              </a:rPr>
              <a:t>Candidate response: I evaluated the nature, scope, </a:t>
            </a:r>
            <a:r>
              <a:rPr lang="en-US" sz="1100" dirty="0" err="1">
                <a:solidFill>
                  <a:schemeClr val="tx1"/>
                </a:solidFill>
              </a:rPr>
              <a:t>standars</a:t>
            </a:r>
            <a:r>
              <a:rPr lang="en-US" sz="1100" dirty="0">
                <a:solidFill>
                  <a:schemeClr val="tx1"/>
                </a:solidFill>
              </a:rPr>
              <a:t> and legislation applicable to an engagement.</a:t>
            </a:r>
          </a:p>
          <a:p>
            <a:pPr marL="285750" indent="-285750">
              <a:buFont typeface="Arial" panose="020B0604020202020204" pitchFamily="34" charset="0"/>
              <a:buChar char="•"/>
            </a:pPr>
            <a:r>
              <a:rPr lang="en-US" sz="1100" b="1" dirty="0">
                <a:solidFill>
                  <a:schemeClr val="tx1"/>
                </a:solidFill>
              </a:rPr>
              <a:t>Positive evidence </a:t>
            </a:r>
            <a:r>
              <a:rPr lang="en-US" sz="1100" dirty="0">
                <a:solidFill>
                  <a:schemeClr val="tx1"/>
                </a:solidFill>
              </a:rPr>
              <a:t>– what you actually did, and not what you did not do.</a:t>
            </a:r>
            <a:r>
              <a:rPr lang="en-US" sz="1100" b="0" i="0" u="none" strike="noStrike" baseline="0" dirty="0">
                <a:solidFill>
                  <a:schemeClr val="tx1"/>
                </a:solidFill>
              </a:rPr>
              <a:t> </a:t>
            </a:r>
            <a:endParaRPr lang="en-ZA" sz="1100" i="1" dirty="0">
              <a:solidFill>
                <a:schemeClr val="tx1"/>
              </a:solidFill>
            </a:endParaRPr>
          </a:p>
        </p:txBody>
      </p:sp>
      <p:pic>
        <p:nvPicPr>
          <p:cNvPr id="4" name="Picture 3" descr="A magnifying glass with a brown handle&#10;&#10;AI-generated content may be incorrect.">
            <a:extLst>
              <a:ext uri="{FF2B5EF4-FFF2-40B4-BE49-F238E27FC236}">
                <a16:creationId xmlns:a16="http://schemas.microsoft.com/office/drawing/2014/main" id="{917C6681-AB66-FDD2-DBCB-B4F7B2D985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72200" y="2731802"/>
            <a:ext cx="5181600" cy="2538984"/>
          </a:xfrm>
          <a:prstGeom prst="rect">
            <a:avLst/>
          </a:prstGeom>
          <a:noFill/>
        </p:spPr>
      </p:pic>
      <p:sp>
        <p:nvSpPr>
          <p:cNvPr id="2" name="Title 1">
            <a:extLst>
              <a:ext uri="{FF2B5EF4-FFF2-40B4-BE49-F238E27FC236}">
                <a16:creationId xmlns:a16="http://schemas.microsoft.com/office/drawing/2014/main" id="{EB6E17DF-2DF6-861D-483D-1DA33F373434}"/>
              </a:ext>
            </a:extLst>
          </p:cNvPr>
          <p:cNvSpPr>
            <a:spLocks noGrp="1"/>
          </p:cNvSpPr>
          <p:nvPr>
            <p:ph type="title"/>
          </p:nvPr>
        </p:nvSpPr>
        <p:spPr>
          <a:xfrm>
            <a:off x="539253" y="-78200"/>
            <a:ext cx="10515600" cy="1325563"/>
          </a:xfrm>
        </p:spPr>
        <p:txBody>
          <a:bodyPr anchor="ctr">
            <a:normAutofit/>
          </a:bodyPr>
          <a:lstStyle/>
          <a:p>
            <a:r>
              <a:rPr lang="en-US" dirty="0"/>
              <a:t>Evidence</a:t>
            </a:r>
          </a:p>
        </p:txBody>
      </p:sp>
      <p:pic>
        <p:nvPicPr>
          <p:cNvPr id="5" name="Camera 4">
            <a:extLst>
              <a:ext uri="{FF2B5EF4-FFF2-40B4-BE49-F238E27FC236}">
                <a16:creationId xmlns:a16="http://schemas.microsoft.com/office/drawing/2014/main" id="{DA9359ED-C427-4CAE-1334-214B2D952A1B}"/>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145597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010D4-74FB-AE59-4947-199341F05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E3EAD-006F-1676-AB39-06FAB1365AAA}"/>
              </a:ext>
            </a:extLst>
          </p:cNvPr>
          <p:cNvSpPr>
            <a:spLocks noGrp="1"/>
          </p:cNvSpPr>
          <p:nvPr>
            <p:ph type="title"/>
          </p:nvPr>
        </p:nvSpPr>
        <p:spPr>
          <a:xfrm>
            <a:off x="527050" y="123825"/>
            <a:ext cx="10515600" cy="954121"/>
          </a:xfrm>
        </p:spPr>
        <p:txBody>
          <a:bodyPr/>
          <a:lstStyle/>
          <a:p>
            <a:r>
              <a:rPr lang="en-US" dirty="0"/>
              <a:t>Assessor observations</a:t>
            </a:r>
          </a:p>
        </p:txBody>
      </p:sp>
      <p:graphicFrame>
        <p:nvGraphicFramePr>
          <p:cNvPr id="7" name="Table 6">
            <a:extLst>
              <a:ext uri="{FF2B5EF4-FFF2-40B4-BE49-F238E27FC236}">
                <a16:creationId xmlns:a16="http://schemas.microsoft.com/office/drawing/2014/main" id="{591E731E-5D6A-DA7B-7027-E1B8712CD19B}"/>
              </a:ext>
            </a:extLst>
          </p:cNvPr>
          <p:cNvGraphicFramePr>
            <a:graphicFrameLocks noGrp="1"/>
          </p:cNvGraphicFramePr>
          <p:nvPr>
            <p:extLst>
              <p:ext uri="{D42A27DB-BD31-4B8C-83A1-F6EECF244321}">
                <p14:modId xmlns:p14="http://schemas.microsoft.com/office/powerpoint/2010/main" val="1426765048"/>
              </p:ext>
            </p:extLst>
          </p:nvPr>
        </p:nvGraphicFramePr>
        <p:xfrm>
          <a:off x="285946" y="1577567"/>
          <a:ext cx="11510128" cy="4572000"/>
        </p:xfrm>
        <a:graphic>
          <a:graphicData uri="http://schemas.openxmlformats.org/drawingml/2006/table">
            <a:tbl>
              <a:tblPr firstRow="1" bandRow="1">
                <a:tableStyleId>{5C22544A-7EE6-4342-B048-85BDC9FD1C3A}</a:tableStyleId>
              </a:tblPr>
              <a:tblGrid>
                <a:gridCol w="3893271">
                  <a:extLst>
                    <a:ext uri="{9D8B030D-6E8A-4147-A177-3AD203B41FA5}">
                      <a16:colId xmlns:a16="http://schemas.microsoft.com/office/drawing/2014/main" val="1337542880"/>
                    </a:ext>
                  </a:extLst>
                </a:gridCol>
                <a:gridCol w="7616857">
                  <a:extLst>
                    <a:ext uri="{9D8B030D-6E8A-4147-A177-3AD203B41FA5}">
                      <a16:colId xmlns:a16="http://schemas.microsoft.com/office/drawing/2014/main" val="438000507"/>
                    </a:ext>
                  </a:extLst>
                </a:gridCol>
              </a:tblGrid>
              <a:tr h="0">
                <a:tc>
                  <a:txBody>
                    <a:bodyPr/>
                    <a:lstStyle/>
                    <a:p>
                      <a:r>
                        <a:rPr lang="en-ZA" sz="1600" dirty="0">
                          <a:latin typeface="Arial" panose="020B0604020202020204" pitchFamily="34" charset="0"/>
                          <a:cs typeface="Arial" panose="020B0604020202020204" pitchFamily="34" charset="0"/>
                        </a:rPr>
                        <a:t>Evidence provided</a:t>
                      </a:r>
                    </a:p>
                  </a:txBody>
                  <a:tcPr/>
                </a:tc>
                <a:tc>
                  <a:txBody>
                    <a:bodyPr/>
                    <a:lstStyle/>
                    <a:p>
                      <a:r>
                        <a:rPr lang="en-ZA" sz="1600" dirty="0">
                          <a:latin typeface="Arial" panose="020B0604020202020204" pitchFamily="34" charset="0"/>
                          <a:cs typeface="Arial" panose="020B0604020202020204" pitchFamily="34" charset="0"/>
                        </a:rPr>
                        <a:t>Reviewer conclusion</a:t>
                      </a:r>
                    </a:p>
                  </a:txBody>
                  <a:tcPr/>
                </a:tc>
                <a:extLst>
                  <a:ext uri="{0D108BD9-81ED-4DB2-BD59-A6C34878D82A}">
                    <a16:rowId xmlns:a16="http://schemas.microsoft.com/office/drawing/2014/main" val="3504519849"/>
                  </a:ext>
                </a:extLst>
              </a:tr>
              <a:tr h="0">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Long-winded explanations</a:t>
                      </a:r>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Not to the point, missing the competency requirement, reviewer can’t conclude on competency met or not.</a:t>
                      </a:r>
                    </a:p>
                  </a:txBody>
                  <a:tcPr/>
                </a:tc>
                <a:extLst>
                  <a:ext uri="{0D108BD9-81ED-4DB2-BD59-A6C34878D82A}">
                    <a16:rowId xmlns:a16="http://schemas.microsoft.com/office/drawing/2014/main" val="3649807360"/>
                  </a:ext>
                </a:extLst>
              </a:tr>
              <a:tr h="0">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Quantity over sufficiency</a:t>
                      </a:r>
                      <a:endParaRPr lang="en-ZA" sz="1600" dirty="0">
                        <a:latin typeface="Arial" panose="020B0604020202020204" pitchFamily="34" charset="0"/>
                        <a:cs typeface="Arial" panose="020B0604020202020204" pitchFamily="34" charset="0"/>
                      </a:endParaRPr>
                    </a:p>
                  </a:txBody>
                  <a:tcPr/>
                </a:tc>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Shorter sometimes more impactful and to the point, bullet form evidence clearer.</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7493419"/>
                  </a:ext>
                </a:extLst>
              </a:tr>
              <a:tr h="0">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Copy-paste the same response across tasks</a:t>
                      </a:r>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Repetitions = competency not met.</a:t>
                      </a:r>
                    </a:p>
                  </a:txBody>
                  <a:tcPr/>
                </a:tc>
                <a:extLst>
                  <a:ext uri="{0D108BD9-81ED-4DB2-BD59-A6C34878D82A}">
                    <a16:rowId xmlns:a16="http://schemas.microsoft.com/office/drawing/2014/main" val="1579731094"/>
                  </a:ext>
                </a:extLst>
              </a:tr>
              <a:tr h="0">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Quote theory</a:t>
                      </a:r>
                      <a:endParaRPr lang="en-ZA"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Arial" panose="020B0604020202020204" pitchFamily="34" charset="0"/>
                          <a:cs typeface="Arial" panose="020B0604020202020204" pitchFamily="34" charset="0"/>
                        </a:rPr>
                        <a:t>Taking theoretical content from the internet/textbook to explain how such a competency should be met = theoretical.</a:t>
                      </a:r>
                    </a:p>
                  </a:txBody>
                  <a:tcPr/>
                </a:tc>
                <a:extLst>
                  <a:ext uri="{0D108BD9-81ED-4DB2-BD59-A6C34878D82A}">
                    <a16:rowId xmlns:a16="http://schemas.microsoft.com/office/drawing/2014/main" val="2402084842"/>
                  </a:ext>
                </a:extLst>
              </a:tr>
              <a:tr h="0">
                <a:tc>
                  <a:txBody>
                    <a:bodyPr/>
                    <a:lstStyle/>
                    <a:p>
                      <a:r>
                        <a:rPr lang="en-ZA" sz="1600" dirty="0">
                          <a:latin typeface="Arial" panose="020B0604020202020204" pitchFamily="34" charset="0"/>
                          <a:cs typeface="Arial" panose="020B0604020202020204" pitchFamily="34" charset="0"/>
                        </a:rPr>
                        <a:t>What or How not explained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Arial" panose="020B0604020202020204" pitchFamily="34" charset="0"/>
                          <a:cs typeface="Arial" panose="020B0604020202020204" pitchFamily="34" charset="0"/>
                        </a:rPr>
                        <a:t>Sometimes one is left out, and the reviewer can’t assess if the competency was met, resulting in Insufficient evidence.</a:t>
                      </a:r>
                    </a:p>
                  </a:txBody>
                  <a:tcPr/>
                </a:tc>
                <a:extLst>
                  <a:ext uri="{0D108BD9-81ED-4DB2-BD59-A6C34878D82A}">
                    <a16:rowId xmlns:a16="http://schemas.microsoft.com/office/drawing/2014/main" val="3222235324"/>
                  </a:ext>
                </a:extLst>
              </a:tr>
              <a:tr h="0">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i="1" dirty="0">
                          <a:solidFill>
                            <a:schemeClr val="tx1"/>
                          </a:solidFill>
                          <a:latin typeface="Arial" panose="020B0604020202020204" pitchFamily="34" charset="0"/>
                          <a:cs typeface="Arial" panose="020B0604020202020204" pitchFamily="34" charset="0"/>
                        </a:rPr>
                        <a:t>I always</a:t>
                      </a:r>
                      <a:r>
                        <a:rPr lang="en-US" sz="1600" b="0" dirty="0">
                          <a:solidFill>
                            <a:schemeClr val="tx1"/>
                          </a:solidFill>
                          <a:latin typeface="Arial" panose="020B0604020202020204" pitchFamily="34" charset="0"/>
                          <a:cs typeface="Arial" panose="020B0604020202020204" pitchFamily="34" charset="0"/>
                        </a:rPr>
                        <a:t>…” </a:t>
                      </a:r>
                      <a:endParaRPr lang="en-ZA" sz="1600" b="0" dirty="0">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General and not to the competency = insufficient information</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375990"/>
                  </a:ext>
                </a:extLst>
              </a:tr>
              <a:tr h="0">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i="1" dirty="0">
                          <a:solidFill>
                            <a:schemeClr val="tx1"/>
                          </a:solidFill>
                          <a:latin typeface="Arial" panose="020B0604020202020204" pitchFamily="34" charset="0"/>
                          <a:cs typeface="Arial" panose="020B0604020202020204" pitchFamily="34" charset="0"/>
                        </a:rPr>
                        <a:t>We</a:t>
                      </a:r>
                      <a:r>
                        <a:rPr lang="en-US" sz="1600" b="0" dirty="0">
                          <a:solidFill>
                            <a:schemeClr val="tx1"/>
                          </a:solidFill>
                          <a:latin typeface="Arial" panose="020B0604020202020204" pitchFamily="34" charset="0"/>
                          <a:cs typeface="Arial" panose="020B0604020202020204" pitchFamily="34" charset="0"/>
                        </a:rPr>
                        <a:t>…” </a:t>
                      </a:r>
                      <a:endParaRPr lang="en-ZA" sz="1600" b="0" dirty="0">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not you = not competent/insufficient information</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2318222"/>
                  </a:ext>
                </a:extLst>
              </a:tr>
              <a:tr h="0">
                <a:tc>
                  <a:txBody>
                    <a:bodyPr/>
                    <a:lstStyle/>
                    <a:p>
                      <a:r>
                        <a:rPr lang="en-US" sz="1600" b="0" i="0" u="none" strike="noStrike" baseline="0" dirty="0">
                          <a:solidFill>
                            <a:schemeClr val="tx1"/>
                          </a:solidFill>
                          <a:latin typeface="Arial" panose="020B0604020202020204" pitchFamily="34" charset="0"/>
                          <a:cs typeface="Arial" panose="020B0604020202020204" pitchFamily="34" charset="0"/>
                        </a:rPr>
                        <a:t>“</a:t>
                      </a:r>
                      <a:r>
                        <a:rPr lang="en-US" sz="1600" b="0" i="1" u="none" strike="noStrike" baseline="0" dirty="0">
                          <a:solidFill>
                            <a:schemeClr val="tx1"/>
                          </a:solidFill>
                          <a:latin typeface="Arial" panose="020B0604020202020204" pitchFamily="34" charset="0"/>
                          <a:cs typeface="Arial" panose="020B0604020202020204" pitchFamily="34" charset="0"/>
                        </a:rPr>
                        <a:t>As you can see from my previous experience</a:t>
                      </a:r>
                      <a:r>
                        <a:rPr lang="en-US" sz="1600" b="0" i="0" u="none" strike="noStrike" baseline="0" dirty="0">
                          <a:solidFill>
                            <a:schemeClr val="tx1"/>
                          </a:solidFill>
                          <a:latin typeface="Arial" panose="020B0604020202020204" pitchFamily="34" charset="0"/>
                          <a:cs typeface="Arial" panose="020B0604020202020204" pitchFamily="34" charset="0"/>
                        </a:rPr>
                        <a:t>…” </a:t>
                      </a:r>
                      <a:endParaRPr lang="en-ZA" sz="1600" b="0" dirty="0">
                        <a:latin typeface="Arial" panose="020B0604020202020204" pitchFamily="34" charset="0"/>
                        <a:cs typeface="Arial" panose="020B0604020202020204" pitchFamily="34" charset="0"/>
                      </a:endParaRPr>
                    </a:p>
                  </a:txBody>
                  <a:tcPr/>
                </a:tc>
                <a:tc>
                  <a:txBody>
                    <a:bodyPr/>
                    <a:lstStyle/>
                    <a:p>
                      <a:r>
                        <a:rPr lang="en-US" sz="1600" i="0" u="none" strike="noStrike" baseline="0" dirty="0">
                          <a:solidFill>
                            <a:schemeClr val="tx1"/>
                          </a:solidFill>
                          <a:latin typeface="Arial" panose="020B0604020202020204" pitchFamily="34" charset="0"/>
                          <a:cs typeface="Arial" panose="020B0604020202020204" pitchFamily="34" charset="0"/>
                        </a:rPr>
                        <a:t>Repetition = not competent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3593585"/>
                  </a:ext>
                </a:extLst>
              </a:tr>
              <a:tr h="0">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i="1" dirty="0">
                          <a:solidFill>
                            <a:schemeClr val="tx1"/>
                          </a:solidFill>
                          <a:latin typeface="Arial" panose="020B0604020202020204" pitchFamily="34" charset="0"/>
                          <a:cs typeface="Arial" panose="020B0604020202020204" pitchFamily="34" charset="0"/>
                        </a:rPr>
                        <a:t>I have never</a:t>
                      </a:r>
                      <a:r>
                        <a:rPr lang="en-US" sz="1600" b="0" dirty="0">
                          <a:solidFill>
                            <a:schemeClr val="tx1"/>
                          </a:solidFill>
                          <a:latin typeface="Arial" panose="020B0604020202020204" pitchFamily="34" charset="0"/>
                          <a:cs typeface="Arial" panose="020B0604020202020204" pitchFamily="34" charset="0"/>
                        </a:rPr>
                        <a:t>…” </a:t>
                      </a:r>
                      <a:endParaRPr lang="en-ZA" sz="1600" b="0" dirty="0">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 Not competence</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40101"/>
                  </a:ext>
                </a:extLst>
              </a:tr>
            </a:tbl>
          </a:graphicData>
        </a:graphic>
      </p:graphicFrame>
      <p:sp>
        <p:nvSpPr>
          <p:cNvPr id="8" name="TextBox 7">
            <a:extLst>
              <a:ext uri="{FF2B5EF4-FFF2-40B4-BE49-F238E27FC236}">
                <a16:creationId xmlns:a16="http://schemas.microsoft.com/office/drawing/2014/main" id="{D2212268-FA3E-938C-C107-C6ECD0613D9E}"/>
              </a:ext>
            </a:extLst>
          </p:cNvPr>
          <p:cNvSpPr txBox="1"/>
          <p:nvPr/>
        </p:nvSpPr>
        <p:spPr>
          <a:xfrm>
            <a:off x="285946" y="1143090"/>
            <a:ext cx="262065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Common pitfalls:</a:t>
            </a:r>
            <a:endParaRPr lang="en-ZA" b="1" dirty="0">
              <a:latin typeface="Arial" panose="020B0604020202020204" pitchFamily="34" charset="0"/>
              <a:cs typeface="Arial" panose="020B0604020202020204" pitchFamily="34" charset="0"/>
            </a:endParaRPr>
          </a:p>
        </p:txBody>
      </p:sp>
      <p:pic>
        <p:nvPicPr>
          <p:cNvPr id="10" name="Picture 9" descr="A yellow triangle with a person falling on it&#10;&#10;AI-generated content may be incorrect.">
            <a:extLst>
              <a:ext uri="{FF2B5EF4-FFF2-40B4-BE49-F238E27FC236}">
                <a16:creationId xmlns:a16="http://schemas.microsoft.com/office/drawing/2014/main" id="{DD4A2F40-8B70-0714-9FBB-7922593F654B}"/>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9496425" y="4362450"/>
            <a:ext cx="2695575" cy="2371725"/>
          </a:xfrm>
          <a:prstGeom prst="rect">
            <a:avLst/>
          </a:prstGeom>
        </p:spPr>
      </p:pic>
      <p:sp>
        <p:nvSpPr>
          <p:cNvPr id="11" name="TextBox 10">
            <a:extLst>
              <a:ext uri="{FF2B5EF4-FFF2-40B4-BE49-F238E27FC236}">
                <a16:creationId xmlns:a16="http://schemas.microsoft.com/office/drawing/2014/main" id="{15060ADA-93F2-6BDC-BF1B-38928E56DAD1}"/>
              </a:ext>
            </a:extLst>
          </p:cNvPr>
          <p:cNvSpPr txBox="1"/>
          <p:nvPr/>
        </p:nvSpPr>
        <p:spPr>
          <a:xfrm>
            <a:off x="9496425" y="6734175"/>
            <a:ext cx="2695575" cy="369332"/>
          </a:xfrm>
          <a:prstGeom prst="rect">
            <a:avLst/>
          </a:prstGeom>
          <a:noFill/>
        </p:spPr>
        <p:txBody>
          <a:bodyPr wrap="square" rtlCol="0">
            <a:spAutoFit/>
          </a:bodyPr>
          <a:lstStyle/>
          <a:p>
            <a:r>
              <a:rPr lang="en-ZA" sz="900" dirty="0">
                <a:hlinkClick r:id="rId3" tooltip="https://www.schabell.org/2018/06/3-pitfalls-everyone-should-avoid-with-hybrid-multicloud-part-2.html"/>
              </a:rPr>
              <a:t>This Photo</a:t>
            </a:r>
            <a:r>
              <a:rPr lang="en-ZA" sz="900" dirty="0"/>
              <a:t> by Unknown Author is licensed under </a:t>
            </a:r>
            <a:r>
              <a:rPr lang="en-ZA" sz="900" dirty="0">
                <a:hlinkClick r:id="rId4" tooltip="https://creativecommons.org/licenses/by-nc-sa/3.0/"/>
              </a:rPr>
              <a:t>CC BY-SA-NC</a:t>
            </a:r>
            <a:endParaRPr lang="en-ZA" sz="900" dirty="0"/>
          </a:p>
        </p:txBody>
      </p:sp>
      <p:pic>
        <p:nvPicPr>
          <p:cNvPr id="12" name="Camera 11">
            <a:extLst>
              <a:ext uri="{FF2B5EF4-FFF2-40B4-BE49-F238E27FC236}">
                <a16:creationId xmlns:a16="http://schemas.microsoft.com/office/drawing/2014/main" id="{5D115555-B858-733E-FA60-33A7BAE8FAB3}"/>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511451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9EF2-1B5C-2FAB-E5D8-799197C24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5715C-0C78-97B2-8DAC-8B03BA29796B}"/>
              </a:ext>
            </a:extLst>
          </p:cNvPr>
          <p:cNvSpPr>
            <a:spLocks noGrp="1"/>
          </p:cNvSpPr>
          <p:nvPr>
            <p:ph type="title"/>
          </p:nvPr>
        </p:nvSpPr>
        <p:spPr>
          <a:xfrm>
            <a:off x="527050" y="123825"/>
            <a:ext cx="10515600" cy="954121"/>
          </a:xfrm>
        </p:spPr>
        <p:txBody>
          <a:bodyPr/>
          <a:lstStyle/>
          <a:p>
            <a:r>
              <a:rPr lang="en-US" dirty="0"/>
              <a:t>Assessor observations</a:t>
            </a:r>
          </a:p>
        </p:txBody>
      </p:sp>
      <p:sp>
        <p:nvSpPr>
          <p:cNvPr id="8" name="TextBox 7">
            <a:extLst>
              <a:ext uri="{FF2B5EF4-FFF2-40B4-BE49-F238E27FC236}">
                <a16:creationId xmlns:a16="http://schemas.microsoft.com/office/drawing/2014/main" id="{90F306AD-630B-9569-675E-2BDC75563FE7}"/>
              </a:ext>
            </a:extLst>
          </p:cNvPr>
          <p:cNvSpPr txBox="1"/>
          <p:nvPr/>
        </p:nvSpPr>
        <p:spPr>
          <a:xfrm>
            <a:off x="285946" y="1143090"/>
            <a:ext cx="262065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Common pitfalls:</a:t>
            </a:r>
            <a:endParaRPr lang="en-ZA" b="1" dirty="0">
              <a:latin typeface="Arial" panose="020B0604020202020204" pitchFamily="34" charset="0"/>
              <a:cs typeface="Arial" panose="020B0604020202020204" pitchFamily="34" charset="0"/>
            </a:endParaRPr>
          </a:p>
        </p:txBody>
      </p:sp>
      <p:pic>
        <p:nvPicPr>
          <p:cNvPr id="10" name="Picture 9" descr="A yellow triangle with a person falling on it&#10;&#10;AI-generated content may be incorrect.">
            <a:extLst>
              <a:ext uri="{FF2B5EF4-FFF2-40B4-BE49-F238E27FC236}">
                <a16:creationId xmlns:a16="http://schemas.microsoft.com/office/drawing/2014/main" id="{7BA54485-0A03-0FBA-3C3D-6197F27A9847}"/>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9496425" y="4362450"/>
            <a:ext cx="2695575" cy="2371725"/>
          </a:xfrm>
          <a:prstGeom prst="rect">
            <a:avLst/>
          </a:prstGeom>
        </p:spPr>
      </p:pic>
      <p:sp>
        <p:nvSpPr>
          <p:cNvPr id="11" name="TextBox 10">
            <a:extLst>
              <a:ext uri="{FF2B5EF4-FFF2-40B4-BE49-F238E27FC236}">
                <a16:creationId xmlns:a16="http://schemas.microsoft.com/office/drawing/2014/main" id="{B127E7E8-DF15-55E9-ECE5-8913D65BF0F9}"/>
              </a:ext>
            </a:extLst>
          </p:cNvPr>
          <p:cNvSpPr txBox="1"/>
          <p:nvPr/>
        </p:nvSpPr>
        <p:spPr>
          <a:xfrm>
            <a:off x="9496425" y="6734175"/>
            <a:ext cx="2695575" cy="369332"/>
          </a:xfrm>
          <a:prstGeom prst="rect">
            <a:avLst/>
          </a:prstGeom>
          <a:noFill/>
        </p:spPr>
        <p:txBody>
          <a:bodyPr wrap="square" rtlCol="0">
            <a:spAutoFit/>
          </a:bodyPr>
          <a:lstStyle/>
          <a:p>
            <a:r>
              <a:rPr lang="en-ZA" sz="900" dirty="0">
                <a:hlinkClick r:id="rId3" tooltip="https://www.schabell.org/2018/06/3-pitfalls-everyone-should-avoid-with-hybrid-multicloud-part-2.html"/>
              </a:rPr>
              <a:t>This Photo</a:t>
            </a:r>
            <a:r>
              <a:rPr lang="en-ZA" sz="900" dirty="0"/>
              <a:t> by Unknown Author is licensed under </a:t>
            </a:r>
            <a:r>
              <a:rPr lang="en-ZA" sz="900" dirty="0">
                <a:hlinkClick r:id="rId4" tooltip="https://creativecommons.org/licenses/by-nc-sa/3.0/"/>
              </a:rPr>
              <a:t>CC BY-SA-NC</a:t>
            </a:r>
            <a:endParaRPr lang="en-ZA" sz="900" dirty="0"/>
          </a:p>
        </p:txBody>
      </p:sp>
      <p:sp>
        <p:nvSpPr>
          <p:cNvPr id="3" name="TextBox 2">
            <a:extLst>
              <a:ext uri="{FF2B5EF4-FFF2-40B4-BE49-F238E27FC236}">
                <a16:creationId xmlns:a16="http://schemas.microsoft.com/office/drawing/2014/main" id="{7234AEFB-9BF3-2439-2919-297FF2A074E9}"/>
              </a:ext>
            </a:extLst>
          </p:cNvPr>
          <p:cNvSpPr txBox="1"/>
          <p:nvPr/>
        </p:nvSpPr>
        <p:spPr>
          <a:xfrm>
            <a:off x="527050" y="1901952"/>
            <a:ext cx="10079990" cy="3139321"/>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Do </a:t>
            </a:r>
            <a:r>
              <a:rPr lang="en-ZA" b="1" dirty="0">
                <a:latin typeface="Arial" panose="020B0604020202020204" pitchFamily="34" charset="0"/>
                <a:cs typeface="Arial" panose="020B0604020202020204" pitchFamily="34" charset="0"/>
              </a:rPr>
              <a:t>NOT</a:t>
            </a:r>
            <a:r>
              <a:rPr lang="en-ZA" dirty="0">
                <a:latin typeface="Arial" panose="020B0604020202020204" pitchFamily="34" charset="0"/>
                <a:cs typeface="Arial" panose="020B0604020202020204" pitchFamily="34" charset="0"/>
              </a:rPr>
              <a:t> identify yourself in any way – No personal name/information</a:t>
            </a:r>
          </a:p>
          <a:p>
            <a:endParaRPr lang="en-US" sz="1800" b="0" i="1" u="none" strike="noStrike" baseline="0" dirty="0">
              <a:solidFill>
                <a:srgbClr val="000000"/>
              </a:solidFill>
              <a:latin typeface="Arial" panose="020B0604020202020204" pitchFamily="34" charset="0"/>
              <a:cs typeface="Arial" panose="020B0604020202020204" pitchFamily="34" charset="0"/>
            </a:endParaRPr>
          </a:p>
          <a:p>
            <a:r>
              <a:rPr lang="en-US" sz="1800" b="0" i="1" u="none" strike="noStrike" baseline="0" dirty="0">
                <a:solidFill>
                  <a:srgbClr val="000000"/>
                </a:solidFill>
                <a:latin typeface="Arial" panose="020B0604020202020204" pitchFamily="34" charset="0"/>
                <a:cs typeface="Arial" panose="020B0604020202020204" pitchFamily="34" charset="0"/>
              </a:rPr>
              <a:t>“The candidate’s name (or any reference that could identify the candidate) must not appear anywhere on or in the submission. If it does, this is considered as misconduct and the candidate will be referred to the relevant SAICA committee as part of the disciplinary process.”</a:t>
            </a:r>
          </a:p>
          <a:p>
            <a:endParaRPr lang="en-US" i="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u="none" strike="noStrike" baseline="0" dirty="0">
                <a:solidFill>
                  <a:srgbClr val="000000"/>
                </a:solidFill>
                <a:latin typeface="Arial" panose="020B0604020202020204" pitchFamily="34" charset="0"/>
                <a:cs typeface="Arial" panose="020B0604020202020204" pitchFamily="34" charset="0"/>
              </a:rPr>
              <a:t>Do </a:t>
            </a:r>
            <a:r>
              <a:rPr lang="en-US" sz="1800" b="1" u="none" strike="noStrike" baseline="0" dirty="0">
                <a:solidFill>
                  <a:srgbClr val="000000"/>
                </a:solidFill>
                <a:latin typeface="Arial" panose="020B0604020202020204" pitchFamily="34" charset="0"/>
                <a:cs typeface="Arial" panose="020B0604020202020204" pitchFamily="34" charset="0"/>
              </a:rPr>
              <a:t>NOT </a:t>
            </a:r>
            <a:r>
              <a:rPr lang="en-US" sz="1800" b="0" u="none" strike="noStrike" baseline="0" dirty="0">
                <a:solidFill>
                  <a:srgbClr val="000000"/>
                </a:solidFill>
                <a:latin typeface="Arial" panose="020B0604020202020204" pitchFamily="34" charset="0"/>
                <a:cs typeface="Arial" panose="020B0604020202020204" pitchFamily="34" charset="0"/>
              </a:rPr>
              <a:t>refer to any attachments for additional information – this is NOT reviewed by the reviewers. All information is to be included in Template B. </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u="none" strike="noStrike" baseline="0" dirty="0">
                <a:solidFill>
                  <a:srgbClr val="000000"/>
                </a:solidFill>
                <a:latin typeface="Arial" panose="020B0604020202020204" pitchFamily="34" charset="0"/>
                <a:cs typeface="Arial" panose="020B0604020202020204" pitchFamily="34" charset="0"/>
              </a:rPr>
              <a:t>Avoid </a:t>
            </a:r>
            <a:r>
              <a:rPr lang="en-US" sz="1800" b="1" u="none" strike="noStrike" baseline="0" dirty="0">
                <a:solidFill>
                  <a:srgbClr val="000000"/>
                </a:solidFill>
                <a:latin typeface="Arial" panose="020B0604020202020204" pitchFamily="34" charset="0"/>
                <a:cs typeface="Arial" panose="020B0604020202020204" pitchFamily="34" charset="0"/>
              </a:rPr>
              <a:t>screenshots</a:t>
            </a:r>
            <a:r>
              <a:rPr lang="en-US" sz="1800" b="0" u="none" strike="noStrike" baseline="0" dirty="0">
                <a:solidFill>
                  <a:srgbClr val="000000"/>
                </a:solidFill>
                <a:latin typeface="Arial" panose="020B0604020202020204" pitchFamily="34" charset="0"/>
                <a:cs typeface="Arial" panose="020B0604020202020204" pitchFamily="34" charset="0"/>
              </a:rPr>
              <a:t>; it is better to explain in words.</a:t>
            </a:r>
          </a:p>
          <a:p>
            <a:r>
              <a:rPr lang="en-ZA" i="1" dirty="0">
                <a:latin typeface="Arial" panose="020B0604020202020204" pitchFamily="34" charset="0"/>
                <a:cs typeface="Arial" panose="020B0604020202020204" pitchFamily="34" charset="0"/>
              </a:rPr>
              <a:t> </a:t>
            </a:r>
          </a:p>
        </p:txBody>
      </p:sp>
      <p:pic>
        <p:nvPicPr>
          <p:cNvPr id="4" name="Camera 3">
            <a:extLst>
              <a:ext uri="{FF2B5EF4-FFF2-40B4-BE49-F238E27FC236}">
                <a16:creationId xmlns:a16="http://schemas.microsoft.com/office/drawing/2014/main" id="{7D8CB0AA-D48B-1CDA-A16B-1E10AE2D95ED}"/>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9561958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DBC1-46FA-70EB-2BBD-A462F0D82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7443A-BA02-0FE0-DA8E-88643B5BAFC2}"/>
              </a:ext>
            </a:extLst>
          </p:cNvPr>
          <p:cNvSpPr>
            <a:spLocks noGrp="1"/>
          </p:cNvSpPr>
          <p:nvPr>
            <p:ph type="title"/>
          </p:nvPr>
        </p:nvSpPr>
        <p:spPr>
          <a:xfrm>
            <a:off x="527050" y="123825"/>
            <a:ext cx="10515600" cy="954121"/>
          </a:xfrm>
        </p:spPr>
        <p:txBody>
          <a:bodyPr/>
          <a:lstStyle/>
          <a:p>
            <a:r>
              <a:rPr lang="en-US" dirty="0"/>
              <a:t>Assessor observations</a:t>
            </a:r>
          </a:p>
        </p:txBody>
      </p:sp>
      <p:sp>
        <p:nvSpPr>
          <p:cNvPr id="8" name="TextBox 7">
            <a:extLst>
              <a:ext uri="{FF2B5EF4-FFF2-40B4-BE49-F238E27FC236}">
                <a16:creationId xmlns:a16="http://schemas.microsoft.com/office/drawing/2014/main" id="{E650B85C-DDAA-7EF9-CAAF-C2CFA1592428}"/>
              </a:ext>
            </a:extLst>
          </p:cNvPr>
          <p:cNvSpPr txBox="1"/>
          <p:nvPr/>
        </p:nvSpPr>
        <p:spPr>
          <a:xfrm>
            <a:off x="441325" y="1512422"/>
            <a:ext cx="262065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Must do’s:</a:t>
            </a:r>
            <a:endParaRPr lang="en-ZA"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D3C919D-0589-54C8-9BCE-DDD95B7C10C1}"/>
              </a:ext>
            </a:extLst>
          </p:cNvPr>
          <p:cNvSpPr>
            <a:spLocks noGrp="1"/>
          </p:cNvSpPr>
          <p:nvPr>
            <p:ph type="body" idx="1"/>
          </p:nvPr>
        </p:nvSpPr>
        <p:spPr>
          <a:xfrm>
            <a:off x="441325" y="2068546"/>
            <a:ext cx="11160125" cy="3277031"/>
          </a:xfrm>
        </p:spPr>
        <p:txBody>
          <a:bodyPr/>
          <a:lstStyle/>
          <a:p>
            <a:pPr marL="285750" indent="-285750" algn="just">
              <a:buFont typeface="Arial" panose="020B0604020202020204" pitchFamily="34" charset="0"/>
              <a:buChar char="•"/>
            </a:pPr>
            <a:r>
              <a:rPr lang="en-US" sz="1800" i="0" u="none" strike="noStrike" baseline="0" dirty="0">
                <a:solidFill>
                  <a:schemeClr val="tx1"/>
                </a:solidFill>
                <a:latin typeface="Arial" panose="020B0604020202020204" pitchFamily="34" charset="0"/>
              </a:rPr>
              <a:t>Response = Task</a:t>
            </a:r>
          </a:p>
          <a:p>
            <a:pPr marL="285750" indent="-285750" algn="just">
              <a:buFont typeface="Arial" panose="020B0604020202020204" pitchFamily="34" charset="0"/>
              <a:buChar char="•"/>
            </a:pPr>
            <a:r>
              <a:rPr lang="en-US" sz="1800" dirty="0">
                <a:solidFill>
                  <a:schemeClr val="tx1"/>
                </a:solidFill>
              </a:rPr>
              <a:t>What and How (Why) addressed</a:t>
            </a:r>
          </a:p>
          <a:p>
            <a:pPr marL="285750" indent="-285750" algn="just">
              <a:buFont typeface="Arial" panose="020B0604020202020204" pitchFamily="34" charset="0"/>
              <a:buChar char="•"/>
            </a:pPr>
            <a:r>
              <a:rPr lang="en-US" sz="1800" i="0" u="none" strike="noStrike" baseline="0" dirty="0">
                <a:solidFill>
                  <a:schemeClr val="tx1"/>
                </a:solidFill>
                <a:latin typeface="Arial" panose="020B0604020202020204" pitchFamily="34" charset="0"/>
              </a:rPr>
              <a:t>More than two (2) examples per competency</a:t>
            </a:r>
          </a:p>
          <a:p>
            <a:pPr marL="285750" indent="-285750" algn="just">
              <a:buFont typeface="Arial" panose="020B0604020202020204" pitchFamily="34" charset="0"/>
              <a:buChar char="•"/>
            </a:pPr>
            <a:r>
              <a:rPr lang="en-US" sz="1800" dirty="0">
                <a:solidFill>
                  <a:schemeClr val="tx1"/>
                </a:solidFill>
              </a:rPr>
              <a:t>To the point evidence</a:t>
            </a:r>
          </a:p>
          <a:p>
            <a:pPr marL="285750" indent="-285750" algn="just">
              <a:buFont typeface="Arial" panose="020B0604020202020204" pitchFamily="34" charset="0"/>
              <a:buChar char="•"/>
            </a:pPr>
            <a:r>
              <a:rPr lang="en-US" sz="1800" i="0" u="none" strike="noStrike" baseline="0" dirty="0">
                <a:solidFill>
                  <a:schemeClr val="tx1"/>
                </a:solidFill>
                <a:latin typeface="Arial" panose="020B0604020202020204" pitchFamily="34" charset="0"/>
              </a:rPr>
              <a:t>Apply to </a:t>
            </a:r>
            <a:r>
              <a:rPr lang="en-US" sz="1800" dirty="0">
                <a:solidFill>
                  <a:schemeClr val="tx1"/>
                </a:solidFill>
              </a:rPr>
              <a:t>a real-world scenario</a:t>
            </a:r>
          </a:p>
          <a:p>
            <a:pPr marL="285750" indent="-285750" algn="just">
              <a:buFont typeface="Arial" panose="020B0604020202020204" pitchFamily="34" charset="0"/>
              <a:buChar char="•"/>
            </a:pPr>
            <a:r>
              <a:rPr lang="en-US" sz="1800" i="0" u="none" strike="noStrike" baseline="0" dirty="0">
                <a:solidFill>
                  <a:schemeClr val="tx1"/>
                </a:solidFill>
                <a:latin typeface="Arial" panose="020B0604020202020204" pitchFamily="34" charset="0"/>
              </a:rPr>
              <a:t>Refer to a situation you performed the competency (company X</a:t>
            </a:r>
            <a:r>
              <a:rPr lang="en-US" sz="1800" dirty="0">
                <a:solidFill>
                  <a:schemeClr val="tx1"/>
                </a:solidFill>
              </a:rPr>
              <a:t>/ client Y) </a:t>
            </a:r>
          </a:p>
          <a:p>
            <a:pPr marL="285750" indent="-285750" algn="just">
              <a:buFont typeface="Arial" panose="020B0604020202020204" pitchFamily="34" charset="0"/>
              <a:buChar char="•"/>
            </a:pPr>
            <a:r>
              <a:rPr lang="en-US" sz="1800" i="0" u="none" strike="noStrike" baseline="0" dirty="0">
                <a:solidFill>
                  <a:schemeClr val="tx1"/>
                </a:solidFill>
                <a:latin typeface="Arial" panose="020B0604020202020204" pitchFamily="34" charset="0"/>
              </a:rPr>
              <a:t>New evidence for each competency</a:t>
            </a:r>
          </a:p>
          <a:p>
            <a:pPr marL="285750" indent="-285750" algn="just">
              <a:buFont typeface="Arial" panose="020B0604020202020204" pitchFamily="34" charset="0"/>
              <a:buChar char="•"/>
            </a:pPr>
            <a:r>
              <a:rPr lang="en-US" sz="1800" dirty="0">
                <a:solidFill>
                  <a:schemeClr val="tx1"/>
                </a:solidFill>
              </a:rPr>
              <a:t>Understand the task through providing relevant and sufficient information</a:t>
            </a:r>
            <a:r>
              <a:rPr lang="en-US" sz="1800" i="0" u="none" strike="noStrike" baseline="0" dirty="0">
                <a:solidFill>
                  <a:schemeClr val="tx1"/>
                </a:solidFill>
                <a:latin typeface="Arial" panose="020B0604020202020204" pitchFamily="34" charset="0"/>
              </a:rPr>
              <a:t> </a:t>
            </a:r>
          </a:p>
          <a:p>
            <a:endParaRPr lang="en-US" sz="1800" i="0" u="none" strike="noStrike" baseline="0" dirty="0">
              <a:solidFill>
                <a:schemeClr val="tx1"/>
              </a:solidFill>
              <a:latin typeface="Arial" panose="020B0604020202020204" pitchFamily="34" charset="0"/>
            </a:endParaRPr>
          </a:p>
          <a:p>
            <a:pPr algn="just"/>
            <a:r>
              <a:rPr lang="en-US" sz="1800" i="0" u="none" strike="noStrike" baseline="0" dirty="0">
                <a:solidFill>
                  <a:schemeClr val="tx1"/>
                </a:solidFill>
                <a:latin typeface="Arial" panose="020B0604020202020204" pitchFamily="34" charset="0"/>
              </a:rPr>
              <a:t> </a:t>
            </a:r>
          </a:p>
          <a:p>
            <a:endParaRPr lang="en-US" sz="1800" i="0" u="none" strike="noStrike" baseline="0" dirty="0">
              <a:solidFill>
                <a:schemeClr val="tx1"/>
              </a:solidFill>
              <a:latin typeface="Arial" panose="020B0604020202020204" pitchFamily="34" charset="0"/>
            </a:endParaRPr>
          </a:p>
          <a:p>
            <a:r>
              <a:rPr lang="en-US" sz="1800" i="0" u="none" strike="noStrike" baseline="0" dirty="0">
                <a:solidFill>
                  <a:schemeClr val="tx1"/>
                </a:solidFill>
                <a:latin typeface="Arial" panose="020B0604020202020204" pitchFamily="34" charset="0"/>
              </a:rPr>
              <a:t> </a:t>
            </a:r>
          </a:p>
          <a:p>
            <a:endParaRPr lang="en-US" sz="1800" i="0" u="none" strike="noStrike" baseline="0" dirty="0">
              <a:solidFill>
                <a:schemeClr val="tx1"/>
              </a:solidFill>
              <a:latin typeface="Arial" panose="020B0604020202020204" pitchFamily="34" charset="0"/>
            </a:endParaRPr>
          </a:p>
          <a:p>
            <a:endParaRPr lang="en-US" sz="1800" i="0" u="none" strike="noStrike" baseline="0" dirty="0">
              <a:solidFill>
                <a:schemeClr val="tx1"/>
              </a:solidFill>
              <a:latin typeface="Arial" panose="020B0604020202020204" pitchFamily="34" charset="0"/>
            </a:endParaRPr>
          </a:p>
        </p:txBody>
      </p:sp>
      <p:pic>
        <p:nvPicPr>
          <p:cNvPr id="5" name="Picture 4" descr="A yellow post it note with blue writing on it&#10;&#10;AI-generated content may be incorrect.">
            <a:extLst>
              <a:ext uri="{FF2B5EF4-FFF2-40B4-BE49-F238E27FC236}">
                <a16:creationId xmlns:a16="http://schemas.microsoft.com/office/drawing/2014/main" id="{07966096-07D0-142C-FA95-ABA96ECB29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61955" y="1512422"/>
            <a:ext cx="4044099" cy="4044099"/>
          </a:xfrm>
          <a:prstGeom prst="rect">
            <a:avLst/>
          </a:prstGeom>
        </p:spPr>
      </p:pic>
      <p:pic>
        <p:nvPicPr>
          <p:cNvPr id="6" name="Camera 5">
            <a:extLst>
              <a:ext uri="{FF2B5EF4-FFF2-40B4-BE49-F238E27FC236}">
                <a16:creationId xmlns:a16="http://schemas.microsoft.com/office/drawing/2014/main" id="{77779F7D-5466-646D-0A55-D6E3FBDBE709}"/>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8870798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D7D48A-3E57-4316-B286-736FACB6286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F8A586E5F46143B143D5B0FCB58561" ma:contentTypeVersion="8" ma:contentTypeDescription="Create a new document." ma:contentTypeScope="" ma:versionID="68111f905c5dc54b83ff0cf4487c9315">
  <xsd:schema xmlns:xsd="http://www.w3.org/2001/XMLSchema" xmlns:xs="http://www.w3.org/2001/XMLSchema" xmlns:p="http://schemas.microsoft.com/office/2006/metadata/properties" xmlns:ns2="826451df-89f8-4b8b-9938-64469e598690" targetNamespace="http://schemas.microsoft.com/office/2006/metadata/properties" ma:root="true" ma:fieldsID="2b30ea50ae55d9234a6195da7e887f6f" ns2:_="">
    <xsd:import namespace="826451df-89f8-4b8b-9938-64469e5986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451df-89f8-4b8b-9938-64469e598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C474AE-B45F-4DEC-9421-81327BA6C6C1}">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7e2fc131-0736-41eb-a8f5-b6f83e320e9c"/>
    <ds:schemaRef ds:uri="http://purl.org/dc/dcmitype/"/>
    <ds:schemaRef ds:uri="http://schemas.microsoft.com/office/infopath/2007/PartnerControls"/>
    <ds:schemaRef ds:uri="http://purl.org/dc/elements/1.1/"/>
    <ds:schemaRef ds:uri="b4bfb1ee-454b-454a-9d46-cd16a0579931"/>
  </ds:schemaRefs>
</ds:datastoreItem>
</file>

<file path=customXml/itemProps2.xml><?xml version="1.0" encoding="utf-8"?>
<ds:datastoreItem xmlns:ds="http://schemas.openxmlformats.org/officeDocument/2006/customXml" ds:itemID="{69C2A175-8778-4B58-BBF8-A61FF507E71A}">
  <ds:schemaRefs>
    <ds:schemaRef ds:uri="http://schemas.microsoft.com/sharepoint/v3/contenttype/forms"/>
  </ds:schemaRefs>
</ds:datastoreItem>
</file>

<file path=customXml/itemProps3.xml><?xml version="1.0" encoding="utf-8"?>
<ds:datastoreItem xmlns:ds="http://schemas.openxmlformats.org/officeDocument/2006/customXml" ds:itemID="{3EF8F449-20E3-4E6D-9982-A19CE0852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6451df-89f8-4b8b-9938-64469e598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7709</TotalTime>
  <Words>4627</Words>
  <Application>Microsoft Office PowerPoint</Application>
  <PresentationFormat>Widescreen</PresentationFormat>
  <Paragraphs>414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Purpose of the TEA assessment</vt:lpstr>
      <vt:lpstr>Elective and Residual competencies</vt:lpstr>
      <vt:lpstr>PowerPoint Presentation</vt:lpstr>
      <vt:lpstr>Evidence</vt:lpstr>
      <vt:lpstr>Evidence</vt:lpstr>
      <vt:lpstr>Assessor observations</vt:lpstr>
      <vt:lpstr>Assessor observations</vt:lpstr>
      <vt:lpstr>Assessor observations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Lethu Mkhize</cp:lastModifiedBy>
  <cp:revision>157</cp:revision>
  <dcterms:created xsi:type="dcterms:W3CDTF">2022-09-21T07:13:39Z</dcterms:created>
  <dcterms:modified xsi:type="dcterms:W3CDTF">2025-02-24T08:43:08Z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0x010100A9F8A586E5F46143B143D5B0FCB58561</vt:lpwstr>
  </property>
</Properties>
</file>