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20"/>
  </p:notesMasterIdLst>
  <p:sldIdLst>
    <p:sldId id="256" r:id="rId5"/>
    <p:sldId id="272" r:id="rId6"/>
    <p:sldId id="312" r:id="rId7"/>
    <p:sldId id="315" r:id="rId8"/>
    <p:sldId id="314" r:id="rId9"/>
    <p:sldId id="313" r:id="rId10"/>
    <p:sldId id="316" r:id="rId11"/>
    <p:sldId id="323" r:id="rId12"/>
    <p:sldId id="319" r:id="rId13"/>
    <p:sldId id="324" r:id="rId14"/>
    <p:sldId id="325" r:id="rId15"/>
    <p:sldId id="326" r:id="rId16"/>
    <p:sldId id="327" r:id="rId17"/>
    <p:sldId id="329" r:id="rId18"/>
    <p:sldId id="2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3EC"/>
    <a:srgbClr val="FFC701"/>
    <a:srgbClr val="0042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48"/>
    <p:restoredTop sz="94651"/>
  </p:normalViewPr>
  <p:slideViewPr>
    <p:cSldViewPr snapToGrid="0" snapToObjects="1">
      <p:cViewPr varScale="1">
        <p:scale>
          <a:sx n="58" d="100"/>
          <a:sy n="58" d="100"/>
        </p:scale>
        <p:origin x="1104" y="60"/>
      </p:cViewPr>
      <p:guideLst/>
    </p:cSldViewPr>
  </p:slideViewPr>
  <p:notesTextViewPr>
    <p:cViewPr>
      <p:scale>
        <a:sx n="1" d="1"/>
        <a:sy n="1" d="1"/>
      </p:scale>
      <p:origin x="0" y="0"/>
    </p:cViewPr>
  </p:notesTextViewPr>
  <p:notesViewPr>
    <p:cSldViewPr snapToGrid="0" snapToObjects="1">
      <p:cViewPr varScale="1">
        <p:scale>
          <a:sx n="114" d="100"/>
          <a:sy n="114" d="100"/>
        </p:scale>
        <p:origin x="281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C88C1-BC3C-FD4A-89D3-2E5956E9CF49}"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00B52-C403-EC4D-B489-253EEE4D2084}" type="slidenum">
              <a:rPr lang="en-US" smtClean="0"/>
              <a:t>‹#›</a:t>
            </a:fld>
            <a:endParaRPr lang="en-US"/>
          </a:p>
        </p:txBody>
      </p:sp>
    </p:spTree>
    <p:extLst>
      <p:ext uri="{BB962C8B-B14F-4D97-AF65-F5344CB8AC3E}">
        <p14:creationId xmlns:p14="http://schemas.microsoft.com/office/powerpoint/2010/main" val="365418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D3DB102-BBAD-AF41-AD19-2919F4EB4912}"/>
              </a:ext>
            </a:extLst>
          </p:cNvPr>
          <p:cNvSpPr>
            <a:spLocks noGrp="1"/>
          </p:cNvSpPr>
          <p:nvPr>
            <p:ph type="dt" sz="half" idx="10"/>
          </p:nvPr>
        </p:nvSpPr>
        <p:spPr>
          <a:xfrm>
            <a:off x="838200" y="6356350"/>
            <a:ext cx="2743200" cy="365125"/>
          </a:xfrm>
        </p:spPr>
        <p:txBody>
          <a:bodyPr/>
          <a:lstStyle/>
          <a:p>
            <a:fld id="{6A351464-2439-FB4A-9420-C43D8E08076A}" type="datetimeFigureOut">
              <a:rPr lang="en-US" smtClean="0"/>
              <a:t>2/24/2025</a:t>
            </a:fld>
            <a:endParaRPr lang="en-US"/>
          </a:p>
        </p:txBody>
      </p:sp>
      <p:sp>
        <p:nvSpPr>
          <p:cNvPr id="10" name="Footer Placeholder 4">
            <a:extLst>
              <a:ext uri="{FF2B5EF4-FFF2-40B4-BE49-F238E27FC236}">
                <a16:creationId xmlns:a16="http://schemas.microsoft.com/office/drawing/2014/main" id="{227465B9-FC5C-194D-B08A-2B290898CBEB}"/>
              </a:ext>
            </a:extLst>
          </p:cNvPr>
          <p:cNvSpPr>
            <a:spLocks noGrp="1"/>
          </p:cNvSpPr>
          <p:nvPr>
            <p:ph type="ftr" sz="quarter" idx="11"/>
          </p:nvPr>
        </p:nvSpPr>
        <p:spPr>
          <a:xfrm>
            <a:off x="4038600" y="6356350"/>
            <a:ext cx="4114800" cy="365125"/>
          </a:xfrm>
        </p:spPr>
        <p:txBody>
          <a:bodyPr/>
          <a:lstStyle/>
          <a:p>
            <a:endParaRPr lang="en-US"/>
          </a:p>
        </p:txBody>
      </p:sp>
      <p:sp>
        <p:nvSpPr>
          <p:cNvPr id="11" name="Slide Number Placeholder 5">
            <a:extLst>
              <a:ext uri="{FF2B5EF4-FFF2-40B4-BE49-F238E27FC236}">
                <a16:creationId xmlns:a16="http://schemas.microsoft.com/office/drawing/2014/main" id="{4D9B9049-96C1-9E4B-84C9-2098C3AC859F}"/>
              </a:ext>
            </a:extLst>
          </p:cNvPr>
          <p:cNvSpPr>
            <a:spLocks noGrp="1"/>
          </p:cNvSpPr>
          <p:nvPr>
            <p:ph type="sldNum" sz="quarter" idx="12"/>
          </p:nvPr>
        </p:nvSpPr>
        <p:spPr>
          <a:xfrm>
            <a:off x="8610600" y="6356350"/>
            <a:ext cx="2743200" cy="365125"/>
          </a:xfrm>
        </p:spPr>
        <p:txBody>
          <a:bodyPr/>
          <a:lstStyle/>
          <a:p>
            <a:fld id="{6C96609F-732E-AA46-9006-72A0DB112237}" type="slidenum">
              <a:rPr lang="en-US" smtClean="0"/>
              <a:t>‹#›</a:t>
            </a:fld>
            <a:endParaRPr lang="en-US"/>
          </a:p>
        </p:txBody>
      </p:sp>
      <p:grpSp>
        <p:nvGrpSpPr>
          <p:cNvPr id="7" name="Group 6">
            <a:extLst>
              <a:ext uri="{FF2B5EF4-FFF2-40B4-BE49-F238E27FC236}">
                <a16:creationId xmlns:a16="http://schemas.microsoft.com/office/drawing/2014/main" id="{59FA2BB1-99AB-A347-B62F-5B0A9E9EC81D}"/>
              </a:ext>
            </a:extLst>
          </p:cNvPr>
          <p:cNvGrpSpPr/>
          <p:nvPr userDrawn="1"/>
        </p:nvGrpSpPr>
        <p:grpSpPr>
          <a:xfrm>
            <a:off x="-1" y="0"/>
            <a:ext cx="12192001" cy="6868471"/>
            <a:chOff x="1303679" y="181631"/>
            <a:chExt cx="12192001" cy="6868471"/>
          </a:xfrm>
        </p:grpSpPr>
        <p:sp>
          <p:nvSpPr>
            <p:cNvPr id="8" name="Rectangle 7">
              <a:extLst>
                <a:ext uri="{FF2B5EF4-FFF2-40B4-BE49-F238E27FC236}">
                  <a16:creationId xmlns:a16="http://schemas.microsoft.com/office/drawing/2014/main" id="{3EEE5953-C03F-674A-9A1B-04D4934EEC5C}"/>
                </a:ext>
              </a:extLst>
            </p:cNvPr>
            <p:cNvSpPr/>
            <p:nvPr/>
          </p:nvSpPr>
          <p:spPr>
            <a:xfrm>
              <a:off x="1303679" y="5146363"/>
              <a:ext cx="12192001" cy="1888760"/>
            </a:xfrm>
            <a:prstGeom prst="rect">
              <a:avLst/>
            </a:prstGeom>
            <a:solidFill>
              <a:srgbClr val="DBE3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679290B8-CEF4-BE4A-A537-70E6C7677F2B}"/>
                </a:ext>
              </a:extLst>
            </p:cNvPr>
            <p:cNvPicPr>
              <a:picLocks noChangeAspect="1"/>
            </p:cNvPicPr>
            <p:nvPr/>
          </p:nvPicPr>
          <p:blipFill rotWithShape="1">
            <a:blip r:embed="rId2"/>
            <a:srcRect l="8328" t="8518" r="1551" b="1611"/>
            <a:stretch/>
          </p:blipFill>
          <p:spPr>
            <a:xfrm>
              <a:off x="1303680" y="181631"/>
              <a:ext cx="12192000" cy="6868471"/>
            </a:xfrm>
            <a:prstGeom prst="rect">
              <a:avLst/>
            </a:prstGeom>
            <a:solidFill>
              <a:srgbClr val="DBE3EC"/>
            </a:solidFill>
          </p:spPr>
        </p:pic>
      </p:grpSp>
      <p:sp>
        <p:nvSpPr>
          <p:cNvPr id="12" name="Text Placeholder 1">
            <a:extLst>
              <a:ext uri="{FF2B5EF4-FFF2-40B4-BE49-F238E27FC236}">
                <a16:creationId xmlns:a16="http://schemas.microsoft.com/office/drawing/2014/main" id="{EF5327EC-2767-4243-8A0D-5E0D82CD7EC5}"/>
              </a:ext>
            </a:extLst>
          </p:cNvPr>
          <p:cNvSpPr>
            <a:spLocks noGrp="1"/>
          </p:cNvSpPr>
          <p:nvPr>
            <p:ph type="body" sz="quarter" idx="13" hasCustomPrompt="1"/>
          </p:nvPr>
        </p:nvSpPr>
        <p:spPr>
          <a:xfrm>
            <a:off x="937265" y="1727081"/>
            <a:ext cx="10515599" cy="3285155"/>
          </a:xfrm>
        </p:spPr>
        <p:txBody>
          <a:bodyPr/>
          <a:lstStyle>
            <a:lvl1pPr>
              <a:defRPr sz="2400" b="0"/>
            </a:lvl1pPr>
          </a:lstStyle>
          <a:p>
            <a:pPr lvl="0"/>
            <a:r>
              <a:rPr lang="en-US" dirty="0"/>
              <a:t>PLACE HEADING</a:t>
            </a:r>
          </a:p>
          <a:p>
            <a:pPr lvl="0"/>
            <a:r>
              <a:rPr lang="en-US" dirty="0"/>
              <a:t>HERE PLEASE</a:t>
            </a:r>
          </a:p>
          <a:p>
            <a:endParaRPr lang="en-US" dirty="0"/>
          </a:p>
        </p:txBody>
      </p:sp>
    </p:spTree>
    <p:extLst>
      <p:ext uri="{BB962C8B-B14F-4D97-AF65-F5344CB8AC3E}">
        <p14:creationId xmlns:p14="http://schemas.microsoft.com/office/powerpoint/2010/main" val="384489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9E3BB-4002-7240-925B-F252FAFB3D63}"/>
              </a:ext>
            </a:extLst>
          </p:cNvPr>
          <p:cNvPicPr>
            <a:picLocks noChangeAspect="1"/>
          </p:cNvPicPr>
          <p:nvPr userDrawn="1"/>
        </p:nvPicPr>
        <p:blipFill rotWithShape="1">
          <a:blip r:embed="rId2"/>
          <a:srcRect t="279" b="82393"/>
          <a:stretch/>
        </p:blipFill>
        <p:spPr>
          <a:xfrm>
            <a:off x="0" y="-3"/>
            <a:ext cx="12192000" cy="1188246"/>
          </a:xfrm>
          <a:prstGeom prst="rect">
            <a:avLst/>
          </a:prstGeom>
        </p:spPr>
      </p:pic>
      <p:grpSp>
        <p:nvGrpSpPr>
          <p:cNvPr id="8" name="Group 7">
            <a:extLst>
              <a:ext uri="{FF2B5EF4-FFF2-40B4-BE49-F238E27FC236}">
                <a16:creationId xmlns:a16="http://schemas.microsoft.com/office/drawing/2014/main" id="{9BC5449D-8E25-544D-842E-B2EA29DFBD61}"/>
              </a:ext>
            </a:extLst>
          </p:cNvPr>
          <p:cNvGrpSpPr/>
          <p:nvPr userDrawn="1"/>
        </p:nvGrpSpPr>
        <p:grpSpPr>
          <a:xfrm>
            <a:off x="0" y="6177201"/>
            <a:ext cx="12202391" cy="691197"/>
            <a:chOff x="0" y="6176963"/>
            <a:chExt cx="12202391" cy="691197"/>
          </a:xfrm>
        </p:grpSpPr>
        <p:pic>
          <p:nvPicPr>
            <p:cNvPr id="9" name="Picture 8">
              <a:extLst>
                <a:ext uri="{FF2B5EF4-FFF2-40B4-BE49-F238E27FC236}">
                  <a16:creationId xmlns:a16="http://schemas.microsoft.com/office/drawing/2014/main" id="{E0403DDB-C4D2-794C-8CD3-324AA8430C0A}"/>
                </a:ext>
              </a:extLst>
            </p:cNvPr>
            <p:cNvPicPr>
              <a:picLocks noChangeAspect="1"/>
            </p:cNvPicPr>
            <p:nvPr userDrawn="1"/>
          </p:nvPicPr>
          <p:blipFill rotWithShape="1">
            <a:blip r:embed="rId3"/>
            <a:srcRect l="577" t="94676"/>
            <a:stretch/>
          </p:blipFill>
          <p:spPr>
            <a:xfrm>
              <a:off x="0" y="6176963"/>
              <a:ext cx="12202391" cy="691197"/>
            </a:xfrm>
            <a:prstGeom prst="rect">
              <a:avLst/>
            </a:prstGeom>
            <a:ln>
              <a:noFill/>
            </a:ln>
          </p:spPr>
        </p:pic>
        <p:pic>
          <p:nvPicPr>
            <p:cNvPr id="10" name="Picture 9">
              <a:extLst>
                <a:ext uri="{FF2B5EF4-FFF2-40B4-BE49-F238E27FC236}">
                  <a16:creationId xmlns:a16="http://schemas.microsoft.com/office/drawing/2014/main" id="{8E6B49FA-79D7-6347-8293-B147FA32ADDA}"/>
                </a:ext>
              </a:extLst>
            </p:cNvPr>
            <p:cNvPicPr>
              <a:picLocks noChangeAspect="1"/>
            </p:cNvPicPr>
            <p:nvPr userDrawn="1"/>
          </p:nvPicPr>
          <p:blipFill rotWithShape="1">
            <a:blip r:embed="rId4"/>
            <a:srcRect l="64262" t="81818" b="4288"/>
            <a:stretch/>
          </p:blipFill>
          <p:spPr>
            <a:xfrm>
              <a:off x="9385423" y="6234545"/>
              <a:ext cx="2671494" cy="584193"/>
            </a:xfrm>
            <a:prstGeom prst="rect">
              <a:avLst/>
            </a:prstGeom>
          </p:spPr>
        </p:pic>
      </p:grpSp>
      <p:sp>
        <p:nvSpPr>
          <p:cNvPr id="2" name="Title 1">
            <a:extLst>
              <a:ext uri="{FF2B5EF4-FFF2-40B4-BE49-F238E27FC236}">
                <a16:creationId xmlns:a16="http://schemas.microsoft.com/office/drawing/2014/main" id="{04A45991-94D5-534E-9EE5-94A456087B0C}"/>
              </a:ext>
            </a:extLst>
          </p:cNvPr>
          <p:cNvSpPr>
            <a:spLocks noGrp="1"/>
          </p:cNvSpPr>
          <p:nvPr>
            <p:ph type="title" hasCustomPrompt="1"/>
          </p:nvPr>
        </p:nvSpPr>
        <p:spPr>
          <a:xfrm>
            <a:off x="537632" y="0"/>
            <a:ext cx="10515600" cy="1169164"/>
          </a:xfrm>
        </p:spPr>
        <p:txBody>
          <a:bodyPr>
            <a:normAutofit/>
          </a:bodyPr>
          <a:lstStyle>
            <a:lvl1pPr>
              <a:defRPr sz="2400">
                <a:solidFill>
                  <a:srgbClr val="00428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CB8A525-8529-6D48-91D8-8948CA4560F2}"/>
              </a:ext>
            </a:extLst>
          </p:cNvPr>
          <p:cNvSpPr>
            <a:spLocks noGrp="1"/>
          </p:cNvSpPr>
          <p:nvPr>
            <p:ph idx="1"/>
          </p:nvPr>
        </p:nvSpPr>
        <p:spPr>
          <a:xfrm>
            <a:off x="537632" y="2062887"/>
            <a:ext cx="10515600" cy="3980104"/>
          </a:xfrm>
        </p:spPr>
        <p:txBody>
          <a:bodyPr/>
          <a:lstStyle>
            <a:lvl1pPr>
              <a:defRPr b="0">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BCE4A31-0EC3-1F47-9B48-2D2E47591DD7}"/>
              </a:ext>
            </a:extLst>
          </p:cNvPr>
          <p:cNvSpPr>
            <a:spLocks noGrp="1"/>
          </p:cNvSpPr>
          <p:nvPr>
            <p:ph type="dt" sz="half" idx="10"/>
          </p:nvPr>
        </p:nvSpPr>
        <p:spPr>
          <a:xfrm>
            <a:off x="838200" y="6356350"/>
            <a:ext cx="2031460" cy="365125"/>
          </a:xfrm>
        </p:spPr>
        <p:txBody>
          <a:bodyPr/>
          <a:lstStyle/>
          <a:p>
            <a:fld id="{93070B94-597C-9F4F-A197-11060B8C967F}" type="datetimeFigureOut">
              <a:rPr lang="en-US" smtClean="0"/>
              <a:t>2/24/2025</a:t>
            </a:fld>
            <a:endParaRPr lang="en-US"/>
          </a:p>
        </p:txBody>
      </p:sp>
      <p:sp>
        <p:nvSpPr>
          <p:cNvPr id="6" name="Slide Number Placeholder 5">
            <a:extLst>
              <a:ext uri="{FF2B5EF4-FFF2-40B4-BE49-F238E27FC236}">
                <a16:creationId xmlns:a16="http://schemas.microsoft.com/office/drawing/2014/main" id="{843AFAD9-82C6-C342-8812-750D56292B1E}"/>
              </a:ext>
            </a:extLst>
          </p:cNvPr>
          <p:cNvSpPr>
            <a:spLocks noGrp="1"/>
          </p:cNvSpPr>
          <p:nvPr>
            <p:ph type="sldNum" sz="quarter" idx="12"/>
          </p:nvPr>
        </p:nvSpPr>
        <p:spPr>
          <a:xfrm>
            <a:off x="6096000" y="6356350"/>
            <a:ext cx="2743200" cy="365125"/>
          </a:xfrm>
        </p:spPr>
        <p:txBody>
          <a:bodyPr/>
          <a:lstStyle/>
          <a:p>
            <a:fld id="{E8FEB308-5C4C-6D47-A90A-159D13627B85}" type="slidenum">
              <a:rPr lang="en-US" smtClean="0"/>
              <a:t>‹#›</a:t>
            </a:fld>
            <a:endParaRPr lang="en-US"/>
          </a:p>
        </p:txBody>
      </p:sp>
    </p:spTree>
    <p:extLst>
      <p:ext uri="{BB962C8B-B14F-4D97-AF65-F5344CB8AC3E}">
        <p14:creationId xmlns:p14="http://schemas.microsoft.com/office/powerpoint/2010/main" val="2043735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0883692-72BB-684A-8811-F47355447C7E}"/>
              </a:ext>
            </a:extLst>
          </p:cNvPr>
          <p:cNvPicPr>
            <a:picLocks noChangeAspect="1"/>
          </p:cNvPicPr>
          <p:nvPr userDrawn="1"/>
        </p:nvPicPr>
        <p:blipFill rotWithShape="1">
          <a:blip r:embed="rId2"/>
          <a:srcRect t="279" b="82393"/>
          <a:stretch/>
        </p:blipFill>
        <p:spPr>
          <a:xfrm>
            <a:off x="0" y="-3"/>
            <a:ext cx="12192000" cy="1188246"/>
          </a:xfrm>
          <a:prstGeom prst="rect">
            <a:avLst/>
          </a:prstGeom>
        </p:spPr>
      </p:pic>
      <p:sp>
        <p:nvSpPr>
          <p:cNvPr id="2" name="Title 1">
            <a:extLst>
              <a:ext uri="{FF2B5EF4-FFF2-40B4-BE49-F238E27FC236}">
                <a16:creationId xmlns:a16="http://schemas.microsoft.com/office/drawing/2014/main" id="{7668640B-B148-BA40-95F3-A817CC8DBE68}"/>
              </a:ext>
            </a:extLst>
          </p:cNvPr>
          <p:cNvSpPr>
            <a:spLocks noGrp="1"/>
          </p:cNvSpPr>
          <p:nvPr>
            <p:ph type="title" hasCustomPrompt="1"/>
          </p:nvPr>
        </p:nvSpPr>
        <p:spPr>
          <a:xfrm>
            <a:off x="831850" y="873159"/>
            <a:ext cx="10515600" cy="2852737"/>
          </a:xfrm>
        </p:spPr>
        <p:txBody>
          <a:bodyPr anchor="b">
            <a:normAutofit/>
          </a:bodyPr>
          <a:lstStyle>
            <a:lvl1pPr>
              <a:defRPr sz="4000">
                <a:solidFill>
                  <a:schemeClr val="tx1">
                    <a:lumMod val="65000"/>
                    <a:lumOff val="35000"/>
                  </a:schemeClr>
                </a:solidFill>
                <a:latin typeface="Arial" panose="020B0604020202020204" pitchFamily="34" charset="0"/>
                <a:cs typeface="Arial" panose="020B0604020202020204" pitchFamily="34" charset="0"/>
              </a:defRPr>
            </a:lvl1pPr>
          </a:lstStyle>
          <a:p>
            <a:r>
              <a:rPr lang="en-US" dirty="0"/>
              <a:t>Introduction theme</a:t>
            </a:r>
          </a:p>
        </p:txBody>
      </p:sp>
      <p:sp>
        <p:nvSpPr>
          <p:cNvPr id="3" name="Text Placeholder 2">
            <a:extLst>
              <a:ext uri="{FF2B5EF4-FFF2-40B4-BE49-F238E27FC236}">
                <a16:creationId xmlns:a16="http://schemas.microsoft.com/office/drawing/2014/main" id="{FE1F33A3-A265-B444-8400-DE0C2FAE6DE7}"/>
              </a:ext>
            </a:extLst>
          </p:cNvPr>
          <p:cNvSpPr>
            <a:spLocks noGrp="1"/>
          </p:cNvSpPr>
          <p:nvPr>
            <p:ph type="body" idx="1"/>
          </p:nvPr>
        </p:nvSpPr>
        <p:spPr>
          <a:xfrm>
            <a:off x="831850" y="3752884"/>
            <a:ext cx="10515600" cy="1500187"/>
          </a:xfrm>
        </p:spPr>
        <p:txBody>
          <a:bodyPr/>
          <a:lstStyle>
            <a:lvl1pPr marL="0" indent="0">
              <a:buNone/>
              <a:defRPr sz="24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0717C9F2-7988-F147-AFBC-12AA50BE486A}"/>
              </a:ext>
            </a:extLst>
          </p:cNvPr>
          <p:cNvSpPr>
            <a:spLocks noGrp="1"/>
          </p:cNvSpPr>
          <p:nvPr>
            <p:ph type="dt" sz="half" idx="10"/>
          </p:nvPr>
        </p:nvSpPr>
        <p:spPr/>
        <p:txBody>
          <a:bodyPr/>
          <a:lstStyle/>
          <a:p>
            <a:fld id="{93070B94-597C-9F4F-A197-11060B8C967F}" type="datetimeFigureOut">
              <a:rPr lang="en-US" smtClean="0"/>
              <a:t>2/24/2025</a:t>
            </a:fld>
            <a:endParaRPr lang="en-US"/>
          </a:p>
        </p:txBody>
      </p:sp>
      <p:sp>
        <p:nvSpPr>
          <p:cNvPr id="5" name="Footer Placeholder 4">
            <a:extLst>
              <a:ext uri="{FF2B5EF4-FFF2-40B4-BE49-F238E27FC236}">
                <a16:creationId xmlns:a16="http://schemas.microsoft.com/office/drawing/2014/main" id="{0F21950A-EFF5-D24F-80E2-91F26433B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1FDFD-C0BD-CE42-B42B-93C18F3F4777}"/>
              </a:ext>
            </a:extLst>
          </p:cNvPr>
          <p:cNvSpPr>
            <a:spLocks noGrp="1"/>
          </p:cNvSpPr>
          <p:nvPr>
            <p:ph type="sldNum" sz="quarter" idx="12"/>
          </p:nvPr>
        </p:nvSpPr>
        <p:spPr/>
        <p:txBody>
          <a:bodyPr/>
          <a:lstStyle/>
          <a:p>
            <a:fld id="{E8FEB308-5C4C-6D47-A90A-159D13627B85}" type="slidenum">
              <a:rPr lang="en-US" smtClean="0"/>
              <a:t>‹#›</a:t>
            </a:fld>
            <a:endParaRPr lang="en-US"/>
          </a:p>
        </p:txBody>
      </p:sp>
      <p:grpSp>
        <p:nvGrpSpPr>
          <p:cNvPr id="9" name="Group 8">
            <a:extLst>
              <a:ext uri="{FF2B5EF4-FFF2-40B4-BE49-F238E27FC236}">
                <a16:creationId xmlns:a16="http://schemas.microsoft.com/office/drawing/2014/main" id="{0F8A984A-D964-7D43-A95B-022CE1556BAA}"/>
              </a:ext>
            </a:extLst>
          </p:cNvPr>
          <p:cNvGrpSpPr/>
          <p:nvPr userDrawn="1"/>
        </p:nvGrpSpPr>
        <p:grpSpPr>
          <a:xfrm>
            <a:off x="0" y="6177201"/>
            <a:ext cx="12202391" cy="691197"/>
            <a:chOff x="0" y="6176963"/>
            <a:chExt cx="12202391" cy="691197"/>
          </a:xfrm>
        </p:grpSpPr>
        <p:pic>
          <p:nvPicPr>
            <p:cNvPr id="10" name="Picture 9">
              <a:extLst>
                <a:ext uri="{FF2B5EF4-FFF2-40B4-BE49-F238E27FC236}">
                  <a16:creationId xmlns:a16="http://schemas.microsoft.com/office/drawing/2014/main" id="{4CC6B6FE-DE55-0F4C-9D1B-4A81A4CA89E7}"/>
                </a:ext>
              </a:extLst>
            </p:cNvPr>
            <p:cNvPicPr>
              <a:picLocks noChangeAspect="1"/>
            </p:cNvPicPr>
            <p:nvPr userDrawn="1"/>
          </p:nvPicPr>
          <p:blipFill rotWithShape="1">
            <a:blip r:embed="rId3"/>
            <a:srcRect l="577" t="94676"/>
            <a:stretch/>
          </p:blipFill>
          <p:spPr>
            <a:xfrm>
              <a:off x="0" y="6176963"/>
              <a:ext cx="12202391" cy="691197"/>
            </a:xfrm>
            <a:prstGeom prst="rect">
              <a:avLst/>
            </a:prstGeom>
            <a:ln>
              <a:noFill/>
            </a:ln>
          </p:spPr>
        </p:pic>
        <p:pic>
          <p:nvPicPr>
            <p:cNvPr id="11" name="Picture 10">
              <a:extLst>
                <a:ext uri="{FF2B5EF4-FFF2-40B4-BE49-F238E27FC236}">
                  <a16:creationId xmlns:a16="http://schemas.microsoft.com/office/drawing/2014/main" id="{7D81529E-D70E-7046-9053-C7F4542F1A5D}"/>
                </a:ext>
              </a:extLst>
            </p:cNvPr>
            <p:cNvPicPr>
              <a:picLocks noChangeAspect="1"/>
            </p:cNvPicPr>
            <p:nvPr userDrawn="1"/>
          </p:nvPicPr>
          <p:blipFill rotWithShape="1">
            <a:blip r:embed="rId4"/>
            <a:srcRect l="64262" t="81818" b="4288"/>
            <a:stretch/>
          </p:blipFill>
          <p:spPr>
            <a:xfrm>
              <a:off x="9385423" y="6234545"/>
              <a:ext cx="2671494" cy="584193"/>
            </a:xfrm>
            <a:prstGeom prst="rect">
              <a:avLst/>
            </a:prstGeom>
          </p:spPr>
        </p:pic>
      </p:grpSp>
    </p:spTree>
    <p:extLst>
      <p:ext uri="{BB962C8B-B14F-4D97-AF65-F5344CB8AC3E}">
        <p14:creationId xmlns:p14="http://schemas.microsoft.com/office/powerpoint/2010/main" val="36308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A588DFC-5C65-0A47-8401-7E1C01C238E5}"/>
              </a:ext>
            </a:extLst>
          </p:cNvPr>
          <p:cNvPicPr>
            <a:picLocks noChangeAspect="1"/>
          </p:cNvPicPr>
          <p:nvPr userDrawn="1"/>
        </p:nvPicPr>
        <p:blipFill rotWithShape="1">
          <a:blip r:embed="rId2"/>
          <a:srcRect t="279" b="82393"/>
          <a:stretch/>
        </p:blipFill>
        <p:spPr>
          <a:xfrm>
            <a:off x="0" y="-3"/>
            <a:ext cx="12192000" cy="1188246"/>
          </a:xfrm>
          <a:prstGeom prst="rect">
            <a:avLst/>
          </a:prstGeom>
        </p:spPr>
      </p:pic>
      <p:grpSp>
        <p:nvGrpSpPr>
          <p:cNvPr id="9" name="Group 8">
            <a:extLst>
              <a:ext uri="{FF2B5EF4-FFF2-40B4-BE49-F238E27FC236}">
                <a16:creationId xmlns:a16="http://schemas.microsoft.com/office/drawing/2014/main" id="{2CD1BAAD-DB4F-2E40-B61E-05D6E095F2F8}"/>
              </a:ext>
            </a:extLst>
          </p:cNvPr>
          <p:cNvGrpSpPr/>
          <p:nvPr userDrawn="1"/>
        </p:nvGrpSpPr>
        <p:grpSpPr>
          <a:xfrm>
            <a:off x="0" y="6177201"/>
            <a:ext cx="12202391" cy="691197"/>
            <a:chOff x="0" y="6176963"/>
            <a:chExt cx="12202391" cy="691197"/>
          </a:xfrm>
        </p:grpSpPr>
        <p:pic>
          <p:nvPicPr>
            <p:cNvPr id="10" name="Picture 9">
              <a:extLst>
                <a:ext uri="{FF2B5EF4-FFF2-40B4-BE49-F238E27FC236}">
                  <a16:creationId xmlns:a16="http://schemas.microsoft.com/office/drawing/2014/main" id="{0C189F45-11AC-9A40-8F0E-91AAD3E1D0F3}"/>
                </a:ext>
              </a:extLst>
            </p:cNvPr>
            <p:cNvPicPr>
              <a:picLocks noChangeAspect="1"/>
            </p:cNvPicPr>
            <p:nvPr userDrawn="1"/>
          </p:nvPicPr>
          <p:blipFill rotWithShape="1">
            <a:blip r:embed="rId3"/>
            <a:srcRect l="577" t="94676"/>
            <a:stretch/>
          </p:blipFill>
          <p:spPr>
            <a:xfrm>
              <a:off x="0" y="6176963"/>
              <a:ext cx="12202391" cy="691197"/>
            </a:xfrm>
            <a:prstGeom prst="rect">
              <a:avLst/>
            </a:prstGeom>
            <a:ln>
              <a:noFill/>
            </a:ln>
          </p:spPr>
        </p:pic>
        <p:pic>
          <p:nvPicPr>
            <p:cNvPr id="11" name="Picture 10">
              <a:extLst>
                <a:ext uri="{FF2B5EF4-FFF2-40B4-BE49-F238E27FC236}">
                  <a16:creationId xmlns:a16="http://schemas.microsoft.com/office/drawing/2014/main" id="{ABB3BD03-9BB6-EC49-AF26-F751BCE3A870}"/>
                </a:ext>
              </a:extLst>
            </p:cNvPr>
            <p:cNvPicPr>
              <a:picLocks noChangeAspect="1"/>
            </p:cNvPicPr>
            <p:nvPr userDrawn="1"/>
          </p:nvPicPr>
          <p:blipFill rotWithShape="1">
            <a:blip r:embed="rId4"/>
            <a:srcRect l="64262" t="81818" b="4288"/>
            <a:stretch/>
          </p:blipFill>
          <p:spPr>
            <a:xfrm>
              <a:off x="9385423" y="6234545"/>
              <a:ext cx="2671494" cy="584193"/>
            </a:xfrm>
            <a:prstGeom prst="rect">
              <a:avLst/>
            </a:prstGeom>
          </p:spPr>
        </p:pic>
      </p:grpSp>
      <p:sp>
        <p:nvSpPr>
          <p:cNvPr id="3" name="Content Placeholder 2">
            <a:extLst>
              <a:ext uri="{FF2B5EF4-FFF2-40B4-BE49-F238E27FC236}">
                <a16:creationId xmlns:a16="http://schemas.microsoft.com/office/drawing/2014/main" id="{C02F314C-EF9A-644A-BAF8-130C7D76FB6C}"/>
              </a:ext>
            </a:extLst>
          </p:cNvPr>
          <p:cNvSpPr>
            <a:spLocks noGrp="1"/>
          </p:cNvSpPr>
          <p:nvPr>
            <p:ph sz="half" idx="1"/>
          </p:nvPr>
        </p:nvSpPr>
        <p:spPr>
          <a:xfrm>
            <a:off x="838200" y="1825625"/>
            <a:ext cx="5181600" cy="4351338"/>
          </a:xfrm>
        </p:spPr>
        <p:txBody>
          <a:bodyPr/>
          <a:lstStyle>
            <a:lvl1pPr>
              <a:defRPr b="0">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B71A1AD-DF30-1749-93BB-FE532FD0A56E}"/>
              </a:ext>
            </a:extLst>
          </p:cNvPr>
          <p:cNvSpPr>
            <a:spLocks noGrp="1"/>
          </p:cNvSpPr>
          <p:nvPr>
            <p:ph sz="half" idx="2"/>
          </p:nvPr>
        </p:nvSpPr>
        <p:spPr>
          <a:xfrm>
            <a:off x="6172200" y="1825625"/>
            <a:ext cx="5181600" cy="4351338"/>
          </a:xfrm>
        </p:spPr>
        <p:txBody>
          <a:bodyPr/>
          <a:lstStyle>
            <a:lvl1pPr>
              <a:defRPr b="0">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B2053D7-2733-6C4A-B70A-3D2B3D82B6CE}"/>
              </a:ext>
            </a:extLst>
          </p:cNvPr>
          <p:cNvSpPr>
            <a:spLocks noGrp="1"/>
          </p:cNvSpPr>
          <p:nvPr>
            <p:ph type="dt" sz="half" idx="10"/>
          </p:nvPr>
        </p:nvSpPr>
        <p:spPr/>
        <p:txBody>
          <a:bodyPr/>
          <a:lstStyle/>
          <a:p>
            <a:fld id="{93070B94-597C-9F4F-A197-11060B8C967F}" type="datetimeFigureOut">
              <a:rPr lang="en-US" smtClean="0"/>
              <a:t>2/24/2025</a:t>
            </a:fld>
            <a:endParaRPr lang="en-US"/>
          </a:p>
        </p:txBody>
      </p:sp>
      <p:sp>
        <p:nvSpPr>
          <p:cNvPr id="7" name="Slide Number Placeholder 6">
            <a:extLst>
              <a:ext uri="{FF2B5EF4-FFF2-40B4-BE49-F238E27FC236}">
                <a16:creationId xmlns:a16="http://schemas.microsoft.com/office/drawing/2014/main" id="{7D9F5D30-45C1-D742-95B3-E9F31E6C9485}"/>
              </a:ext>
            </a:extLst>
          </p:cNvPr>
          <p:cNvSpPr>
            <a:spLocks noGrp="1"/>
          </p:cNvSpPr>
          <p:nvPr>
            <p:ph type="sldNum" sz="quarter" idx="12"/>
          </p:nvPr>
        </p:nvSpPr>
        <p:spPr>
          <a:xfrm>
            <a:off x="6103104" y="6356350"/>
            <a:ext cx="2743200" cy="365125"/>
          </a:xfrm>
        </p:spPr>
        <p:txBody>
          <a:bodyPr/>
          <a:lstStyle/>
          <a:p>
            <a:fld id="{E8FEB308-5C4C-6D47-A90A-159D13627B85}" type="slidenum">
              <a:rPr lang="en-US" smtClean="0"/>
              <a:t>‹#›</a:t>
            </a:fld>
            <a:endParaRPr lang="en-US"/>
          </a:p>
        </p:txBody>
      </p:sp>
      <p:sp>
        <p:nvSpPr>
          <p:cNvPr id="13" name="Title 1">
            <a:extLst>
              <a:ext uri="{FF2B5EF4-FFF2-40B4-BE49-F238E27FC236}">
                <a16:creationId xmlns:a16="http://schemas.microsoft.com/office/drawing/2014/main" id="{DC982423-9540-7244-B284-BA17F0DD9621}"/>
              </a:ext>
            </a:extLst>
          </p:cNvPr>
          <p:cNvSpPr>
            <a:spLocks noGrp="1"/>
          </p:cNvSpPr>
          <p:nvPr>
            <p:ph type="title" hasCustomPrompt="1"/>
          </p:nvPr>
        </p:nvSpPr>
        <p:spPr>
          <a:xfrm>
            <a:off x="539253" y="-78200"/>
            <a:ext cx="10515600" cy="1325563"/>
          </a:xfrm>
        </p:spPr>
        <p:txBody>
          <a:bodyPr>
            <a:normAutofit/>
          </a:bodyPr>
          <a:lstStyle>
            <a:lvl1pPr>
              <a:defRPr sz="2400">
                <a:solidFill>
                  <a:srgbClr val="004288"/>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66452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144233E-AEFD-024A-82BF-AE00D33216D1}"/>
              </a:ext>
            </a:extLst>
          </p:cNvPr>
          <p:cNvPicPr>
            <a:picLocks noChangeAspect="1"/>
          </p:cNvPicPr>
          <p:nvPr userDrawn="1"/>
        </p:nvPicPr>
        <p:blipFill rotWithShape="1">
          <a:blip r:embed="rId2"/>
          <a:srcRect t="279" b="82393"/>
          <a:stretch/>
        </p:blipFill>
        <p:spPr>
          <a:xfrm>
            <a:off x="0" y="-3"/>
            <a:ext cx="12192000" cy="1188246"/>
          </a:xfrm>
          <a:prstGeom prst="rect">
            <a:avLst/>
          </a:prstGeom>
        </p:spPr>
      </p:pic>
      <p:grpSp>
        <p:nvGrpSpPr>
          <p:cNvPr id="11" name="Group 10">
            <a:extLst>
              <a:ext uri="{FF2B5EF4-FFF2-40B4-BE49-F238E27FC236}">
                <a16:creationId xmlns:a16="http://schemas.microsoft.com/office/drawing/2014/main" id="{67C6ECDB-755E-ED4A-A3CA-83AC3BA3823D}"/>
              </a:ext>
            </a:extLst>
          </p:cNvPr>
          <p:cNvGrpSpPr/>
          <p:nvPr userDrawn="1"/>
        </p:nvGrpSpPr>
        <p:grpSpPr>
          <a:xfrm>
            <a:off x="0" y="6177201"/>
            <a:ext cx="12202391" cy="691197"/>
            <a:chOff x="0" y="6176963"/>
            <a:chExt cx="12202391" cy="691197"/>
          </a:xfrm>
        </p:grpSpPr>
        <p:pic>
          <p:nvPicPr>
            <p:cNvPr id="12" name="Picture 11">
              <a:extLst>
                <a:ext uri="{FF2B5EF4-FFF2-40B4-BE49-F238E27FC236}">
                  <a16:creationId xmlns:a16="http://schemas.microsoft.com/office/drawing/2014/main" id="{A3B76078-DC17-9D47-A6D4-8F770CE96451}"/>
                </a:ext>
              </a:extLst>
            </p:cNvPr>
            <p:cNvPicPr>
              <a:picLocks noChangeAspect="1"/>
            </p:cNvPicPr>
            <p:nvPr userDrawn="1"/>
          </p:nvPicPr>
          <p:blipFill rotWithShape="1">
            <a:blip r:embed="rId3"/>
            <a:srcRect l="577" t="94676"/>
            <a:stretch/>
          </p:blipFill>
          <p:spPr>
            <a:xfrm>
              <a:off x="0" y="6176963"/>
              <a:ext cx="12202391" cy="691197"/>
            </a:xfrm>
            <a:prstGeom prst="rect">
              <a:avLst/>
            </a:prstGeom>
            <a:ln>
              <a:noFill/>
            </a:ln>
          </p:spPr>
        </p:pic>
        <p:pic>
          <p:nvPicPr>
            <p:cNvPr id="13" name="Picture 12">
              <a:extLst>
                <a:ext uri="{FF2B5EF4-FFF2-40B4-BE49-F238E27FC236}">
                  <a16:creationId xmlns:a16="http://schemas.microsoft.com/office/drawing/2014/main" id="{5B5A8357-47E8-2242-965C-D39030B3C26B}"/>
                </a:ext>
              </a:extLst>
            </p:cNvPr>
            <p:cNvPicPr>
              <a:picLocks noChangeAspect="1"/>
            </p:cNvPicPr>
            <p:nvPr userDrawn="1"/>
          </p:nvPicPr>
          <p:blipFill rotWithShape="1">
            <a:blip r:embed="rId4"/>
            <a:srcRect l="64262" t="81818" b="4288"/>
            <a:stretch/>
          </p:blipFill>
          <p:spPr>
            <a:xfrm>
              <a:off x="9385423" y="6234545"/>
              <a:ext cx="2671494" cy="584193"/>
            </a:xfrm>
            <a:prstGeom prst="rect">
              <a:avLst/>
            </a:prstGeom>
          </p:spPr>
        </p:pic>
      </p:grpSp>
      <p:sp>
        <p:nvSpPr>
          <p:cNvPr id="4" name="Date Placeholder 3">
            <a:extLst>
              <a:ext uri="{FF2B5EF4-FFF2-40B4-BE49-F238E27FC236}">
                <a16:creationId xmlns:a16="http://schemas.microsoft.com/office/drawing/2014/main" id="{4FFDA218-E8F9-0545-A873-E6F48B7C91C8}"/>
              </a:ext>
            </a:extLst>
          </p:cNvPr>
          <p:cNvSpPr>
            <a:spLocks noGrp="1"/>
          </p:cNvSpPr>
          <p:nvPr>
            <p:ph type="dt" sz="half" idx="10"/>
          </p:nvPr>
        </p:nvSpPr>
        <p:spPr/>
        <p:txBody>
          <a:bodyPr/>
          <a:lstStyle/>
          <a:p>
            <a:fld id="{6A351464-2439-FB4A-9420-C43D8E08076A}" type="datetimeFigureOut">
              <a:rPr lang="en-US" smtClean="0"/>
              <a:t>2/24/2025</a:t>
            </a:fld>
            <a:endParaRPr lang="en-US"/>
          </a:p>
        </p:txBody>
      </p:sp>
      <p:sp>
        <p:nvSpPr>
          <p:cNvPr id="5" name="Footer Placeholder 4">
            <a:extLst>
              <a:ext uri="{FF2B5EF4-FFF2-40B4-BE49-F238E27FC236}">
                <a16:creationId xmlns:a16="http://schemas.microsoft.com/office/drawing/2014/main" id="{48D1CED3-EF8D-B646-9E0D-DB21F5DB0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79BF3-6FDC-964C-B4E3-69E5655B5831}"/>
              </a:ext>
            </a:extLst>
          </p:cNvPr>
          <p:cNvSpPr>
            <a:spLocks noGrp="1"/>
          </p:cNvSpPr>
          <p:nvPr>
            <p:ph type="sldNum" sz="quarter" idx="12"/>
          </p:nvPr>
        </p:nvSpPr>
        <p:spPr/>
        <p:txBody>
          <a:bodyPr/>
          <a:lstStyle/>
          <a:p>
            <a:fld id="{6C96609F-732E-AA46-9006-72A0DB112237}" type="slidenum">
              <a:rPr lang="en-US" smtClean="0"/>
              <a:t>‹#›</a:t>
            </a:fld>
            <a:endParaRPr lang="en-US"/>
          </a:p>
        </p:txBody>
      </p:sp>
      <p:sp>
        <p:nvSpPr>
          <p:cNvPr id="18" name="Content Placeholder 2">
            <a:extLst>
              <a:ext uri="{FF2B5EF4-FFF2-40B4-BE49-F238E27FC236}">
                <a16:creationId xmlns:a16="http://schemas.microsoft.com/office/drawing/2014/main" id="{590CE5C9-1E16-7E44-9679-937D4DB07F51}"/>
              </a:ext>
            </a:extLst>
          </p:cNvPr>
          <p:cNvSpPr>
            <a:spLocks noGrp="1"/>
          </p:cNvSpPr>
          <p:nvPr>
            <p:ph idx="1" hasCustomPrompt="1"/>
          </p:nvPr>
        </p:nvSpPr>
        <p:spPr>
          <a:xfrm>
            <a:off x="7264864" y="1646238"/>
            <a:ext cx="4580389" cy="3990023"/>
          </a:xfrm>
          <a:prstGeom prst="rect">
            <a:avLst/>
          </a:prstGeom>
        </p:spPr>
        <p:txBody>
          <a:bodyPr/>
          <a:lstStyle>
            <a:lvl1pPr marL="0" indent="0" algn="ctr">
              <a:buFontTx/>
              <a:buNone/>
              <a:defRPr sz="1800" b="0">
                <a:solidFill>
                  <a:srgbClr val="002060"/>
                </a:solidFill>
              </a:defRPr>
            </a:lvl1pPr>
            <a:lvl2pPr marL="457200" indent="0" algn="l">
              <a:buFontTx/>
              <a:buNone/>
              <a:defRPr/>
            </a:lvl2pPr>
            <a:lvl3pPr marL="914400" indent="0" algn="l">
              <a:buFontTx/>
              <a:buNone/>
              <a:defRPr/>
            </a:lvl3pPr>
            <a:lvl4pPr marL="1371600" indent="0" algn="l">
              <a:buFontTx/>
              <a:buNone/>
              <a:defRPr/>
            </a:lvl4pPr>
          </a:lstStyle>
          <a:p>
            <a:pPr lvl="0"/>
            <a:r>
              <a:rPr lang="en-US" dirty="0"/>
              <a:t>Drop image here please</a:t>
            </a:r>
          </a:p>
        </p:txBody>
      </p:sp>
      <p:sp>
        <p:nvSpPr>
          <p:cNvPr id="19" name="Title 1">
            <a:extLst>
              <a:ext uri="{FF2B5EF4-FFF2-40B4-BE49-F238E27FC236}">
                <a16:creationId xmlns:a16="http://schemas.microsoft.com/office/drawing/2014/main" id="{65CBA699-261E-2441-A0FD-3DBE5664EEAD}"/>
              </a:ext>
            </a:extLst>
          </p:cNvPr>
          <p:cNvSpPr>
            <a:spLocks noGrp="1"/>
          </p:cNvSpPr>
          <p:nvPr>
            <p:ph type="title" hasCustomPrompt="1"/>
          </p:nvPr>
        </p:nvSpPr>
        <p:spPr>
          <a:xfrm>
            <a:off x="527901" y="402019"/>
            <a:ext cx="10515600" cy="365125"/>
          </a:xfrm>
        </p:spPr>
        <p:txBody>
          <a:bodyPr>
            <a:noAutofit/>
          </a:bodyPr>
          <a:lstStyle>
            <a:lvl1pPr>
              <a:defRPr sz="2400" b="0" i="0">
                <a:solidFill>
                  <a:srgbClr val="004288"/>
                </a:solidFill>
                <a:latin typeface="Arial" panose="020B0604020202020204" pitchFamily="34" charset="0"/>
                <a:cs typeface="Arial" panose="020B0604020202020204" pitchFamily="34" charset="0"/>
              </a:defRPr>
            </a:lvl1pPr>
          </a:lstStyle>
          <a:p>
            <a:r>
              <a:rPr lang="en-US" dirty="0"/>
              <a:t>CLICK TO EDIT HEADLINE</a:t>
            </a:r>
          </a:p>
        </p:txBody>
      </p:sp>
    </p:spTree>
    <p:extLst>
      <p:ext uri="{BB962C8B-B14F-4D97-AF65-F5344CB8AC3E}">
        <p14:creationId xmlns:p14="http://schemas.microsoft.com/office/powerpoint/2010/main" val="541415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056ACC9-B7D7-304F-83D2-064E89644AB6}"/>
              </a:ext>
            </a:extLst>
          </p:cNvPr>
          <p:cNvPicPr>
            <a:picLocks noChangeAspect="1"/>
          </p:cNvPicPr>
          <p:nvPr userDrawn="1"/>
        </p:nvPicPr>
        <p:blipFill rotWithShape="1">
          <a:blip r:embed="rId2"/>
          <a:srcRect t="279" b="82393"/>
          <a:stretch/>
        </p:blipFill>
        <p:spPr>
          <a:xfrm>
            <a:off x="0" y="-3"/>
            <a:ext cx="12192000" cy="1188246"/>
          </a:xfrm>
          <a:prstGeom prst="rect">
            <a:avLst/>
          </a:prstGeom>
        </p:spPr>
      </p:pic>
      <p:grpSp>
        <p:nvGrpSpPr>
          <p:cNvPr id="11" name="Group 10">
            <a:extLst>
              <a:ext uri="{FF2B5EF4-FFF2-40B4-BE49-F238E27FC236}">
                <a16:creationId xmlns:a16="http://schemas.microsoft.com/office/drawing/2014/main" id="{67C6ECDB-755E-ED4A-A3CA-83AC3BA3823D}"/>
              </a:ext>
            </a:extLst>
          </p:cNvPr>
          <p:cNvGrpSpPr/>
          <p:nvPr userDrawn="1"/>
        </p:nvGrpSpPr>
        <p:grpSpPr>
          <a:xfrm>
            <a:off x="0" y="6177201"/>
            <a:ext cx="12202391" cy="691197"/>
            <a:chOff x="0" y="6176963"/>
            <a:chExt cx="12202391" cy="691197"/>
          </a:xfrm>
        </p:grpSpPr>
        <p:pic>
          <p:nvPicPr>
            <p:cNvPr id="12" name="Picture 11">
              <a:extLst>
                <a:ext uri="{FF2B5EF4-FFF2-40B4-BE49-F238E27FC236}">
                  <a16:creationId xmlns:a16="http://schemas.microsoft.com/office/drawing/2014/main" id="{A3B76078-DC17-9D47-A6D4-8F770CE96451}"/>
                </a:ext>
              </a:extLst>
            </p:cNvPr>
            <p:cNvPicPr>
              <a:picLocks noChangeAspect="1"/>
            </p:cNvPicPr>
            <p:nvPr userDrawn="1"/>
          </p:nvPicPr>
          <p:blipFill rotWithShape="1">
            <a:blip r:embed="rId3"/>
            <a:srcRect l="577" t="94676"/>
            <a:stretch/>
          </p:blipFill>
          <p:spPr>
            <a:xfrm>
              <a:off x="0" y="6176963"/>
              <a:ext cx="12202391" cy="691197"/>
            </a:xfrm>
            <a:prstGeom prst="rect">
              <a:avLst/>
            </a:prstGeom>
            <a:ln>
              <a:noFill/>
            </a:ln>
          </p:spPr>
        </p:pic>
        <p:pic>
          <p:nvPicPr>
            <p:cNvPr id="13" name="Picture 12">
              <a:extLst>
                <a:ext uri="{FF2B5EF4-FFF2-40B4-BE49-F238E27FC236}">
                  <a16:creationId xmlns:a16="http://schemas.microsoft.com/office/drawing/2014/main" id="{5B5A8357-47E8-2242-965C-D39030B3C26B}"/>
                </a:ext>
              </a:extLst>
            </p:cNvPr>
            <p:cNvPicPr>
              <a:picLocks noChangeAspect="1"/>
            </p:cNvPicPr>
            <p:nvPr userDrawn="1"/>
          </p:nvPicPr>
          <p:blipFill rotWithShape="1">
            <a:blip r:embed="rId4"/>
            <a:srcRect l="64262" t="81818" b="4288"/>
            <a:stretch/>
          </p:blipFill>
          <p:spPr>
            <a:xfrm>
              <a:off x="9385423" y="6234545"/>
              <a:ext cx="2671494" cy="584193"/>
            </a:xfrm>
            <a:prstGeom prst="rect">
              <a:avLst/>
            </a:prstGeom>
          </p:spPr>
        </p:pic>
      </p:grpSp>
      <p:sp>
        <p:nvSpPr>
          <p:cNvPr id="4" name="Date Placeholder 3">
            <a:extLst>
              <a:ext uri="{FF2B5EF4-FFF2-40B4-BE49-F238E27FC236}">
                <a16:creationId xmlns:a16="http://schemas.microsoft.com/office/drawing/2014/main" id="{4FFDA218-E8F9-0545-A873-E6F48B7C91C8}"/>
              </a:ext>
            </a:extLst>
          </p:cNvPr>
          <p:cNvSpPr>
            <a:spLocks noGrp="1"/>
          </p:cNvSpPr>
          <p:nvPr>
            <p:ph type="dt" sz="half" idx="10"/>
          </p:nvPr>
        </p:nvSpPr>
        <p:spPr/>
        <p:txBody>
          <a:bodyPr/>
          <a:lstStyle/>
          <a:p>
            <a:fld id="{6A351464-2439-FB4A-9420-C43D8E08076A}" type="datetimeFigureOut">
              <a:rPr lang="en-US" smtClean="0"/>
              <a:t>2/24/2025</a:t>
            </a:fld>
            <a:endParaRPr lang="en-US"/>
          </a:p>
        </p:txBody>
      </p:sp>
      <p:sp>
        <p:nvSpPr>
          <p:cNvPr id="5" name="Footer Placeholder 4">
            <a:extLst>
              <a:ext uri="{FF2B5EF4-FFF2-40B4-BE49-F238E27FC236}">
                <a16:creationId xmlns:a16="http://schemas.microsoft.com/office/drawing/2014/main" id="{48D1CED3-EF8D-B646-9E0D-DB21F5DB0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79BF3-6FDC-964C-B4E3-69E5655B5831}"/>
              </a:ext>
            </a:extLst>
          </p:cNvPr>
          <p:cNvSpPr>
            <a:spLocks noGrp="1"/>
          </p:cNvSpPr>
          <p:nvPr>
            <p:ph type="sldNum" sz="quarter" idx="12"/>
          </p:nvPr>
        </p:nvSpPr>
        <p:spPr/>
        <p:txBody>
          <a:bodyPr/>
          <a:lstStyle/>
          <a:p>
            <a:fld id="{6C96609F-732E-AA46-9006-72A0DB112237}" type="slidenum">
              <a:rPr lang="en-US" smtClean="0"/>
              <a:t>‹#›</a:t>
            </a:fld>
            <a:endParaRPr lang="en-US"/>
          </a:p>
        </p:txBody>
      </p:sp>
      <p:sp>
        <p:nvSpPr>
          <p:cNvPr id="19" name="Title 1">
            <a:extLst>
              <a:ext uri="{FF2B5EF4-FFF2-40B4-BE49-F238E27FC236}">
                <a16:creationId xmlns:a16="http://schemas.microsoft.com/office/drawing/2014/main" id="{65CBA699-261E-2441-A0FD-3DBE5664EEAD}"/>
              </a:ext>
            </a:extLst>
          </p:cNvPr>
          <p:cNvSpPr>
            <a:spLocks noGrp="1"/>
          </p:cNvSpPr>
          <p:nvPr>
            <p:ph type="title" hasCustomPrompt="1"/>
          </p:nvPr>
        </p:nvSpPr>
        <p:spPr>
          <a:xfrm>
            <a:off x="664088" y="415797"/>
            <a:ext cx="10515600" cy="365125"/>
          </a:xfrm>
        </p:spPr>
        <p:txBody>
          <a:bodyPr>
            <a:noAutofit/>
          </a:bodyPr>
          <a:lstStyle>
            <a:lvl1pPr>
              <a:defRPr sz="2400" b="0" i="0">
                <a:solidFill>
                  <a:srgbClr val="002060"/>
                </a:solidFill>
                <a:latin typeface="Arial" panose="020B0604020202020204" pitchFamily="34" charset="0"/>
                <a:cs typeface="Arial" panose="020B0604020202020204" pitchFamily="34" charset="0"/>
              </a:defRPr>
            </a:lvl1pPr>
          </a:lstStyle>
          <a:p>
            <a:r>
              <a:rPr lang="en-US" dirty="0"/>
              <a:t>CLICK TO EDIT HEADLINE</a:t>
            </a:r>
          </a:p>
        </p:txBody>
      </p:sp>
    </p:spTree>
    <p:extLst>
      <p:ext uri="{BB962C8B-B14F-4D97-AF65-F5344CB8AC3E}">
        <p14:creationId xmlns:p14="http://schemas.microsoft.com/office/powerpoint/2010/main" val="2814507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E56E4C9-A00A-C44B-B7AA-4C18D2CAE475}"/>
              </a:ext>
            </a:extLst>
          </p:cNvPr>
          <p:cNvGrpSpPr/>
          <p:nvPr userDrawn="1"/>
        </p:nvGrpSpPr>
        <p:grpSpPr>
          <a:xfrm>
            <a:off x="-1" y="0"/>
            <a:ext cx="12192001" cy="6868471"/>
            <a:chOff x="1303679" y="181631"/>
            <a:chExt cx="12192001" cy="6868471"/>
          </a:xfrm>
        </p:grpSpPr>
        <p:sp>
          <p:nvSpPr>
            <p:cNvPr id="10" name="Rectangle 9">
              <a:extLst>
                <a:ext uri="{FF2B5EF4-FFF2-40B4-BE49-F238E27FC236}">
                  <a16:creationId xmlns:a16="http://schemas.microsoft.com/office/drawing/2014/main" id="{6B988CB3-34A8-9948-A98B-FF9806E656E9}"/>
                </a:ext>
              </a:extLst>
            </p:cNvPr>
            <p:cNvSpPr/>
            <p:nvPr/>
          </p:nvSpPr>
          <p:spPr>
            <a:xfrm>
              <a:off x="1303679" y="5146363"/>
              <a:ext cx="12192001" cy="1888760"/>
            </a:xfrm>
            <a:prstGeom prst="rect">
              <a:avLst/>
            </a:prstGeom>
            <a:solidFill>
              <a:srgbClr val="DBE3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D04DBCD-402C-4349-803F-AAE5F9105AF2}"/>
                </a:ext>
              </a:extLst>
            </p:cNvPr>
            <p:cNvPicPr>
              <a:picLocks noChangeAspect="1"/>
            </p:cNvPicPr>
            <p:nvPr/>
          </p:nvPicPr>
          <p:blipFill rotWithShape="1">
            <a:blip r:embed="rId2"/>
            <a:srcRect l="8328" t="8518" r="1551" b="1611"/>
            <a:stretch/>
          </p:blipFill>
          <p:spPr>
            <a:xfrm>
              <a:off x="1303680" y="181631"/>
              <a:ext cx="12192000" cy="6868471"/>
            </a:xfrm>
            <a:prstGeom prst="rect">
              <a:avLst/>
            </a:prstGeom>
            <a:solidFill>
              <a:srgbClr val="DBE3EC"/>
            </a:solidFill>
          </p:spPr>
        </p:pic>
      </p:grpSp>
      <p:sp>
        <p:nvSpPr>
          <p:cNvPr id="4" name="Date Placeholder 3">
            <a:extLst>
              <a:ext uri="{FF2B5EF4-FFF2-40B4-BE49-F238E27FC236}">
                <a16:creationId xmlns:a16="http://schemas.microsoft.com/office/drawing/2014/main" id="{4FFDA218-E8F9-0545-A873-E6F48B7C91C8}"/>
              </a:ext>
            </a:extLst>
          </p:cNvPr>
          <p:cNvSpPr>
            <a:spLocks noGrp="1"/>
          </p:cNvSpPr>
          <p:nvPr>
            <p:ph type="dt" sz="half" idx="10"/>
          </p:nvPr>
        </p:nvSpPr>
        <p:spPr/>
        <p:txBody>
          <a:bodyPr/>
          <a:lstStyle/>
          <a:p>
            <a:fld id="{6A351464-2439-FB4A-9420-C43D8E08076A}" type="datetimeFigureOut">
              <a:rPr lang="en-US" smtClean="0"/>
              <a:t>2/24/2025</a:t>
            </a:fld>
            <a:endParaRPr lang="en-US"/>
          </a:p>
        </p:txBody>
      </p:sp>
      <p:sp>
        <p:nvSpPr>
          <p:cNvPr id="5" name="Footer Placeholder 4">
            <a:extLst>
              <a:ext uri="{FF2B5EF4-FFF2-40B4-BE49-F238E27FC236}">
                <a16:creationId xmlns:a16="http://schemas.microsoft.com/office/drawing/2014/main" id="{48D1CED3-EF8D-B646-9E0D-DB21F5DB0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79BF3-6FDC-964C-B4E3-69E5655B5831}"/>
              </a:ext>
            </a:extLst>
          </p:cNvPr>
          <p:cNvSpPr>
            <a:spLocks noGrp="1"/>
          </p:cNvSpPr>
          <p:nvPr>
            <p:ph type="sldNum" sz="quarter" idx="12"/>
          </p:nvPr>
        </p:nvSpPr>
        <p:spPr/>
        <p:txBody>
          <a:bodyPr/>
          <a:lstStyle/>
          <a:p>
            <a:fld id="{6C96609F-732E-AA46-9006-72A0DB112237}" type="slidenum">
              <a:rPr lang="en-US" smtClean="0"/>
              <a:t>‹#›</a:t>
            </a:fld>
            <a:endParaRPr lang="en-US"/>
          </a:p>
        </p:txBody>
      </p:sp>
      <p:sp>
        <p:nvSpPr>
          <p:cNvPr id="13" name="Text Placeholder 11">
            <a:extLst>
              <a:ext uri="{FF2B5EF4-FFF2-40B4-BE49-F238E27FC236}">
                <a16:creationId xmlns:a16="http://schemas.microsoft.com/office/drawing/2014/main" id="{6ACE0211-B101-5B47-8528-979BAA6111F8}"/>
              </a:ext>
            </a:extLst>
          </p:cNvPr>
          <p:cNvSpPr>
            <a:spLocks noGrp="1"/>
          </p:cNvSpPr>
          <p:nvPr>
            <p:ph type="body" sz="quarter" idx="13" hasCustomPrompt="1"/>
          </p:nvPr>
        </p:nvSpPr>
        <p:spPr>
          <a:xfrm>
            <a:off x="1507192" y="3030477"/>
            <a:ext cx="8648486" cy="797045"/>
          </a:xfrm>
        </p:spPr>
        <p:txBody>
          <a:bodyPr/>
          <a:lstStyle>
            <a:lvl1pPr>
              <a:lnSpc>
                <a:spcPct val="100000"/>
              </a:lnSpc>
              <a:spcBef>
                <a:spcPts val="0"/>
              </a:spcBef>
              <a:defRPr sz="2800" b="0">
                <a:solidFill>
                  <a:srgbClr val="004288"/>
                </a:solidFill>
              </a:defRPr>
            </a:lvl1pPr>
          </a:lstStyle>
          <a:p>
            <a:pPr lvl="0"/>
            <a:r>
              <a:rPr lang="en-US" dirty="0"/>
              <a:t>THANK YOU</a:t>
            </a:r>
          </a:p>
        </p:txBody>
      </p:sp>
    </p:spTree>
    <p:extLst>
      <p:ext uri="{BB962C8B-B14F-4D97-AF65-F5344CB8AC3E}">
        <p14:creationId xmlns:p14="http://schemas.microsoft.com/office/powerpoint/2010/main" val="2902758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4224BA-2358-6D43-8CEF-AC5CECEEA5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BAD214-DB11-AE45-A923-172BBD999BFD}"/>
              </a:ext>
            </a:extLst>
          </p:cNvPr>
          <p:cNvSpPr>
            <a:spLocks noGrp="1"/>
          </p:cNvSpPr>
          <p:nvPr>
            <p:ph type="body" idx="1"/>
          </p:nvPr>
        </p:nvSpPr>
        <p:spPr>
          <a:xfrm>
            <a:off x="1555830" y="2062887"/>
            <a:ext cx="10515600" cy="3980104"/>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PLACE HEADING </a:t>
            </a:r>
            <a:br>
              <a:rPr lang="en-US" dirty="0"/>
            </a:br>
            <a:r>
              <a:rPr lang="en-US" dirty="0"/>
              <a:t>HERE PLEASE </a:t>
            </a:r>
          </a:p>
        </p:txBody>
      </p:sp>
      <p:sp>
        <p:nvSpPr>
          <p:cNvPr id="4" name="Date Placeholder 3">
            <a:extLst>
              <a:ext uri="{FF2B5EF4-FFF2-40B4-BE49-F238E27FC236}">
                <a16:creationId xmlns:a16="http://schemas.microsoft.com/office/drawing/2014/main" id="{C165D1D0-9DDC-994F-930F-1A7CAE3C44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51464-2439-FB4A-9420-C43D8E08076A}" type="datetimeFigureOut">
              <a:rPr lang="en-US" smtClean="0"/>
              <a:t>2/24/2025</a:t>
            </a:fld>
            <a:endParaRPr lang="en-US"/>
          </a:p>
        </p:txBody>
      </p:sp>
      <p:sp>
        <p:nvSpPr>
          <p:cNvPr id="5" name="Footer Placeholder 4">
            <a:extLst>
              <a:ext uri="{FF2B5EF4-FFF2-40B4-BE49-F238E27FC236}">
                <a16:creationId xmlns:a16="http://schemas.microsoft.com/office/drawing/2014/main" id="{C86FEE33-62BE-544A-B912-96F4ECE7A3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D5B40B-7A54-8344-8A96-B475E8BB64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6609F-732E-AA46-9006-72A0DB112237}" type="slidenum">
              <a:rPr lang="en-US" smtClean="0"/>
              <a:t>‹#›</a:t>
            </a:fld>
            <a:endParaRPr lang="en-US"/>
          </a:p>
        </p:txBody>
      </p:sp>
    </p:spTree>
    <p:extLst>
      <p:ext uri="{BB962C8B-B14F-4D97-AF65-F5344CB8AC3E}">
        <p14:creationId xmlns:p14="http://schemas.microsoft.com/office/powerpoint/2010/main" val="1356243656"/>
      </p:ext>
    </p:extLst>
  </p:cSld>
  <p:clrMap bg1="lt1" tx1="dk1" bg2="lt2" tx2="dk2" accent1="accent1" accent2="accent2" accent3="accent3" accent4="accent4" accent5="accent5" accent6="accent6" hlink="hlink" folHlink="folHlink"/>
  <p:sldLayoutIdLst>
    <p:sldLayoutId id="2147483650" r:id="rId1"/>
    <p:sldLayoutId id="2147483676" r:id="rId2"/>
    <p:sldLayoutId id="2147483677" r:id="rId3"/>
    <p:sldLayoutId id="2147483678" r:id="rId4"/>
    <p:sldLayoutId id="2147483664" r:id="rId5"/>
    <p:sldLayoutId id="2147483671" r:id="rId6"/>
    <p:sldLayoutId id="214748367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marR="0" indent="0" algn="l" defTabSz="914400" rtl="0" eaLnBrk="1" fontAlgn="auto" latinLnBrk="0" hangingPunct="1">
        <a:lnSpc>
          <a:spcPct val="90000"/>
        </a:lnSpc>
        <a:spcBef>
          <a:spcPts val="1000"/>
        </a:spcBef>
        <a:spcAft>
          <a:spcPts val="0"/>
        </a:spcAft>
        <a:buClrTx/>
        <a:buSzTx/>
        <a:buFontTx/>
        <a:buNone/>
        <a:tabLst/>
        <a:defRPr sz="28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Placeholder 1">
            <a:extLst>
              <a:ext uri="{FF2B5EF4-FFF2-40B4-BE49-F238E27FC236}">
                <a16:creationId xmlns:a16="http://schemas.microsoft.com/office/drawing/2014/main" id="{E527CAC8-F0D1-4D95-9EE1-2F494A2B3D53}"/>
              </a:ext>
            </a:extLst>
          </p:cNvPr>
          <p:cNvSpPr>
            <a:spLocks noGrp="1" noChangeArrowheads="1"/>
          </p:cNvSpPr>
          <p:nvPr>
            <p:ph type="body" sz="quarter" idx="13"/>
          </p:nvPr>
        </p:nvSpPr>
        <p:spPr>
          <a:xfrm>
            <a:off x="450850" y="2260600"/>
            <a:ext cx="7369175" cy="3284538"/>
          </a:xfrm>
        </p:spPr>
        <p:txBody>
          <a:bodyPr/>
          <a:lstStyle/>
          <a:p>
            <a:pPr algn="ctr" eaLnBrk="1" hangingPunct="1"/>
            <a:r>
              <a:rPr lang="en-US" altLang="en-US" sz="3600" b="1" dirty="0"/>
              <a:t>TEA CANDIDATE </a:t>
            </a:r>
          </a:p>
          <a:p>
            <a:pPr algn="ctr" eaLnBrk="1" hangingPunct="1"/>
            <a:r>
              <a:rPr lang="en-US" altLang="en-US" sz="3600" b="1" dirty="0"/>
              <a:t>PREPARATION WORKSHOP:</a:t>
            </a:r>
          </a:p>
          <a:p>
            <a:pPr eaLnBrk="1" hangingPunct="1"/>
            <a:endParaRPr lang="en-US" altLang="en-US" b="1" dirty="0"/>
          </a:p>
          <a:p>
            <a:pPr algn="ctr" eaLnBrk="1" hangingPunct="1"/>
            <a:r>
              <a:rPr lang="en-US" altLang="en-US" b="1" dirty="0"/>
              <a:t>TAXATION COMPETENCIES: </a:t>
            </a:r>
          </a:p>
          <a:p>
            <a:pPr eaLnBrk="1" hangingPunct="1"/>
            <a:r>
              <a:rPr lang="en-US" altLang="en-US" b="1" dirty="0"/>
              <a:t> </a:t>
            </a:r>
            <a:br>
              <a:rPr lang="en-US" altLang="en-US" dirty="0"/>
            </a:br>
            <a:br>
              <a:rPr lang="en-US" altLang="en-US" dirty="0"/>
            </a:br>
            <a:endParaRPr lang="en-US" altLang="en-US" b="1" dirty="0"/>
          </a:p>
        </p:txBody>
      </p:sp>
      <p:pic>
        <p:nvPicPr>
          <p:cNvPr id="11" name="Audio 10">
            <a:hlinkClick r:id="" action="ppaction://media"/>
            <a:extLst>
              <a:ext uri="{FF2B5EF4-FFF2-40B4-BE49-F238E27FC236}">
                <a16:creationId xmlns:a16="http://schemas.microsoft.com/office/drawing/2014/main" id="{087190CD-C9EB-BCD2-898B-84790F7330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4936"/>
    </mc:Choice>
    <mc:Fallback xmlns="">
      <p:transition spd="slow" advTm="24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C31D0-FF55-6835-831A-17672CC72A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362C62-6443-5E4C-E9DC-B85428B2F882}"/>
              </a:ext>
            </a:extLst>
          </p:cNvPr>
          <p:cNvSpPr>
            <a:spLocks noGrp="1"/>
          </p:cNvSpPr>
          <p:nvPr>
            <p:ph type="title"/>
          </p:nvPr>
        </p:nvSpPr>
        <p:spPr>
          <a:xfrm>
            <a:off x="441325" y="190500"/>
            <a:ext cx="10515600" cy="954121"/>
          </a:xfrm>
        </p:spPr>
        <p:txBody>
          <a:bodyPr/>
          <a:lstStyle/>
          <a:p>
            <a:r>
              <a:rPr lang="en-US" dirty="0"/>
              <a:t>Examples – Taxation </a:t>
            </a:r>
          </a:p>
        </p:txBody>
      </p:sp>
      <p:sp>
        <p:nvSpPr>
          <p:cNvPr id="3" name="Text Placeholder 2">
            <a:extLst>
              <a:ext uri="{FF2B5EF4-FFF2-40B4-BE49-F238E27FC236}">
                <a16:creationId xmlns:a16="http://schemas.microsoft.com/office/drawing/2014/main" id="{58901F7A-2754-D6B3-AB2E-A0019D233265}"/>
              </a:ext>
            </a:extLst>
          </p:cNvPr>
          <p:cNvSpPr>
            <a:spLocks noGrp="1"/>
          </p:cNvSpPr>
          <p:nvPr>
            <p:ph type="body" idx="1"/>
          </p:nvPr>
        </p:nvSpPr>
        <p:spPr>
          <a:xfrm>
            <a:off x="441325" y="1316071"/>
            <a:ext cx="10515600" cy="4590053"/>
          </a:xfrm>
        </p:spPr>
        <p:txBody>
          <a:bodyPr/>
          <a:lstStyle/>
          <a:p>
            <a:r>
              <a:rPr lang="en-US" sz="1400" b="1" i="1" u="none" strike="noStrike" baseline="0" dirty="0">
                <a:latin typeface="ArialNarrow"/>
              </a:rPr>
              <a:t>TX(E)1 - Evaluates taxpayers’ tax profiles</a:t>
            </a:r>
            <a:endParaRPr lang="en-GB" sz="1400" b="1" i="1" u="none" strike="noStrike" baseline="0" dirty="0">
              <a:latin typeface="ArialNarrow"/>
            </a:endParaRPr>
          </a:p>
          <a:p>
            <a:pPr algn="l"/>
            <a:r>
              <a:rPr lang="en-GB" sz="1400" b="1" i="1" u="none" strike="noStrike" baseline="0" dirty="0">
                <a:latin typeface="ArialNarrow"/>
              </a:rPr>
              <a:t>TX(E)1.2 - Evaluates the tax implications of different taxpayers’ structures for example cash salary vs. fringe benefits, shares, loans or dividends, trusts, partners, companies, etc.</a:t>
            </a:r>
          </a:p>
          <a:p>
            <a:pPr algn="l"/>
            <a:endParaRPr lang="en-GB" sz="1400" b="1" dirty="0">
              <a:latin typeface="ArialNarrow"/>
            </a:endParaRPr>
          </a:p>
          <a:p>
            <a:pPr algn="l"/>
            <a:r>
              <a:rPr lang="en-GB" sz="1400" b="1" dirty="0">
                <a:latin typeface="ArialNarrow"/>
              </a:rPr>
              <a:t>What - Evidence to demonstrate what the candidate did, evidence to consider documenting:</a:t>
            </a:r>
          </a:p>
          <a:p>
            <a:pPr marL="285750" indent="-285750">
              <a:buFontTx/>
              <a:buChar char="-"/>
            </a:pPr>
            <a:r>
              <a:rPr lang="en-GB" sz="1400" dirty="0">
                <a:latin typeface="ArialNarrow"/>
              </a:rPr>
              <a:t>Where this task was performed </a:t>
            </a:r>
          </a:p>
          <a:p>
            <a:pPr marL="285750" indent="-285750">
              <a:buFontTx/>
              <a:buChar char="-"/>
            </a:pPr>
            <a:r>
              <a:rPr lang="en-GB" sz="1400" dirty="0">
                <a:latin typeface="ArialNarrow"/>
              </a:rPr>
              <a:t>What was your role  </a:t>
            </a:r>
          </a:p>
          <a:p>
            <a:pPr marL="285750" indent="-285750" algn="l">
              <a:buFontTx/>
              <a:buChar char="-"/>
            </a:pPr>
            <a:r>
              <a:rPr lang="en-GB" sz="1400" dirty="0">
                <a:latin typeface="ArialNarrow"/>
              </a:rPr>
              <a:t>What you did</a:t>
            </a:r>
          </a:p>
          <a:p>
            <a:pPr algn="l"/>
            <a:r>
              <a:rPr lang="en-GB" sz="1400" b="1" dirty="0">
                <a:latin typeface="ArialNarrow"/>
              </a:rPr>
              <a:t>How - Evidence to demonstrate how this was performed-  Evidence to consider documenting: </a:t>
            </a:r>
          </a:p>
          <a:p>
            <a:pPr marL="285750" indent="-285750" algn="l">
              <a:buFontTx/>
              <a:buChar char="-"/>
            </a:pPr>
            <a:r>
              <a:rPr lang="en-GB" sz="1400" dirty="0">
                <a:latin typeface="ArialNarrow"/>
              </a:rPr>
              <a:t>Step by step process how you evaluated implications of taxpayer structure </a:t>
            </a:r>
          </a:p>
          <a:p>
            <a:pPr marL="285750" indent="-285750" algn="l">
              <a:buFontTx/>
              <a:buChar char="-"/>
            </a:pPr>
            <a:r>
              <a:rPr lang="en-GB" sz="1400" dirty="0">
                <a:latin typeface="ArialNarrow"/>
              </a:rPr>
              <a:t>Document the evidence/supporting documentation that was used</a:t>
            </a:r>
          </a:p>
          <a:p>
            <a:pPr marL="285750" indent="-285750" algn="l">
              <a:buFontTx/>
              <a:buChar char="-"/>
            </a:pPr>
            <a:r>
              <a:rPr lang="en-GB" sz="1400" dirty="0">
                <a:latin typeface="ArialNarrow"/>
              </a:rPr>
              <a:t>Implications  </a:t>
            </a:r>
          </a:p>
          <a:p>
            <a:pPr marL="285750" indent="-285750" algn="l">
              <a:buFontTx/>
              <a:buChar char="-"/>
            </a:pPr>
            <a:r>
              <a:rPr lang="en-GB" sz="1400" dirty="0">
                <a:latin typeface="ArialNarrow"/>
              </a:rPr>
              <a:t>Conclusion</a:t>
            </a:r>
          </a:p>
          <a:p>
            <a:pPr algn="l"/>
            <a:r>
              <a:rPr lang="en-GB" sz="1400" b="1" i="1" dirty="0">
                <a:latin typeface="ArialNarrow"/>
              </a:rPr>
              <a:t> </a:t>
            </a:r>
          </a:p>
        </p:txBody>
      </p:sp>
      <p:pic>
        <p:nvPicPr>
          <p:cNvPr id="5" name="Audio 4">
            <a:hlinkClick r:id="" action="ppaction://media"/>
            <a:extLst>
              <a:ext uri="{FF2B5EF4-FFF2-40B4-BE49-F238E27FC236}">
                <a16:creationId xmlns:a16="http://schemas.microsoft.com/office/drawing/2014/main" id="{8B6BBE7C-EFBB-62D2-551D-01B96730D1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26404781"/>
      </p:ext>
    </p:extLst>
  </p:cSld>
  <p:clrMapOvr>
    <a:masterClrMapping/>
  </p:clrMapOvr>
  <mc:AlternateContent xmlns:mc="http://schemas.openxmlformats.org/markup-compatibility/2006" xmlns:p14="http://schemas.microsoft.com/office/powerpoint/2010/main">
    <mc:Choice Requires="p14">
      <p:transition spd="slow" p14:dur="2000" advTm="61396"/>
    </mc:Choice>
    <mc:Fallback xmlns="">
      <p:transition spd="slow" advTm="61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6B23F-8F86-C60B-C98B-43918CE9C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F3A8D5-314C-EB47-E22A-3FE44566FBB2}"/>
              </a:ext>
            </a:extLst>
          </p:cNvPr>
          <p:cNvSpPr>
            <a:spLocks noGrp="1"/>
          </p:cNvSpPr>
          <p:nvPr>
            <p:ph type="title"/>
          </p:nvPr>
        </p:nvSpPr>
        <p:spPr>
          <a:xfrm>
            <a:off x="441325" y="190500"/>
            <a:ext cx="10515600" cy="954121"/>
          </a:xfrm>
        </p:spPr>
        <p:txBody>
          <a:bodyPr/>
          <a:lstStyle/>
          <a:p>
            <a:r>
              <a:rPr lang="en-US" dirty="0"/>
              <a:t>Examples – Taxation </a:t>
            </a:r>
          </a:p>
        </p:txBody>
      </p:sp>
      <p:sp>
        <p:nvSpPr>
          <p:cNvPr id="3" name="Text Placeholder 2">
            <a:extLst>
              <a:ext uri="{FF2B5EF4-FFF2-40B4-BE49-F238E27FC236}">
                <a16:creationId xmlns:a16="http://schemas.microsoft.com/office/drawing/2014/main" id="{FDCC878A-AFC7-0E2A-C247-6E1B205151CC}"/>
              </a:ext>
            </a:extLst>
          </p:cNvPr>
          <p:cNvSpPr>
            <a:spLocks noGrp="1"/>
          </p:cNvSpPr>
          <p:nvPr>
            <p:ph type="body" idx="1"/>
          </p:nvPr>
        </p:nvSpPr>
        <p:spPr>
          <a:xfrm>
            <a:off x="441325" y="1316071"/>
            <a:ext cx="10515600" cy="4590053"/>
          </a:xfrm>
        </p:spPr>
        <p:txBody>
          <a:bodyPr/>
          <a:lstStyle/>
          <a:p>
            <a:r>
              <a:rPr lang="en-GB" sz="1400" b="1" i="1" u="none" strike="noStrike" baseline="0" dirty="0">
                <a:latin typeface="ArialNarrow"/>
              </a:rPr>
              <a:t>TX(E)2: Calculates or evaluates income tax payable and prepares or evaluates income tax returns for individuals</a:t>
            </a:r>
          </a:p>
          <a:p>
            <a:r>
              <a:rPr lang="en-GB" sz="1400" b="1" i="1" u="none" strike="noStrike" baseline="0" dirty="0">
                <a:latin typeface="ArialNarrow"/>
              </a:rPr>
              <a:t>TX(E)2.1: Calculates or evaluates the income tax payable for an individual, considering inclusion and classification of income from different sources, for example, employment including fringe benefits and lump sum benefits, property, business, capital gain/loss, other income, etc.; exclusion of exempt income; deductibility of expenses, for example, contributions to pension or retirement funds, income protection policies, assets used for trade purposes, legal fees and study at home, etc.</a:t>
            </a:r>
          </a:p>
          <a:p>
            <a:endParaRPr lang="en-GB" sz="1400" b="1" dirty="0">
              <a:latin typeface="ArialNarrow"/>
            </a:endParaRPr>
          </a:p>
          <a:p>
            <a:pPr algn="l"/>
            <a:r>
              <a:rPr lang="en-GB" sz="1400" b="1" dirty="0">
                <a:latin typeface="ArialNarrow"/>
              </a:rPr>
              <a:t>What - Evidence to demonstrate what the candidate did, evidence to consider documenting:</a:t>
            </a:r>
          </a:p>
          <a:p>
            <a:pPr marL="285750" indent="-285750">
              <a:buFontTx/>
              <a:buChar char="-"/>
            </a:pPr>
            <a:r>
              <a:rPr lang="en-GB" sz="1400" dirty="0">
                <a:latin typeface="ArialNarrow"/>
              </a:rPr>
              <a:t>Where this task was performed </a:t>
            </a:r>
          </a:p>
          <a:p>
            <a:pPr marL="285750" indent="-285750">
              <a:buFontTx/>
              <a:buChar char="-"/>
            </a:pPr>
            <a:r>
              <a:rPr lang="en-GB" sz="1400" dirty="0">
                <a:latin typeface="ArialNarrow"/>
              </a:rPr>
              <a:t>What was your role  </a:t>
            </a:r>
          </a:p>
          <a:p>
            <a:pPr marL="285750" indent="-285750" algn="l">
              <a:buFontTx/>
              <a:buChar char="-"/>
            </a:pPr>
            <a:r>
              <a:rPr lang="en-GB" sz="1400" dirty="0">
                <a:latin typeface="ArialNarrow"/>
              </a:rPr>
              <a:t>What you did</a:t>
            </a:r>
          </a:p>
          <a:p>
            <a:pPr algn="l"/>
            <a:r>
              <a:rPr lang="en-GB" sz="1400" b="1" dirty="0">
                <a:latin typeface="ArialNarrow"/>
              </a:rPr>
              <a:t>How - Evidence to demonstrate how this was performed-  Evidence to consider documenting: </a:t>
            </a:r>
          </a:p>
          <a:p>
            <a:pPr marL="285750" indent="-285750" algn="l">
              <a:buFontTx/>
              <a:buChar char="-"/>
            </a:pPr>
            <a:r>
              <a:rPr lang="en-GB" sz="1400" dirty="0">
                <a:latin typeface="ArialNarrow"/>
              </a:rPr>
              <a:t>Step by step process how you evaluated/ calculated income tax payable </a:t>
            </a:r>
          </a:p>
          <a:p>
            <a:pPr marL="285750" indent="-285750" algn="l">
              <a:buFontTx/>
              <a:buChar char="-"/>
            </a:pPr>
            <a:r>
              <a:rPr lang="en-GB" sz="1400" dirty="0">
                <a:latin typeface="ArialNarrow"/>
              </a:rPr>
              <a:t>Document the evidence/supporting documentation that was used and the relevant sections considered</a:t>
            </a:r>
          </a:p>
          <a:p>
            <a:pPr marL="285750" indent="-285750" algn="l">
              <a:buFontTx/>
              <a:buChar char="-"/>
            </a:pPr>
            <a:r>
              <a:rPr lang="en-GB" sz="1400" dirty="0">
                <a:latin typeface="ArialNarrow"/>
              </a:rPr>
              <a:t>Implications  </a:t>
            </a:r>
          </a:p>
          <a:p>
            <a:pPr marL="285750" indent="-285750" algn="l">
              <a:buFontTx/>
              <a:buChar char="-"/>
            </a:pPr>
            <a:r>
              <a:rPr lang="en-GB" sz="1400" dirty="0">
                <a:latin typeface="ArialNarrow"/>
              </a:rPr>
              <a:t>Conclusion</a:t>
            </a:r>
          </a:p>
          <a:p>
            <a:pPr algn="l"/>
            <a:r>
              <a:rPr lang="en-GB" sz="1400" b="1" i="1" dirty="0">
                <a:latin typeface="ArialNarrow"/>
              </a:rPr>
              <a:t> </a:t>
            </a:r>
          </a:p>
        </p:txBody>
      </p:sp>
    </p:spTree>
    <p:extLst>
      <p:ext uri="{BB962C8B-B14F-4D97-AF65-F5344CB8AC3E}">
        <p14:creationId xmlns:p14="http://schemas.microsoft.com/office/powerpoint/2010/main" val="1533042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142CE-4D74-002E-E713-C834BE44D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BF26E0-6580-4238-35B8-13BB13630466}"/>
              </a:ext>
            </a:extLst>
          </p:cNvPr>
          <p:cNvSpPr>
            <a:spLocks noGrp="1"/>
          </p:cNvSpPr>
          <p:nvPr>
            <p:ph type="title"/>
          </p:nvPr>
        </p:nvSpPr>
        <p:spPr>
          <a:xfrm>
            <a:off x="441325" y="190500"/>
            <a:ext cx="10515600" cy="954121"/>
          </a:xfrm>
        </p:spPr>
        <p:txBody>
          <a:bodyPr/>
          <a:lstStyle/>
          <a:p>
            <a:r>
              <a:rPr lang="en-US" dirty="0"/>
              <a:t>Examples – Taxation </a:t>
            </a:r>
          </a:p>
        </p:txBody>
      </p:sp>
      <p:sp>
        <p:nvSpPr>
          <p:cNvPr id="3" name="Text Placeholder 2">
            <a:extLst>
              <a:ext uri="{FF2B5EF4-FFF2-40B4-BE49-F238E27FC236}">
                <a16:creationId xmlns:a16="http://schemas.microsoft.com/office/drawing/2014/main" id="{A8D9DB2C-6F7A-5FFF-22AA-DBBE7FAE7784}"/>
              </a:ext>
            </a:extLst>
          </p:cNvPr>
          <p:cNvSpPr>
            <a:spLocks noGrp="1"/>
          </p:cNvSpPr>
          <p:nvPr>
            <p:ph type="body" idx="1"/>
          </p:nvPr>
        </p:nvSpPr>
        <p:spPr>
          <a:xfrm>
            <a:off x="441325" y="1316071"/>
            <a:ext cx="10515600" cy="4590053"/>
          </a:xfrm>
        </p:spPr>
        <p:txBody>
          <a:bodyPr/>
          <a:lstStyle/>
          <a:p>
            <a:r>
              <a:rPr lang="en-GB" sz="1400" b="1" i="1" u="none" strike="noStrike" baseline="0" dirty="0">
                <a:latin typeface="ArialNarrow"/>
              </a:rPr>
              <a:t>TX(E)2: Calculates or evaluates income tax payable and prepares or evaluates income tax returns for individuals</a:t>
            </a:r>
          </a:p>
          <a:p>
            <a:r>
              <a:rPr lang="en-GB" sz="1400" b="1" i="1" u="none" strike="noStrike" baseline="0" dirty="0">
                <a:latin typeface="ArialNarrow"/>
              </a:rPr>
              <a:t>TX(E)2.2: Prepares or evaluates income tax returns</a:t>
            </a:r>
          </a:p>
          <a:p>
            <a:endParaRPr lang="en-GB" sz="1400" b="1" dirty="0">
              <a:latin typeface="ArialNarrow"/>
            </a:endParaRPr>
          </a:p>
          <a:p>
            <a:pPr algn="l"/>
            <a:r>
              <a:rPr lang="en-GB" sz="1400" b="1" dirty="0">
                <a:latin typeface="ArialNarrow"/>
              </a:rPr>
              <a:t>What - Evidence to demonstrate what the candidate did, evidence to consider documenting:</a:t>
            </a:r>
          </a:p>
          <a:p>
            <a:pPr marL="285750" indent="-285750">
              <a:buFontTx/>
              <a:buChar char="-"/>
            </a:pPr>
            <a:r>
              <a:rPr lang="en-GB" sz="1400" dirty="0">
                <a:latin typeface="ArialNarrow"/>
              </a:rPr>
              <a:t>Where this task was performed </a:t>
            </a:r>
          </a:p>
          <a:p>
            <a:pPr marL="285750" indent="-285750">
              <a:buFontTx/>
              <a:buChar char="-"/>
            </a:pPr>
            <a:r>
              <a:rPr lang="en-GB" sz="1400" dirty="0">
                <a:latin typeface="ArialNarrow"/>
              </a:rPr>
              <a:t>What was your role  </a:t>
            </a:r>
          </a:p>
          <a:p>
            <a:pPr marL="285750" indent="-285750" algn="l">
              <a:buFontTx/>
              <a:buChar char="-"/>
            </a:pPr>
            <a:r>
              <a:rPr lang="en-GB" sz="1400" dirty="0">
                <a:latin typeface="ArialNarrow"/>
              </a:rPr>
              <a:t>What you did</a:t>
            </a:r>
          </a:p>
          <a:p>
            <a:pPr marL="285750" indent="-285750" algn="l">
              <a:buFontTx/>
              <a:buChar char="-"/>
            </a:pPr>
            <a:endParaRPr lang="en-GB" sz="1400" dirty="0">
              <a:latin typeface="ArialNarrow"/>
            </a:endParaRPr>
          </a:p>
          <a:p>
            <a:pPr algn="l"/>
            <a:r>
              <a:rPr lang="en-GB" sz="1400" b="1" dirty="0">
                <a:latin typeface="ArialNarrow"/>
              </a:rPr>
              <a:t>How - Evidence to demonstrate how this was performed-  Evidence to consider documenting: </a:t>
            </a:r>
          </a:p>
          <a:p>
            <a:pPr marL="285750" indent="-285750" algn="l">
              <a:buFontTx/>
              <a:buChar char="-"/>
            </a:pPr>
            <a:r>
              <a:rPr lang="en-GB" sz="1400" dirty="0">
                <a:latin typeface="ArialNarrow"/>
              </a:rPr>
              <a:t>Step by step process how you prepared/evaluated</a:t>
            </a:r>
          </a:p>
          <a:p>
            <a:pPr marL="285750" indent="-285750" algn="l">
              <a:buFontTx/>
              <a:buChar char="-"/>
            </a:pPr>
            <a:r>
              <a:rPr lang="en-GB" sz="1400" dirty="0">
                <a:latin typeface="ArialNarrow"/>
              </a:rPr>
              <a:t>Document the forms, systems and how you navigated through the system</a:t>
            </a:r>
          </a:p>
          <a:p>
            <a:pPr marL="285750" indent="-285750" algn="l">
              <a:buFontTx/>
              <a:buChar char="-"/>
            </a:pPr>
            <a:r>
              <a:rPr lang="en-GB" sz="1400" dirty="0">
                <a:latin typeface="ArialNarrow"/>
              </a:rPr>
              <a:t>Implications  </a:t>
            </a:r>
          </a:p>
          <a:p>
            <a:pPr marL="285750" indent="-285750" algn="l">
              <a:buFontTx/>
              <a:buChar char="-"/>
            </a:pPr>
            <a:r>
              <a:rPr lang="en-GB" sz="1400" dirty="0">
                <a:latin typeface="ArialNarrow"/>
              </a:rPr>
              <a:t>Conclusion</a:t>
            </a:r>
          </a:p>
          <a:p>
            <a:pPr algn="l"/>
            <a:r>
              <a:rPr lang="en-GB" sz="1400" b="1" i="1" dirty="0">
                <a:latin typeface="ArialNarrow"/>
              </a:rPr>
              <a:t> </a:t>
            </a:r>
          </a:p>
        </p:txBody>
      </p:sp>
    </p:spTree>
    <p:extLst>
      <p:ext uri="{BB962C8B-B14F-4D97-AF65-F5344CB8AC3E}">
        <p14:creationId xmlns:p14="http://schemas.microsoft.com/office/powerpoint/2010/main" val="4053462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2B32C-B714-0AFB-164A-F438B4B07B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36F9B3-4BEE-398B-B3BB-115B6C88022F}"/>
              </a:ext>
            </a:extLst>
          </p:cNvPr>
          <p:cNvSpPr>
            <a:spLocks noGrp="1"/>
          </p:cNvSpPr>
          <p:nvPr>
            <p:ph type="title"/>
          </p:nvPr>
        </p:nvSpPr>
        <p:spPr>
          <a:xfrm>
            <a:off x="441325" y="190500"/>
            <a:ext cx="10515600" cy="954121"/>
          </a:xfrm>
        </p:spPr>
        <p:txBody>
          <a:bodyPr/>
          <a:lstStyle/>
          <a:p>
            <a:r>
              <a:rPr lang="en-US" dirty="0"/>
              <a:t>Examples – Taxation </a:t>
            </a:r>
          </a:p>
        </p:txBody>
      </p:sp>
      <p:sp>
        <p:nvSpPr>
          <p:cNvPr id="3" name="Text Placeholder 2">
            <a:extLst>
              <a:ext uri="{FF2B5EF4-FFF2-40B4-BE49-F238E27FC236}">
                <a16:creationId xmlns:a16="http://schemas.microsoft.com/office/drawing/2014/main" id="{F76F823C-2B28-1B61-3DE7-86ED084D14E1}"/>
              </a:ext>
            </a:extLst>
          </p:cNvPr>
          <p:cNvSpPr>
            <a:spLocks noGrp="1"/>
          </p:cNvSpPr>
          <p:nvPr>
            <p:ph type="body" idx="1"/>
          </p:nvPr>
        </p:nvSpPr>
        <p:spPr>
          <a:xfrm>
            <a:off x="441325" y="1316071"/>
            <a:ext cx="10515600" cy="4590053"/>
          </a:xfrm>
        </p:spPr>
        <p:txBody>
          <a:bodyPr/>
          <a:lstStyle/>
          <a:p>
            <a:r>
              <a:rPr lang="en-GB" sz="1400" b="1" i="1" u="none" strike="noStrike" baseline="0" dirty="0">
                <a:latin typeface="ArialNarrow"/>
              </a:rPr>
              <a:t>TX(E) 6: Objection appeals</a:t>
            </a:r>
          </a:p>
          <a:p>
            <a:r>
              <a:rPr lang="en-GB" sz="1400" b="1" i="1" u="none" strike="noStrike" baseline="0" dirty="0">
                <a:latin typeface="ArialNarrow"/>
              </a:rPr>
              <a:t>TX(E)6.1 : Evaluates the content of assessments and reassessments</a:t>
            </a:r>
          </a:p>
          <a:p>
            <a:endParaRPr lang="en-GB" sz="1400" b="1" dirty="0">
              <a:latin typeface="ArialNarrow"/>
            </a:endParaRPr>
          </a:p>
          <a:p>
            <a:pPr algn="l"/>
            <a:r>
              <a:rPr lang="en-GB" sz="1400" b="1" dirty="0">
                <a:latin typeface="ArialNarrow"/>
              </a:rPr>
              <a:t>What - Evidence to demonstrate what the candidate did, evidence to consider documenting:</a:t>
            </a:r>
          </a:p>
          <a:p>
            <a:pPr marL="285750" indent="-285750">
              <a:buFontTx/>
              <a:buChar char="-"/>
            </a:pPr>
            <a:r>
              <a:rPr lang="en-GB" sz="1400" dirty="0">
                <a:latin typeface="ArialNarrow"/>
              </a:rPr>
              <a:t>Where this task was performed </a:t>
            </a:r>
          </a:p>
          <a:p>
            <a:pPr marL="285750" indent="-285750">
              <a:buFontTx/>
              <a:buChar char="-"/>
            </a:pPr>
            <a:r>
              <a:rPr lang="en-GB" sz="1400" dirty="0">
                <a:latin typeface="ArialNarrow"/>
              </a:rPr>
              <a:t>What was your role  </a:t>
            </a:r>
          </a:p>
          <a:p>
            <a:pPr marL="285750" indent="-285750" algn="l">
              <a:buFontTx/>
              <a:buChar char="-"/>
            </a:pPr>
            <a:r>
              <a:rPr lang="en-GB" sz="1400" dirty="0">
                <a:latin typeface="ArialNarrow"/>
              </a:rPr>
              <a:t>What you did</a:t>
            </a:r>
          </a:p>
          <a:p>
            <a:pPr marL="285750" indent="-285750" algn="l">
              <a:buFontTx/>
              <a:buChar char="-"/>
            </a:pPr>
            <a:endParaRPr lang="en-GB" sz="1400" dirty="0">
              <a:latin typeface="ArialNarrow"/>
            </a:endParaRPr>
          </a:p>
          <a:p>
            <a:pPr algn="l"/>
            <a:r>
              <a:rPr lang="en-GB" sz="1400" b="1" dirty="0">
                <a:latin typeface="ArialNarrow"/>
              </a:rPr>
              <a:t>How - Evidence to demonstrate how this was performed-  Evidence to consider documenting: </a:t>
            </a:r>
          </a:p>
          <a:p>
            <a:pPr marL="285750" indent="-285750" algn="l">
              <a:buFontTx/>
              <a:buChar char="-"/>
            </a:pPr>
            <a:r>
              <a:rPr lang="en-GB" sz="1400" dirty="0">
                <a:latin typeface="ArialNarrow"/>
              </a:rPr>
              <a:t>Step by step process how you evaluated the assessment and the reassessments </a:t>
            </a:r>
          </a:p>
          <a:p>
            <a:pPr marL="285750" indent="-285750" algn="l">
              <a:buFontTx/>
              <a:buChar char="-"/>
            </a:pPr>
            <a:r>
              <a:rPr lang="en-GB" sz="1400" dirty="0">
                <a:latin typeface="ArialNarrow"/>
              </a:rPr>
              <a:t>Documents used in the assessments and reassessments, systems and how you navigated through the system</a:t>
            </a:r>
          </a:p>
          <a:p>
            <a:pPr marL="285750" indent="-285750" algn="l">
              <a:buFontTx/>
              <a:buChar char="-"/>
            </a:pPr>
            <a:r>
              <a:rPr lang="en-GB" sz="1400" dirty="0">
                <a:latin typeface="ArialNarrow"/>
              </a:rPr>
              <a:t>Implications  </a:t>
            </a:r>
          </a:p>
          <a:p>
            <a:pPr marL="285750" indent="-285750" algn="l">
              <a:buFontTx/>
              <a:buChar char="-"/>
            </a:pPr>
            <a:r>
              <a:rPr lang="en-GB" sz="1400" dirty="0">
                <a:latin typeface="ArialNarrow"/>
              </a:rPr>
              <a:t>Conclusion</a:t>
            </a:r>
          </a:p>
          <a:p>
            <a:pPr algn="l"/>
            <a:r>
              <a:rPr lang="en-GB" sz="1400" b="1" i="1" dirty="0">
                <a:latin typeface="ArialNarrow"/>
              </a:rPr>
              <a:t> </a:t>
            </a:r>
          </a:p>
        </p:txBody>
      </p:sp>
    </p:spTree>
    <p:extLst>
      <p:ext uri="{BB962C8B-B14F-4D97-AF65-F5344CB8AC3E}">
        <p14:creationId xmlns:p14="http://schemas.microsoft.com/office/powerpoint/2010/main" val="3762556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2F58E-D447-18D3-3762-8EA26FF496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03CE8B-B9A4-3E3F-8BC0-6B0577B91F86}"/>
              </a:ext>
            </a:extLst>
          </p:cNvPr>
          <p:cNvSpPr>
            <a:spLocks noGrp="1"/>
          </p:cNvSpPr>
          <p:nvPr>
            <p:ph type="title"/>
          </p:nvPr>
        </p:nvSpPr>
        <p:spPr>
          <a:xfrm>
            <a:off x="441325" y="190500"/>
            <a:ext cx="10515600" cy="954121"/>
          </a:xfrm>
        </p:spPr>
        <p:txBody>
          <a:bodyPr/>
          <a:lstStyle/>
          <a:p>
            <a:r>
              <a:rPr lang="en-US" dirty="0"/>
              <a:t>Examples – Taxation </a:t>
            </a:r>
          </a:p>
        </p:txBody>
      </p:sp>
      <p:sp>
        <p:nvSpPr>
          <p:cNvPr id="3" name="Text Placeholder 2">
            <a:extLst>
              <a:ext uri="{FF2B5EF4-FFF2-40B4-BE49-F238E27FC236}">
                <a16:creationId xmlns:a16="http://schemas.microsoft.com/office/drawing/2014/main" id="{1BC036CC-ACA0-E8AD-4462-42439D7A1931}"/>
              </a:ext>
            </a:extLst>
          </p:cNvPr>
          <p:cNvSpPr>
            <a:spLocks noGrp="1"/>
          </p:cNvSpPr>
          <p:nvPr>
            <p:ph type="body" idx="1"/>
          </p:nvPr>
        </p:nvSpPr>
        <p:spPr>
          <a:xfrm>
            <a:off x="441325" y="1316071"/>
            <a:ext cx="10515600" cy="4590053"/>
          </a:xfrm>
        </p:spPr>
        <p:txBody>
          <a:bodyPr/>
          <a:lstStyle/>
          <a:p>
            <a:r>
              <a:rPr lang="en-GB" sz="1400" b="1" i="1" u="none" strike="noStrike" baseline="0" dirty="0">
                <a:latin typeface="ArialNarrow"/>
              </a:rPr>
              <a:t>TX(E) 6: Objection appeals</a:t>
            </a:r>
          </a:p>
          <a:p>
            <a:r>
              <a:rPr lang="en-GB" sz="1400" b="1" i="1" u="none" strike="noStrike" baseline="0" dirty="0">
                <a:latin typeface="ArialNarrow"/>
              </a:rPr>
              <a:t>TX(E)6.2 : Prepares or evaluates supporting documentation required to initiate an appeal or file a notice of objection</a:t>
            </a:r>
          </a:p>
          <a:p>
            <a:endParaRPr lang="en-GB" sz="1400" b="1" dirty="0">
              <a:latin typeface="ArialNarrow"/>
            </a:endParaRPr>
          </a:p>
          <a:p>
            <a:pPr algn="l"/>
            <a:r>
              <a:rPr lang="en-GB" sz="1400" b="1" dirty="0">
                <a:latin typeface="ArialNarrow"/>
              </a:rPr>
              <a:t>What - Evidence to demonstrate what the candidate did, evidence to consider documenting:</a:t>
            </a:r>
          </a:p>
          <a:p>
            <a:pPr marL="285750" indent="-285750">
              <a:buFontTx/>
              <a:buChar char="-"/>
            </a:pPr>
            <a:r>
              <a:rPr lang="en-GB" sz="1400" dirty="0">
                <a:latin typeface="ArialNarrow"/>
              </a:rPr>
              <a:t>Where this task was performed </a:t>
            </a:r>
          </a:p>
          <a:p>
            <a:pPr marL="285750" indent="-285750">
              <a:buFontTx/>
              <a:buChar char="-"/>
            </a:pPr>
            <a:r>
              <a:rPr lang="en-GB" sz="1400" dirty="0">
                <a:latin typeface="ArialNarrow"/>
              </a:rPr>
              <a:t>What was your role  </a:t>
            </a:r>
          </a:p>
          <a:p>
            <a:pPr marL="285750" indent="-285750" algn="l">
              <a:buFontTx/>
              <a:buChar char="-"/>
            </a:pPr>
            <a:r>
              <a:rPr lang="en-GB" sz="1400" dirty="0">
                <a:latin typeface="ArialNarrow"/>
              </a:rPr>
              <a:t>What you did</a:t>
            </a:r>
          </a:p>
          <a:p>
            <a:pPr marL="285750" indent="-285750" algn="l">
              <a:buFontTx/>
              <a:buChar char="-"/>
            </a:pPr>
            <a:endParaRPr lang="en-GB" sz="1400" dirty="0">
              <a:latin typeface="ArialNarrow"/>
            </a:endParaRPr>
          </a:p>
          <a:p>
            <a:pPr algn="l"/>
            <a:r>
              <a:rPr lang="en-GB" sz="1400" b="1" dirty="0">
                <a:latin typeface="ArialNarrow"/>
              </a:rPr>
              <a:t>How - Evidence to demonstrate how this was performed-  Evidence to consider documenting: </a:t>
            </a:r>
          </a:p>
          <a:p>
            <a:pPr marL="285750" indent="-285750" algn="l">
              <a:buFontTx/>
              <a:buChar char="-"/>
            </a:pPr>
            <a:r>
              <a:rPr lang="en-GB" sz="1400" dirty="0">
                <a:latin typeface="ArialNarrow"/>
              </a:rPr>
              <a:t>Step by step process how you prepared/evaluated the assessment and the reassessments </a:t>
            </a:r>
          </a:p>
          <a:p>
            <a:pPr marL="285750" indent="-285750" algn="l">
              <a:buFontTx/>
              <a:buChar char="-"/>
            </a:pPr>
            <a:r>
              <a:rPr lang="en-GB" sz="1400" dirty="0">
                <a:latin typeface="ArialNarrow"/>
              </a:rPr>
              <a:t>Document the forms, systems and how you navigated through the system, and submissions made to SARS </a:t>
            </a:r>
          </a:p>
          <a:p>
            <a:pPr marL="285750" indent="-285750" algn="l">
              <a:buFontTx/>
              <a:buChar char="-"/>
            </a:pPr>
            <a:r>
              <a:rPr lang="en-GB" sz="1400" dirty="0">
                <a:latin typeface="ArialNarrow"/>
              </a:rPr>
              <a:t>Implications  </a:t>
            </a:r>
          </a:p>
          <a:p>
            <a:pPr marL="285750" indent="-285750" algn="l">
              <a:buFontTx/>
              <a:buChar char="-"/>
            </a:pPr>
            <a:r>
              <a:rPr lang="en-GB" sz="1400" dirty="0">
                <a:latin typeface="ArialNarrow"/>
              </a:rPr>
              <a:t>Conclusion</a:t>
            </a:r>
          </a:p>
          <a:p>
            <a:pPr algn="l"/>
            <a:r>
              <a:rPr lang="en-GB" sz="1400" b="1" i="1" dirty="0">
                <a:latin typeface="ArialNarrow"/>
              </a:rPr>
              <a:t> </a:t>
            </a:r>
          </a:p>
        </p:txBody>
      </p:sp>
    </p:spTree>
    <p:extLst>
      <p:ext uri="{BB962C8B-B14F-4D97-AF65-F5344CB8AC3E}">
        <p14:creationId xmlns:p14="http://schemas.microsoft.com/office/powerpoint/2010/main" val="2900510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82360E-EC30-B74C-B46A-192C108172E4}"/>
              </a:ext>
            </a:extLst>
          </p:cNvPr>
          <p:cNvSpPr>
            <a:spLocks noGrp="1"/>
          </p:cNvSpPr>
          <p:nvPr>
            <p:ph type="body" sz="quarter" idx="13"/>
          </p:nvPr>
        </p:nvSpPr>
        <p:spPr/>
        <p:txBody>
          <a:bodyPr/>
          <a:lstStyle/>
          <a:p>
            <a:r>
              <a:rPr lang="en-US" b="1" dirty="0"/>
              <a:t>End</a:t>
            </a:r>
          </a:p>
        </p:txBody>
      </p:sp>
      <p:sp>
        <p:nvSpPr>
          <p:cNvPr id="8" name="TextBox 7">
            <a:extLst>
              <a:ext uri="{FF2B5EF4-FFF2-40B4-BE49-F238E27FC236}">
                <a16:creationId xmlns:a16="http://schemas.microsoft.com/office/drawing/2014/main" id="{0A9EEE01-9131-CF4D-841A-D74858015C05}"/>
              </a:ext>
            </a:extLst>
          </p:cNvPr>
          <p:cNvSpPr txBox="1"/>
          <p:nvPr/>
        </p:nvSpPr>
        <p:spPr>
          <a:xfrm>
            <a:off x="11857220" y="320789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61654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0F12-50C7-F646-BC70-0C5503B06A5E}"/>
              </a:ext>
            </a:extLst>
          </p:cNvPr>
          <p:cNvSpPr>
            <a:spLocks noGrp="1"/>
          </p:cNvSpPr>
          <p:nvPr>
            <p:ph type="title"/>
          </p:nvPr>
        </p:nvSpPr>
        <p:spPr>
          <a:xfrm>
            <a:off x="527050" y="1504950"/>
            <a:ext cx="10515600" cy="954121"/>
          </a:xfrm>
        </p:spPr>
        <p:txBody>
          <a:bodyPr/>
          <a:lstStyle/>
          <a:p>
            <a:r>
              <a:rPr lang="en-US" dirty="0"/>
              <a:t>Introduction</a:t>
            </a:r>
          </a:p>
        </p:txBody>
      </p:sp>
      <p:sp>
        <p:nvSpPr>
          <p:cNvPr id="3" name="Text Placeholder 2">
            <a:extLst>
              <a:ext uri="{FF2B5EF4-FFF2-40B4-BE49-F238E27FC236}">
                <a16:creationId xmlns:a16="http://schemas.microsoft.com/office/drawing/2014/main" id="{32C69320-48F1-2D45-9FCB-C41D6A24C982}"/>
              </a:ext>
            </a:extLst>
          </p:cNvPr>
          <p:cNvSpPr>
            <a:spLocks noGrp="1"/>
          </p:cNvSpPr>
          <p:nvPr>
            <p:ph type="body" idx="1"/>
          </p:nvPr>
        </p:nvSpPr>
        <p:spPr>
          <a:xfrm>
            <a:off x="441325" y="2908302"/>
            <a:ext cx="10515600" cy="1500187"/>
          </a:xfrm>
        </p:spPr>
        <p:txBody>
          <a:bodyPr/>
          <a:lstStyle/>
          <a:p>
            <a:pPr algn="just"/>
            <a:r>
              <a:rPr lang="en-US" sz="1800" b="0" i="0" u="none" strike="noStrike" baseline="0" dirty="0">
                <a:solidFill>
                  <a:srgbClr val="000000"/>
                </a:solidFill>
                <a:latin typeface="Arial" panose="020B0604020202020204" pitchFamily="34" charset="0"/>
              </a:rPr>
              <a:t>“The purpose of the TEA assessment is to enable you to demonstrate that, as a result of </a:t>
            </a:r>
            <a:r>
              <a:rPr lang="en-US" sz="1800" b="0" i="0" u="sng" strike="noStrike" baseline="0" dirty="0">
                <a:solidFill>
                  <a:srgbClr val="000000"/>
                </a:solidFill>
                <a:latin typeface="Arial" panose="020B0604020202020204" pitchFamily="34" charset="0"/>
              </a:rPr>
              <a:t>learning through work experience</a:t>
            </a:r>
            <a:r>
              <a:rPr lang="en-US" sz="1800" b="0" i="0" u="none" strike="noStrike" baseline="0" dirty="0">
                <a:solidFill>
                  <a:srgbClr val="000000"/>
                </a:solidFill>
                <a:latin typeface="Arial" panose="020B0604020202020204" pitchFamily="34" charset="0"/>
              </a:rPr>
              <a:t>, you have developed the </a:t>
            </a:r>
            <a:r>
              <a:rPr lang="en-US" sz="1800" b="0" i="0" u="sng" strike="noStrike" baseline="0" dirty="0">
                <a:solidFill>
                  <a:srgbClr val="000000"/>
                </a:solidFill>
                <a:latin typeface="Arial" panose="020B0604020202020204" pitchFamily="34" charset="0"/>
              </a:rPr>
              <a:t>competencies and pervasive qualities and skills </a:t>
            </a:r>
            <a:r>
              <a:rPr lang="en-US" sz="1800" b="0" i="0" u="none" strike="noStrike" baseline="0" dirty="0">
                <a:solidFill>
                  <a:srgbClr val="000000"/>
                </a:solidFill>
                <a:latin typeface="Arial" panose="020B0604020202020204" pitchFamily="34" charset="0"/>
              </a:rPr>
              <a:t>that are substantially equivalent to those prescribed for the </a:t>
            </a:r>
            <a:r>
              <a:rPr lang="en-US" sz="1800" b="0" i="0" u="sng" strike="noStrike" baseline="0" dirty="0">
                <a:solidFill>
                  <a:srgbClr val="000000"/>
                </a:solidFill>
                <a:latin typeface="Arial" panose="020B0604020202020204" pitchFamily="34" charset="0"/>
              </a:rPr>
              <a:t>SAICA Training </a:t>
            </a:r>
            <a:r>
              <a:rPr lang="en-US" sz="1800" b="0" i="0" u="sng" strike="noStrike" baseline="0" dirty="0" err="1">
                <a:solidFill>
                  <a:srgbClr val="000000"/>
                </a:solidFill>
                <a:latin typeface="Arial" panose="020B0604020202020204" pitchFamily="34" charset="0"/>
              </a:rPr>
              <a:t>Programme</a:t>
            </a:r>
            <a:r>
              <a:rPr lang="en-US" sz="1800" b="0" i="0" u="none" strike="noStrike" baseline="0" dirty="0">
                <a:solidFill>
                  <a:srgbClr val="000000"/>
                </a:solidFill>
                <a:latin typeface="Arial" panose="020B0604020202020204" pitchFamily="34" charset="0"/>
              </a:rPr>
              <a:t>.” </a:t>
            </a:r>
            <a:endParaRPr lang="en-US" dirty="0"/>
          </a:p>
        </p:txBody>
      </p:sp>
      <p:pic>
        <p:nvPicPr>
          <p:cNvPr id="6" name="Audio 5">
            <a:hlinkClick r:id="" action="ppaction://media"/>
            <a:extLst>
              <a:ext uri="{FF2B5EF4-FFF2-40B4-BE49-F238E27FC236}">
                <a16:creationId xmlns:a16="http://schemas.microsoft.com/office/drawing/2014/main" id="{DEB1F355-80C1-28A8-8F5C-C650A7C55C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59633314"/>
      </p:ext>
    </p:extLst>
  </p:cSld>
  <p:clrMapOvr>
    <a:masterClrMapping/>
  </p:clrMapOvr>
  <mc:AlternateContent xmlns:mc="http://schemas.openxmlformats.org/markup-compatibility/2006" xmlns:p14="http://schemas.microsoft.com/office/powerpoint/2010/main">
    <mc:Choice Requires="p14">
      <p:transition spd="slow" p14:dur="2000" advTm="21369"/>
    </mc:Choice>
    <mc:Fallback xmlns="">
      <p:transition spd="slow" advTm="21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B13B4FBB-2108-456E-8685-AEE0C3B60C3D}"/>
              </a:ext>
            </a:extLst>
          </p:cNvPr>
          <p:cNvSpPr>
            <a:spLocks noGrp="1" noChangeArrowheads="1"/>
          </p:cNvSpPr>
          <p:nvPr>
            <p:ph type="title"/>
          </p:nvPr>
        </p:nvSpPr>
        <p:spPr>
          <a:xfrm>
            <a:off x="538163" y="257175"/>
            <a:ext cx="10515600" cy="781050"/>
          </a:xfrm>
        </p:spPr>
        <p:txBody>
          <a:bodyPr/>
          <a:lstStyle/>
          <a:p>
            <a:endParaRPr lang="en-ZA" altLang="en-US" dirty="0"/>
          </a:p>
        </p:txBody>
      </p:sp>
      <p:pic>
        <p:nvPicPr>
          <p:cNvPr id="11267" name="Content Placeholder 3">
            <a:extLst>
              <a:ext uri="{FF2B5EF4-FFF2-40B4-BE49-F238E27FC236}">
                <a16:creationId xmlns:a16="http://schemas.microsoft.com/office/drawing/2014/main" id="{5CC1711B-F1ED-4132-9B06-7493235827A6}"/>
              </a:ext>
            </a:extLst>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a:xfrm>
            <a:off x="2071688" y="1333500"/>
            <a:ext cx="8154987" cy="4432300"/>
          </a:xfrm>
        </p:spPr>
      </p:pic>
      <p:pic>
        <p:nvPicPr>
          <p:cNvPr id="3" name="Audio 2">
            <a:hlinkClick r:id="" action="ppaction://media"/>
            <a:extLst>
              <a:ext uri="{FF2B5EF4-FFF2-40B4-BE49-F238E27FC236}">
                <a16:creationId xmlns:a16="http://schemas.microsoft.com/office/drawing/2014/main" id="{D0F85184-BFAB-7382-083B-4414F7BB247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9935"/>
    </mc:Choice>
    <mc:Fallback xmlns="">
      <p:transition spd="slow" advTm="29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0F12-50C7-F646-BC70-0C5503B06A5E}"/>
              </a:ext>
            </a:extLst>
          </p:cNvPr>
          <p:cNvSpPr>
            <a:spLocks noGrp="1"/>
          </p:cNvSpPr>
          <p:nvPr>
            <p:ph type="title"/>
          </p:nvPr>
        </p:nvSpPr>
        <p:spPr>
          <a:xfrm>
            <a:off x="327025" y="38100"/>
            <a:ext cx="10515600" cy="954121"/>
          </a:xfrm>
        </p:spPr>
        <p:txBody>
          <a:bodyPr/>
          <a:lstStyle/>
          <a:p>
            <a:r>
              <a:rPr lang="en-US" dirty="0"/>
              <a:t>Level of experience</a:t>
            </a:r>
          </a:p>
        </p:txBody>
      </p:sp>
      <p:sp>
        <p:nvSpPr>
          <p:cNvPr id="3" name="Text Placeholder 2">
            <a:extLst>
              <a:ext uri="{FF2B5EF4-FFF2-40B4-BE49-F238E27FC236}">
                <a16:creationId xmlns:a16="http://schemas.microsoft.com/office/drawing/2014/main" id="{32C69320-48F1-2D45-9FCB-C41D6A24C982}"/>
              </a:ext>
            </a:extLst>
          </p:cNvPr>
          <p:cNvSpPr>
            <a:spLocks noGrp="1"/>
          </p:cNvSpPr>
          <p:nvPr>
            <p:ph type="body" idx="1"/>
          </p:nvPr>
        </p:nvSpPr>
        <p:spPr>
          <a:xfrm>
            <a:off x="517525" y="1529573"/>
            <a:ext cx="7531100" cy="3798854"/>
          </a:xfrm>
        </p:spPr>
        <p:txBody>
          <a:bodyPr/>
          <a:lstStyle/>
          <a:p>
            <a:pPr algn="just"/>
            <a:endParaRPr lang="en-ZA" sz="1800" b="0" i="0" u="none" strike="noStrike" baseline="0" dirty="0">
              <a:solidFill>
                <a:srgbClr val="000000"/>
              </a:solidFill>
              <a:latin typeface="Arial" panose="020B0604020202020204" pitchFamily="34" charset="0"/>
            </a:endParaRPr>
          </a:p>
          <a:p>
            <a:pPr algn="just"/>
            <a:r>
              <a:rPr lang="en-US" sz="1800" b="1" i="0" u="none" strike="noStrike" baseline="0" dirty="0">
                <a:solidFill>
                  <a:srgbClr val="000000"/>
                </a:solidFill>
                <a:latin typeface="Arial" panose="020B0604020202020204" pitchFamily="34" charset="0"/>
              </a:rPr>
              <a:t>Basic experience</a:t>
            </a:r>
            <a:r>
              <a:rPr lang="en-US" sz="1800" b="0" i="0" u="none" strike="noStrike" baseline="0" dirty="0">
                <a:solidFill>
                  <a:srgbClr val="000000"/>
                </a:solidFill>
                <a:latin typeface="Arial" panose="020B0604020202020204" pitchFamily="34" charset="0"/>
              </a:rPr>
              <a:t>: Refers to circumstances where you have had </a:t>
            </a:r>
            <a:r>
              <a:rPr lang="en-US" sz="1800" b="0" i="0" u="sng" strike="noStrike" baseline="0" dirty="0">
                <a:solidFill>
                  <a:srgbClr val="000000"/>
                </a:solidFill>
                <a:latin typeface="Arial" panose="020B0604020202020204" pitchFamily="34" charset="0"/>
              </a:rPr>
              <a:t>limited experience</a:t>
            </a:r>
            <a:r>
              <a:rPr lang="en-US" sz="1800" b="0" i="0" u="none" strike="noStrike" baseline="0" dirty="0">
                <a:solidFill>
                  <a:srgbClr val="000000"/>
                </a:solidFill>
                <a:latin typeface="Arial" panose="020B0604020202020204" pitchFamily="34" charset="0"/>
              </a:rPr>
              <a:t> in a competence area and where your exposure was to the </a:t>
            </a:r>
            <a:r>
              <a:rPr lang="en-US" sz="1800" b="0" i="0" u="sng" strike="noStrike" baseline="0" dirty="0">
                <a:solidFill>
                  <a:srgbClr val="000000"/>
                </a:solidFill>
                <a:latin typeface="Arial" panose="020B0604020202020204" pitchFamily="34" charset="0"/>
              </a:rPr>
              <a:t>basic aspects </a:t>
            </a:r>
            <a:r>
              <a:rPr lang="en-US" sz="1800" b="0" i="0" u="none" strike="noStrike" baseline="0" dirty="0">
                <a:solidFill>
                  <a:srgbClr val="000000"/>
                </a:solidFill>
                <a:latin typeface="Arial" panose="020B0604020202020204" pitchFamily="34" charset="0"/>
              </a:rPr>
              <a:t>of the competence area. </a:t>
            </a:r>
          </a:p>
          <a:p>
            <a:pPr algn="just"/>
            <a:endParaRPr lang="en-ZA" sz="1800" b="0" i="0" u="none" strike="noStrike" baseline="0" dirty="0">
              <a:solidFill>
                <a:srgbClr val="000000"/>
              </a:solidFill>
              <a:latin typeface="Arial" panose="020B0604020202020204" pitchFamily="34" charset="0"/>
            </a:endParaRPr>
          </a:p>
          <a:p>
            <a:pPr algn="just"/>
            <a:r>
              <a:rPr lang="en-US" sz="1800" b="1" i="0" u="none" strike="noStrike" baseline="0" dirty="0">
                <a:solidFill>
                  <a:srgbClr val="000000"/>
                </a:solidFill>
                <a:latin typeface="Arial" panose="020B0604020202020204" pitchFamily="34" charset="0"/>
              </a:rPr>
              <a:t>Intermediate experience</a:t>
            </a:r>
            <a:r>
              <a:rPr lang="en-US" sz="1800" b="0" i="0" u="none" strike="noStrike" baseline="0" dirty="0">
                <a:solidFill>
                  <a:srgbClr val="000000"/>
                </a:solidFill>
                <a:latin typeface="Arial" panose="020B0604020202020204" pitchFamily="34" charset="0"/>
              </a:rPr>
              <a:t>: Refers to circumstances where you have had </a:t>
            </a:r>
            <a:r>
              <a:rPr lang="en-US" sz="1800" b="0" i="0" u="sng" strike="noStrike" baseline="0" dirty="0">
                <a:solidFill>
                  <a:srgbClr val="000000"/>
                </a:solidFill>
                <a:latin typeface="Arial" panose="020B0604020202020204" pitchFamily="34" charset="0"/>
              </a:rPr>
              <a:t>reasonable experience </a:t>
            </a:r>
            <a:r>
              <a:rPr lang="en-US" sz="1800" b="0" i="0" u="none" strike="noStrike" baseline="0" dirty="0">
                <a:solidFill>
                  <a:srgbClr val="000000"/>
                </a:solidFill>
                <a:latin typeface="Arial" panose="020B0604020202020204" pitchFamily="34" charset="0"/>
              </a:rPr>
              <a:t>in a competence area and where your exposure was to the </a:t>
            </a:r>
            <a:r>
              <a:rPr lang="en-US" sz="1800" b="0" i="0" u="sng" strike="noStrike" baseline="0" dirty="0">
                <a:solidFill>
                  <a:srgbClr val="000000"/>
                </a:solidFill>
                <a:latin typeface="Arial" panose="020B0604020202020204" pitchFamily="34" charset="0"/>
              </a:rPr>
              <a:t>standard, routine aspects </a:t>
            </a:r>
            <a:r>
              <a:rPr lang="en-US" sz="1800" b="0" i="0" u="none" strike="noStrike" baseline="0" dirty="0">
                <a:solidFill>
                  <a:srgbClr val="000000"/>
                </a:solidFill>
                <a:latin typeface="Arial" panose="020B0604020202020204" pitchFamily="34" charset="0"/>
              </a:rPr>
              <a:t>of the competence area. </a:t>
            </a:r>
          </a:p>
          <a:p>
            <a:pPr algn="just"/>
            <a:endParaRPr lang="en-ZA" sz="1800" b="0" i="0" u="none" strike="noStrike" baseline="0" dirty="0">
              <a:solidFill>
                <a:srgbClr val="000000"/>
              </a:solidFill>
              <a:latin typeface="Arial" panose="020B0604020202020204" pitchFamily="34" charset="0"/>
            </a:endParaRPr>
          </a:p>
          <a:p>
            <a:pPr algn="just"/>
            <a:r>
              <a:rPr lang="en-US" sz="1800" b="1" i="0" u="none" strike="noStrike" baseline="0" dirty="0">
                <a:solidFill>
                  <a:srgbClr val="000000"/>
                </a:solidFill>
                <a:latin typeface="Arial" panose="020B0604020202020204" pitchFamily="34" charset="0"/>
              </a:rPr>
              <a:t>Advanced experience</a:t>
            </a:r>
            <a:r>
              <a:rPr lang="en-US" sz="1800" b="0" i="0" u="none" strike="noStrike" baseline="0" dirty="0">
                <a:solidFill>
                  <a:srgbClr val="000000"/>
                </a:solidFill>
                <a:latin typeface="Arial" panose="020B0604020202020204" pitchFamily="34" charset="0"/>
              </a:rPr>
              <a:t>: Refers to circumstances where you have had </a:t>
            </a:r>
            <a:r>
              <a:rPr lang="en-US" sz="1800" b="0" i="0" u="sng" strike="noStrike" baseline="0" dirty="0">
                <a:solidFill>
                  <a:srgbClr val="000000"/>
                </a:solidFill>
                <a:latin typeface="Arial" panose="020B0604020202020204" pitchFamily="34" charset="0"/>
              </a:rPr>
              <a:t>extensive experience</a:t>
            </a:r>
            <a:r>
              <a:rPr lang="en-US" sz="1800" b="0" i="0" u="none" strike="noStrike" baseline="0" dirty="0">
                <a:solidFill>
                  <a:srgbClr val="000000"/>
                </a:solidFill>
                <a:latin typeface="Arial" panose="020B0604020202020204" pitchFamily="34" charset="0"/>
              </a:rPr>
              <a:t> in a competence area and where your exposure was to the </a:t>
            </a:r>
            <a:r>
              <a:rPr lang="en-US" sz="1800" b="0" i="0" u="sng" strike="noStrike" baseline="0" dirty="0">
                <a:solidFill>
                  <a:srgbClr val="000000"/>
                </a:solidFill>
                <a:latin typeface="Arial" panose="020B0604020202020204" pitchFamily="34" charset="0"/>
              </a:rPr>
              <a:t>unusual or exceptional aspects</a:t>
            </a:r>
            <a:r>
              <a:rPr lang="en-US" sz="1800" b="0" i="0" u="none" strike="noStrike" baseline="0" dirty="0">
                <a:solidFill>
                  <a:srgbClr val="000000"/>
                </a:solidFill>
                <a:latin typeface="Arial" panose="020B0604020202020204" pitchFamily="34" charset="0"/>
              </a:rPr>
              <a:t> of the competence area. </a:t>
            </a:r>
          </a:p>
          <a:p>
            <a:pPr algn="just"/>
            <a:endParaRPr lang="en-US" sz="1800" b="0" i="0" u="none" strike="noStrike" baseline="0" dirty="0">
              <a:solidFill>
                <a:srgbClr val="000000"/>
              </a:solidFill>
              <a:latin typeface="Arial" panose="020B0604020202020204" pitchFamily="34" charset="0"/>
            </a:endParaRPr>
          </a:p>
        </p:txBody>
      </p:sp>
      <p:sp>
        <p:nvSpPr>
          <p:cNvPr id="4" name="Right Brace 3">
            <a:extLst>
              <a:ext uri="{FF2B5EF4-FFF2-40B4-BE49-F238E27FC236}">
                <a16:creationId xmlns:a16="http://schemas.microsoft.com/office/drawing/2014/main" id="{6F7A1239-172D-4739-865D-772C891D6976}"/>
              </a:ext>
            </a:extLst>
          </p:cNvPr>
          <p:cNvSpPr/>
          <p:nvPr/>
        </p:nvSpPr>
        <p:spPr>
          <a:xfrm>
            <a:off x="8283511" y="1895474"/>
            <a:ext cx="374523" cy="19431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6" name="TextBox 5">
            <a:extLst>
              <a:ext uri="{FF2B5EF4-FFF2-40B4-BE49-F238E27FC236}">
                <a16:creationId xmlns:a16="http://schemas.microsoft.com/office/drawing/2014/main" id="{454A5159-6572-483B-B241-8708B7A751B1}"/>
              </a:ext>
            </a:extLst>
          </p:cNvPr>
          <p:cNvSpPr txBox="1"/>
          <p:nvPr/>
        </p:nvSpPr>
        <p:spPr>
          <a:xfrm>
            <a:off x="9600405" y="2309633"/>
            <a:ext cx="2150269" cy="677108"/>
          </a:xfrm>
          <a:prstGeom prst="rect">
            <a:avLst/>
          </a:prstGeom>
          <a:noFill/>
        </p:spPr>
        <p:txBody>
          <a:bodyPr wrap="square">
            <a:spAutoFit/>
          </a:bodyPr>
          <a:lstStyle/>
          <a:p>
            <a:pPr algn="l"/>
            <a:endParaRPr lang="en-ZA" sz="20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Residual Tasks</a:t>
            </a:r>
            <a:endParaRPr lang="en-US" sz="1800" b="0" i="0" u="none" strike="noStrike" baseline="0" dirty="0">
              <a:solidFill>
                <a:srgbClr val="000000"/>
              </a:solidFill>
              <a:latin typeface="Arial" panose="020B0604020202020204" pitchFamily="34" charset="0"/>
            </a:endParaRPr>
          </a:p>
        </p:txBody>
      </p:sp>
      <p:sp>
        <p:nvSpPr>
          <p:cNvPr id="7" name="Right Brace 6">
            <a:extLst>
              <a:ext uri="{FF2B5EF4-FFF2-40B4-BE49-F238E27FC236}">
                <a16:creationId xmlns:a16="http://schemas.microsoft.com/office/drawing/2014/main" id="{4535039B-C161-4629-938A-F3A6035EDA27}"/>
              </a:ext>
            </a:extLst>
          </p:cNvPr>
          <p:cNvSpPr/>
          <p:nvPr/>
        </p:nvSpPr>
        <p:spPr>
          <a:xfrm>
            <a:off x="8283511" y="4295775"/>
            <a:ext cx="339661" cy="9541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8" name="TextBox 7">
            <a:extLst>
              <a:ext uri="{FF2B5EF4-FFF2-40B4-BE49-F238E27FC236}">
                <a16:creationId xmlns:a16="http://schemas.microsoft.com/office/drawing/2014/main" id="{AA499A20-BC45-4262-A5A0-C31A1555D771}"/>
              </a:ext>
            </a:extLst>
          </p:cNvPr>
          <p:cNvSpPr txBox="1"/>
          <p:nvPr/>
        </p:nvSpPr>
        <p:spPr>
          <a:xfrm>
            <a:off x="9600406" y="4109226"/>
            <a:ext cx="2150269" cy="954107"/>
          </a:xfrm>
          <a:prstGeom prst="rect">
            <a:avLst/>
          </a:prstGeom>
          <a:noFill/>
        </p:spPr>
        <p:txBody>
          <a:bodyPr wrap="square">
            <a:spAutoFit/>
          </a:bodyPr>
          <a:lstStyle/>
          <a:p>
            <a:pPr algn="l"/>
            <a:endParaRPr lang="en-ZA" sz="2000" b="0" i="0" u="none" strike="noStrike" baseline="0" dirty="0">
              <a:solidFill>
                <a:srgbClr val="000000"/>
              </a:solidFill>
              <a:latin typeface="Arial" panose="020B0604020202020204" pitchFamily="34" charset="0"/>
            </a:endParaRPr>
          </a:p>
          <a:p>
            <a:r>
              <a:rPr lang="en-US" b="1" dirty="0">
                <a:solidFill>
                  <a:srgbClr val="000000"/>
                </a:solidFill>
                <a:latin typeface="Arial" panose="020B0604020202020204" pitchFamily="34" charset="0"/>
              </a:rPr>
              <a:t>Compulsory &amp; Elective</a:t>
            </a:r>
            <a:r>
              <a:rPr lang="en-US" sz="1800" b="1" i="0" u="none" strike="noStrike" baseline="0" dirty="0">
                <a:solidFill>
                  <a:srgbClr val="000000"/>
                </a:solidFill>
                <a:latin typeface="Arial" panose="020B0604020202020204" pitchFamily="34" charset="0"/>
              </a:rPr>
              <a:t> Tasks</a:t>
            </a:r>
            <a:endParaRPr lang="en-US" sz="1800" b="0" i="0" u="none" strike="noStrike" baseline="0" dirty="0">
              <a:solidFill>
                <a:srgbClr val="000000"/>
              </a:solidFill>
              <a:latin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D441A5E5-4F3F-5E29-1567-A4E60C5B0C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0389791"/>
      </p:ext>
    </p:extLst>
  </p:cSld>
  <p:clrMapOvr>
    <a:masterClrMapping/>
  </p:clrMapOvr>
  <mc:AlternateContent xmlns:mc="http://schemas.openxmlformats.org/markup-compatibility/2006" xmlns:p14="http://schemas.microsoft.com/office/powerpoint/2010/main">
    <mc:Choice Requires="p14">
      <p:transition spd="slow" p14:dur="2000" advTm="108112"/>
    </mc:Choice>
    <mc:Fallback xmlns="">
      <p:transition spd="slow" advTm="108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0F12-50C7-F646-BC70-0C5503B06A5E}"/>
              </a:ext>
            </a:extLst>
          </p:cNvPr>
          <p:cNvSpPr>
            <a:spLocks noGrp="1"/>
          </p:cNvSpPr>
          <p:nvPr>
            <p:ph type="title"/>
          </p:nvPr>
        </p:nvSpPr>
        <p:spPr>
          <a:xfrm>
            <a:off x="527050" y="123825"/>
            <a:ext cx="10515600" cy="954121"/>
          </a:xfrm>
        </p:spPr>
        <p:txBody>
          <a:bodyPr/>
          <a:lstStyle/>
          <a:p>
            <a:r>
              <a:rPr lang="en-US" dirty="0"/>
              <a:t>Evidence</a:t>
            </a:r>
          </a:p>
        </p:txBody>
      </p:sp>
      <p:sp>
        <p:nvSpPr>
          <p:cNvPr id="3" name="Text Placeholder 2">
            <a:extLst>
              <a:ext uri="{FF2B5EF4-FFF2-40B4-BE49-F238E27FC236}">
                <a16:creationId xmlns:a16="http://schemas.microsoft.com/office/drawing/2014/main" id="{32C69320-48F1-2D45-9FCB-C41D6A24C982}"/>
              </a:ext>
            </a:extLst>
          </p:cNvPr>
          <p:cNvSpPr>
            <a:spLocks noGrp="1"/>
          </p:cNvSpPr>
          <p:nvPr>
            <p:ph type="body" idx="1"/>
          </p:nvPr>
        </p:nvSpPr>
        <p:spPr>
          <a:xfrm>
            <a:off x="441325" y="1820897"/>
            <a:ext cx="10515600" cy="3798854"/>
          </a:xfrm>
        </p:spPr>
        <p:txBody>
          <a:bodyPr/>
          <a:lstStyle/>
          <a:p>
            <a:pPr algn="just"/>
            <a:endParaRPr lang="en-ZA" sz="1800" i="1" dirty="0">
              <a:effectLst/>
              <a:latin typeface="Arial Narrow" panose="020B0606020202030204" pitchFamily="34" charset="0"/>
              <a:ea typeface="Times New Roman" panose="02020603050405020304" pitchFamily="18" charset="0"/>
              <a:cs typeface="Arial" panose="020B0604020202020204" pitchFamily="34" charset="0"/>
            </a:endParaRPr>
          </a:p>
          <a:p>
            <a:pPr algn="just"/>
            <a:r>
              <a:rPr lang="en-ZA" sz="1800" b="1" i="1" u="sng" dirty="0">
                <a:latin typeface="Arial Narrow" panose="020B0606020202030204" pitchFamily="34" charset="0"/>
                <a:ea typeface="Times New Roman" panose="02020603050405020304" pitchFamily="18" charset="0"/>
              </a:rPr>
              <a:t>Training offices requirement:</a:t>
            </a:r>
          </a:p>
          <a:p>
            <a:pPr algn="just"/>
            <a:r>
              <a:rPr lang="en-ZA" sz="1800" i="1" dirty="0">
                <a:effectLst/>
                <a:latin typeface="Arial Narrow" panose="020B0606020202030204" pitchFamily="34" charset="0"/>
                <a:ea typeface="Times New Roman" panose="02020603050405020304" pitchFamily="18" charset="0"/>
                <a:cs typeface="Arial" panose="020B0604020202020204" pitchFamily="34" charset="0"/>
              </a:rPr>
              <a:t>“Trainees need to document sufficient evidence (specific per engagement/event and a date must also be specified) of their ability to demonstrate their professional skills when completing this document. </a:t>
            </a:r>
          </a:p>
          <a:p>
            <a:pPr algn="just"/>
            <a:r>
              <a:rPr lang="en-ZA" sz="1800" i="1" dirty="0">
                <a:effectLst/>
                <a:latin typeface="Arial Narrow" panose="020B0606020202030204" pitchFamily="34" charset="0"/>
                <a:ea typeface="Times New Roman" panose="02020603050405020304" pitchFamily="18" charset="0"/>
                <a:cs typeface="Arial" panose="020B0604020202020204" pitchFamily="34" charset="0"/>
              </a:rPr>
              <a:t>Evidence presented for professional skills should be capable of being verified by the Reviewer. </a:t>
            </a:r>
          </a:p>
          <a:p>
            <a:pPr algn="just"/>
            <a:r>
              <a:rPr lang="en-ZA" sz="1800" i="1" dirty="0">
                <a:effectLst/>
                <a:latin typeface="Arial Narrow" panose="020B0606020202030204" pitchFamily="34" charset="0"/>
                <a:ea typeface="Times New Roman" panose="02020603050405020304" pitchFamily="18" charset="0"/>
                <a:cs typeface="Arial" panose="020B0604020202020204" pitchFamily="34" charset="0"/>
              </a:rPr>
              <a:t>Evidence should relate to a specific event as opposed to being general. The level of documentation should reflect a description of where, when and how the competence was demonstrated. </a:t>
            </a:r>
          </a:p>
          <a:p>
            <a:pPr algn="just"/>
            <a:r>
              <a:rPr lang="en-ZA" sz="1800" i="1" dirty="0">
                <a:effectLst/>
                <a:latin typeface="Arial Narrow" panose="020B0606020202030204" pitchFamily="34" charset="0"/>
                <a:ea typeface="Times New Roman" panose="02020603050405020304" pitchFamily="18" charset="0"/>
                <a:cs typeface="Arial" panose="020B0604020202020204" pitchFamily="34" charset="0"/>
              </a:rPr>
              <a:t>Evidence should be varied (non-repetitive). </a:t>
            </a:r>
          </a:p>
          <a:p>
            <a:pPr algn="just"/>
            <a:r>
              <a:rPr lang="en-ZA" sz="1800" i="1" dirty="0">
                <a:effectLst/>
                <a:latin typeface="Arial Narrow" panose="020B0606020202030204" pitchFamily="34" charset="0"/>
                <a:ea typeface="Times New Roman" panose="02020603050405020304" pitchFamily="18" charset="0"/>
                <a:cs typeface="Arial" panose="020B0604020202020204" pitchFamily="34" charset="0"/>
              </a:rPr>
              <a:t>The office is further reminded that discharging a trainee who has not adequately demonstrated the professional values is a significant issue and may result in disciplinary action as determined </a:t>
            </a:r>
            <a:r>
              <a:rPr lang="en-ZA" sz="1800" i="1" dirty="0">
                <a:effectLst/>
                <a:latin typeface="Arial Narrow" panose="020B0606020202030204" pitchFamily="34" charset="0"/>
                <a:ea typeface="Times New Roman" panose="02020603050405020304" pitchFamily="18" charset="0"/>
                <a:cs typeface="Times New Roman" panose="02020603050405020304" pitchFamily="18" charset="0"/>
              </a:rPr>
              <a:t>as determined by the SAICA.”</a:t>
            </a:r>
            <a:endParaRPr lang="en-US" dirty="0"/>
          </a:p>
        </p:txBody>
      </p:sp>
      <p:pic>
        <p:nvPicPr>
          <p:cNvPr id="5" name="Audio 4">
            <a:hlinkClick r:id="" action="ppaction://media"/>
            <a:extLst>
              <a:ext uri="{FF2B5EF4-FFF2-40B4-BE49-F238E27FC236}">
                <a16:creationId xmlns:a16="http://schemas.microsoft.com/office/drawing/2014/main" id="{E3155915-4221-579E-F951-AC7D4D8A54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2560982"/>
      </p:ext>
    </p:extLst>
  </p:cSld>
  <p:clrMapOvr>
    <a:masterClrMapping/>
  </p:clrMapOvr>
  <mc:AlternateContent xmlns:mc="http://schemas.openxmlformats.org/markup-compatibility/2006" xmlns:p14="http://schemas.microsoft.com/office/powerpoint/2010/main">
    <mc:Choice Requires="p14">
      <p:transition spd="slow" p14:dur="2000" advTm="127132"/>
    </mc:Choice>
    <mc:Fallback xmlns="">
      <p:transition spd="slow" advTm="127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0F12-50C7-F646-BC70-0C5503B06A5E}"/>
              </a:ext>
            </a:extLst>
          </p:cNvPr>
          <p:cNvSpPr>
            <a:spLocks noGrp="1"/>
          </p:cNvSpPr>
          <p:nvPr>
            <p:ph type="title"/>
          </p:nvPr>
        </p:nvSpPr>
        <p:spPr>
          <a:xfrm>
            <a:off x="441325" y="190500"/>
            <a:ext cx="10515600" cy="954121"/>
          </a:xfrm>
        </p:spPr>
        <p:txBody>
          <a:bodyPr/>
          <a:lstStyle/>
          <a:p>
            <a:r>
              <a:rPr lang="en-US" dirty="0"/>
              <a:t>Evidence</a:t>
            </a:r>
          </a:p>
        </p:txBody>
      </p:sp>
      <p:sp>
        <p:nvSpPr>
          <p:cNvPr id="3" name="Text Placeholder 2">
            <a:extLst>
              <a:ext uri="{FF2B5EF4-FFF2-40B4-BE49-F238E27FC236}">
                <a16:creationId xmlns:a16="http://schemas.microsoft.com/office/drawing/2014/main" id="{32C69320-48F1-2D45-9FCB-C41D6A24C982}"/>
              </a:ext>
            </a:extLst>
          </p:cNvPr>
          <p:cNvSpPr>
            <a:spLocks noGrp="1"/>
          </p:cNvSpPr>
          <p:nvPr>
            <p:ph type="body" idx="1"/>
          </p:nvPr>
        </p:nvSpPr>
        <p:spPr>
          <a:xfrm>
            <a:off x="441325" y="1820897"/>
            <a:ext cx="10515600" cy="3798854"/>
          </a:xfrm>
        </p:spPr>
        <p:txBody>
          <a:bodyPr/>
          <a:lstStyle/>
          <a:p>
            <a:pPr marL="285750" indent="-285750" algn="just">
              <a:buFont typeface="Arial" panose="020B0604020202020204" pitchFamily="34" charset="0"/>
              <a:buChar char="•"/>
            </a:pPr>
            <a:r>
              <a:rPr lang="en-US" sz="1800" b="0" i="0" u="none" strike="noStrike" baseline="0" dirty="0">
                <a:solidFill>
                  <a:srgbClr val="4470C4"/>
                </a:solidFill>
                <a:latin typeface="Arial" panose="020B0604020202020204" pitchFamily="34" charset="0"/>
              </a:rPr>
              <a:t>More than </a:t>
            </a:r>
            <a:r>
              <a:rPr lang="en-US" sz="1800" b="1" i="0" u="none" strike="noStrike" baseline="0" dirty="0">
                <a:solidFill>
                  <a:srgbClr val="4470C4"/>
                </a:solidFill>
                <a:latin typeface="Arial" panose="020B0604020202020204" pitchFamily="34" charset="0"/>
              </a:rPr>
              <a:t>two (2) per outcome</a:t>
            </a:r>
            <a:r>
              <a:rPr lang="en-US" sz="1800" b="0" i="0" u="none" strike="noStrike" baseline="0" dirty="0">
                <a:solidFill>
                  <a:srgbClr val="4470C4"/>
                </a:solidFill>
                <a:latin typeface="Arial" panose="020B0604020202020204" pitchFamily="34" charset="0"/>
              </a:rPr>
              <a:t> </a:t>
            </a:r>
          </a:p>
          <a:p>
            <a:pPr marL="285750" indent="-285750" algn="just">
              <a:buFont typeface="Arial" panose="020B0604020202020204" pitchFamily="34" charset="0"/>
              <a:buChar char="•"/>
            </a:pPr>
            <a:r>
              <a:rPr lang="en-US" sz="1800" dirty="0">
                <a:solidFill>
                  <a:srgbClr val="4470C4"/>
                </a:solidFill>
              </a:rPr>
              <a:t>Y</a:t>
            </a:r>
            <a:r>
              <a:rPr lang="en-US" sz="1800" b="0" i="0" u="none" strike="noStrike" baseline="0" dirty="0">
                <a:solidFill>
                  <a:srgbClr val="4470C4"/>
                </a:solidFill>
                <a:latin typeface="Arial" panose="020B0604020202020204" pitchFamily="34" charset="0"/>
              </a:rPr>
              <a:t>ou must describe not only </a:t>
            </a:r>
            <a:r>
              <a:rPr lang="en-US" sz="1800" b="1" i="0" u="none" strike="noStrike" baseline="0" dirty="0">
                <a:solidFill>
                  <a:srgbClr val="4470C4"/>
                </a:solidFill>
                <a:latin typeface="Arial" panose="020B0604020202020204" pitchFamily="34" charset="0"/>
              </a:rPr>
              <a:t>WHAT (task/event/person) </a:t>
            </a:r>
            <a:r>
              <a:rPr lang="en-US" sz="1800" b="0" i="0" u="none" strike="noStrike" baseline="0" dirty="0">
                <a:solidFill>
                  <a:srgbClr val="4470C4"/>
                </a:solidFill>
                <a:latin typeface="Arial" panose="020B0604020202020204" pitchFamily="34" charset="0"/>
              </a:rPr>
              <a:t>you did, but also </a:t>
            </a:r>
            <a:r>
              <a:rPr lang="en-US" sz="1800" b="1" i="0" u="none" strike="noStrike" baseline="0" dirty="0">
                <a:solidFill>
                  <a:srgbClr val="4470C4"/>
                </a:solidFill>
                <a:latin typeface="Arial" panose="020B0604020202020204" pitchFamily="34" charset="0"/>
              </a:rPr>
              <a:t>HOW (VERB – discuss/enquire/re-calculate/observe/re-perform/etc.) </a:t>
            </a:r>
            <a:r>
              <a:rPr lang="en-US" sz="1800" b="0" i="0" u="none" strike="noStrike" baseline="0" dirty="0">
                <a:solidFill>
                  <a:srgbClr val="4470C4"/>
                </a:solidFill>
                <a:latin typeface="Arial" panose="020B0604020202020204" pitchFamily="34" charset="0"/>
              </a:rPr>
              <a:t>you did it. </a:t>
            </a:r>
            <a:endParaRPr lang="en-US" sz="1800" b="0" i="0" u="none" strike="noStrike" baseline="0"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US" sz="1800" b="0" i="0" u="none" strike="noStrike" baseline="0" dirty="0">
                <a:solidFill>
                  <a:srgbClr val="4470C4"/>
                </a:solidFill>
                <a:latin typeface="Arial" panose="020B0604020202020204" pitchFamily="34" charset="0"/>
              </a:rPr>
              <a:t>It is essential that you provide sufficient information against </a:t>
            </a:r>
            <a:r>
              <a:rPr lang="en-US" sz="1800" b="1" i="0" u="none" strike="noStrike" baseline="0" dirty="0">
                <a:solidFill>
                  <a:srgbClr val="4470C4"/>
                </a:solidFill>
                <a:latin typeface="Arial" panose="020B0604020202020204" pitchFamily="34" charset="0"/>
              </a:rPr>
              <a:t>EACH </a:t>
            </a:r>
            <a:r>
              <a:rPr lang="en-US" sz="1800" b="0" i="0" u="none" strike="noStrike" baseline="0" dirty="0">
                <a:solidFill>
                  <a:srgbClr val="4470C4"/>
                </a:solidFill>
                <a:latin typeface="Arial" panose="020B0604020202020204" pitchFamily="34" charset="0"/>
              </a:rPr>
              <a:t>task listed in a competency </a:t>
            </a:r>
            <a:endParaRPr lang="en-US" sz="1800" b="0" i="0" u="none" strike="noStrike" baseline="0"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US" sz="1800" b="0" i="0" u="none" strike="noStrike" baseline="0" dirty="0">
                <a:solidFill>
                  <a:srgbClr val="4470C4"/>
                </a:solidFill>
                <a:latin typeface="Arial" panose="020B0604020202020204" pitchFamily="34" charset="0"/>
              </a:rPr>
              <a:t>Link your </a:t>
            </a:r>
            <a:r>
              <a:rPr lang="en-US" sz="1800" b="1" i="0" u="none" strike="noStrike" baseline="0" dirty="0">
                <a:solidFill>
                  <a:srgbClr val="4470C4"/>
                </a:solidFill>
                <a:latin typeface="Arial" panose="020B0604020202020204" pitchFamily="34" charset="0"/>
              </a:rPr>
              <a:t>WHAT </a:t>
            </a:r>
            <a:r>
              <a:rPr lang="en-US" sz="1800" b="0" i="0" u="none" strike="noStrike" baseline="0" dirty="0">
                <a:solidFill>
                  <a:srgbClr val="4470C4"/>
                </a:solidFill>
                <a:latin typeface="Arial" panose="020B0604020202020204" pitchFamily="34" charset="0"/>
              </a:rPr>
              <a:t>and </a:t>
            </a:r>
            <a:r>
              <a:rPr lang="en-US" sz="1800" b="1" i="0" u="none" strike="noStrike" baseline="0" dirty="0">
                <a:solidFill>
                  <a:srgbClr val="4470C4"/>
                </a:solidFill>
                <a:latin typeface="Arial" panose="020B0604020202020204" pitchFamily="34" charset="0"/>
              </a:rPr>
              <a:t>HOW </a:t>
            </a:r>
            <a:r>
              <a:rPr lang="en-US" sz="1800" b="0" i="0" u="none" strike="noStrike" baseline="0" dirty="0">
                <a:solidFill>
                  <a:srgbClr val="4470C4"/>
                </a:solidFill>
                <a:latin typeface="Arial" panose="020B0604020202020204" pitchFamily="34" charset="0"/>
              </a:rPr>
              <a:t>to a physical incident/event you encountered during your working experience.</a:t>
            </a:r>
          </a:p>
          <a:p>
            <a:pPr marL="285750" indent="-285750" algn="just">
              <a:buFont typeface="Arial" panose="020B0604020202020204" pitchFamily="34" charset="0"/>
              <a:buChar char="•"/>
            </a:pPr>
            <a:r>
              <a:rPr lang="en-US" sz="1800" b="1" i="0" u="none" strike="noStrike" baseline="0" dirty="0">
                <a:solidFill>
                  <a:srgbClr val="4470C4"/>
                </a:solidFill>
                <a:latin typeface="Arial" panose="020B0604020202020204" pitchFamily="34" charset="0"/>
              </a:rPr>
              <a:t>List in a STEP-BY-STEP bulleted or numbered list the activities you performed that enabled you to achieve each competency. </a:t>
            </a:r>
            <a:endParaRPr lang="en-US" sz="1800" b="0" i="0" u="none" strike="noStrike" baseline="0"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US" sz="1800" b="0" i="0" u="none" strike="noStrike" baseline="0" dirty="0">
                <a:solidFill>
                  <a:srgbClr val="4470C4"/>
                </a:solidFill>
                <a:latin typeface="Arial" panose="020B0604020202020204" pitchFamily="34" charset="0"/>
              </a:rPr>
              <a:t>Avoid simply </a:t>
            </a:r>
            <a:r>
              <a:rPr lang="en-US" sz="1800" b="1" i="0" u="none" strike="noStrike" baseline="0" dirty="0">
                <a:solidFill>
                  <a:srgbClr val="4470C4"/>
                </a:solidFill>
                <a:latin typeface="Arial" panose="020B0604020202020204" pitchFamily="34" charset="0"/>
              </a:rPr>
              <a:t>re-writing the task or rephrasing </a:t>
            </a:r>
            <a:r>
              <a:rPr lang="en-US" sz="1800" b="0" i="0" u="none" strike="noStrike" baseline="0" dirty="0">
                <a:solidFill>
                  <a:srgbClr val="4470C4"/>
                </a:solidFill>
                <a:latin typeface="Arial" panose="020B0604020202020204" pitchFamily="34" charset="0"/>
              </a:rPr>
              <a:t>it and then stating that you have developed it. </a:t>
            </a:r>
          </a:p>
          <a:p>
            <a:pPr marL="285750" indent="-285750" algn="just">
              <a:buFont typeface="Arial" panose="020B0604020202020204" pitchFamily="34" charset="0"/>
              <a:buChar char="•"/>
            </a:pPr>
            <a:r>
              <a:rPr lang="en-US" sz="1800" b="1" dirty="0">
                <a:solidFill>
                  <a:srgbClr val="4470C4"/>
                </a:solidFill>
              </a:rPr>
              <a:t>Positive evidence </a:t>
            </a:r>
            <a:r>
              <a:rPr lang="en-US" sz="1800" dirty="0">
                <a:solidFill>
                  <a:srgbClr val="4470C4"/>
                </a:solidFill>
              </a:rPr>
              <a:t>– what you actually did, and not what you did not do.</a:t>
            </a:r>
            <a:r>
              <a:rPr lang="en-US" sz="1800" b="0" i="0" u="none" strike="noStrike" baseline="0" dirty="0">
                <a:solidFill>
                  <a:srgbClr val="4470C4"/>
                </a:solidFill>
                <a:latin typeface="Arial" panose="020B0604020202020204" pitchFamily="34" charset="0"/>
              </a:rPr>
              <a:t> </a:t>
            </a:r>
            <a:endParaRPr lang="en-ZA" sz="1800" i="1" dirty="0">
              <a:latin typeface="Arial Narrow" panose="020B0606020202030204" pitchFamily="34" charset="0"/>
              <a:ea typeface="Times New Roman" panose="02020603050405020304" pitchFamily="18" charset="0"/>
            </a:endParaRPr>
          </a:p>
          <a:p>
            <a:pPr algn="just"/>
            <a:endParaRPr lang="en-US" sz="1800" b="0" i="0" u="none" strike="noStrike" baseline="0" dirty="0">
              <a:solidFill>
                <a:srgbClr val="000000"/>
              </a:solidFill>
              <a:latin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CFC2E313-264C-AE3C-E412-93EED3C685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5040688"/>
      </p:ext>
    </p:extLst>
  </p:cSld>
  <p:clrMapOvr>
    <a:masterClrMapping/>
  </p:clrMapOvr>
  <mc:AlternateContent xmlns:mc="http://schemas.openxmlformats.org/markup-compatibility/2006" xmlns:p14="http://schemas.microsoft.com/office/powerpoint/2010/main">
    <mc:Choice Requires="p14">
      <p:transition spd="slow" p14:dur="2000" advTm="164197"/>
    </mc:Choice>
    <mc:Fallback xmlns="">
      <p:transition spd="slow" advTm="164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0F12-50C7-F646-BC70-0C5503B06A5E}"/>
              </a:ext>
            </a:extLst>
          </p:cNvPr>
          <p:cNvSpPr>
            <a:spLocks noGrp="1"/>
          </p:cNvSpPr>
          <p:nvPr>
            <p:ph type="title"/>
          </p:nvPr>
        </p:nvSpPr>
        <p:spPr>
          <a:xfrm>
            <a:off x="441325" y="190500"/>
            <a:ext cx="10515600" cy="954121"/>
          </a:xfrm>
        </p:spPr>
        <p:txBody>
          <a:bodyPr/>
          <a:lstStyle/>
          <a:p>
            <a:r>
              <a:rPr lang="en-US" dirty="0"/>
              <a:t>Assessor observations</a:t>
            </a:r>
          </a:p>
        </p:txBody>
      </p:sp>
      <p:sp>
        <p:nvSpPr>
          <p:cNvPr id="3" name="Text Placeholder 2">
            <a:extLst>
              <a:ext uri="{FF2B5EF4-FFF2-40B4-BE49-F238E27FC236}">
                <a16:creationId xmlns:a16="http://schemas.microsoft.com/office/drawing/2014/main" id="{32C69320-48F1-2D45-9FCB-C41D6A24C982}"/>
              </a:ext>
            </a:extLst>
          </p:cNvPr>
          <p:cNvSpPr>
            <a:spLocks noGrp="1"/>
          </p:cNvSpPr>
          <p:nvPr>
            <p:ph type="body" idx="1"/>
          </p:nvPr>
        </p:nvSpPr>
        <p:spPr>
          <a:xfrm>
            <a:off x="441324" y="1249396"/>
            <a:ext cx="11160125" cy="4611757"/>
          </a:xfrm>
        </p:spPr>
        <p:txBody>
          <a:bodyPr/>
          <a:lstStyle/>
          <a:p>
            <a:pPr algn="just"/>
            <a:r>
              <a:rPr lang="en-US" sz="1800" b="1" u="sng" dirty="0">
                <a:solidFill>
                  <a:srgbClr val="4470C4"/>
                </a:solidFill>
              </a:rPr>
              <a:t>Common p</a:t>
            </a:r>
            <a:r>
              <a:rPr lang="en-US" sz="1800" b="1" i="0" u="sng" strike="noStrike" baseline="0" dirty="0">
                <a:solidFill>
                  <a:srgbClr val="4470C4"/>
                </a:solidFill>
                <a:latin typeface="Arial" panose="020B0604020202020204" pitchFamily="34" charset="0"/>
              </a:rPr>
              <a:t>itfalls:</a:t>
            </a:r>
          </a:p>
          <a:p>
            <a:pPr marL="285750" indent="-285750" algn="just">
              <a:buFont typeface="Arial" panose="020B0604020202020204" pitchFamily="34" charset="0"/>
              <a:buChar char="•"/>
            </a:pPr>
            <a:r>
              <a:rPr lang="en-US" sz="1800" b="0" i="0" u="none" strike="noStrike" baseline="0" dirty="0">
                <a:solidFill>
                  <a:srgbClr val="4470C4"/>
                </a:solidFill>
                <a:latin typeface="Arial" panose="020B0604020202020204" pitchFamily="34" charset="0"/>
              </a:rPr>
              <a:t>Long-winded, round-about explanations that do not enable the evaluators to determine whether you have achieved the competency (</a:t>
            </a:r>
            <a:r>
              <a:rPr lang="en-US" sz="1800" b="0" i="0" u="sng" strike="noStrike" baseline="0" dirty="0">
                <a:solidFill>
                  <a:srgbClr val="4470C4"/>
                </a:solidFill>
                <a:latin typeface="Arial" panose="020B0604020202020204" pitchFamily="34" charset="0"/>
              </a:rPr>
              <a:t>Sufficiency</a:t>
            </a:r>
            <a:r>
              <a:rPr lang="en-US" sz="1800" b="0" i="0" u="none" strike="noStrike" baseline="0" dirty="0">
                <a:solidFill>
                  <a:srgbClr val="4470C4"/>
                </a:solidFill>
                <a:latin typeface="Arial" panose="020B0604020202020204" pitchFamily="34" charset="0"/>
              </a:rPr>
              <a:t> vs </a:t>
            </a:r>
            <a:r>
              <a:rPr lang="en-US" sz="1800" b="0" i="0" u="sng" strike="noStrike" baseline="0" dirty="0">
                <a:solidFill>
                  <a:srgbClr val="4470C4"/>
                </a:solidFill>
                <a:latin typeface="Arial" panose="020B0604020202020204" pitchFamily="34" charset="0"/>
              </a:rPr>
              <a:t>Quantity</a:t>
            </a:r>
            <a:r>
              <a:rPr lang="en-US" sz="1800" b="0" i="0" u="none" strike="noStrike" baseline="0" dirty="0">
                <a:solidFill>
                  <a:srgbClr val="4470C4"/>
                </a:solidFill>
                <a:latin typeface="Arial" panose="020B0604020202020204" pitchFamily="34" charset="0"/>
              </a:rPr>
              <a:t> of evidence)</a:t>
            </a:r>
          </a:p>
          <a:p>
            <a:pPr marL="285750" indent="-285750" algn="just">
              <a:buFont typeface="Arial" panose="020B0604020202020204" pitchFamily="34" charset="0"/>
              <a:buChar char="•"/>
            </a:pPr>
            <a:r>
              <a:rPr lang="en-US" sz="1800" dirty="0">
                <a:solidFill>
                  <a:srgbClr val="4470C4"/>
                </a:solidFill>
              </a:rPr>
              <a:t>C</a:t>
            </a:r>
            <a:r>
              <a:rPr lang="en-US" sz="1800" b="0" i="0" u="none" strike="noStrike" baseline="0" dirty="0">
                <a:solidFill>
                  <a:srgbClr val="4470C4"/>
                </a:solidFill>
                <a:latin typeface="Arial" panose="020B0604020202020204" pitchFamily="34" charset="0"/>
              </a:rPr>
              <a:t>opy and paste the same response to different tasks. </a:t>
            </a:r>
            <a:endParaRPr lang="en-US" sz="1800" b="0" i="0" u="none" strike="noStrike" baseline="0"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US" sz="1800" b="0" i="0" u="none" strike="noStrike" baseline="0" dirty="0">
                <a:solidFill>
                  <a:srgbClr val="4470C4"/>
                </a:solidFill>
                <a:latin typeface="Arial" panose="020B0604020202020204" pitchFamily="34" charset="0"/>
              </a:rPr>
              <a:t>Repeat or explain the task, rather than explaining how you performed the task or how you interpreted the performance of the task.</a:t>
            </a:r>
          </a:p>
          <a:p>
            <a:pPr marL="285750" indent="-285750" algn="just">
              <a:buFont typeface="Arial" panose="020B0604020202020204" pitchFamily="34" charset="0"/>
              <a:buChar char="•"/>
            </a:pPr>
            <a:r>
              <a:rPr lang="en-US" sz="1800" b="1" dirty="0">
                <a:solidFill>
                  <a:srgbClr val="4470C4"/>
                </a:solidFill>
              </a:rPr>
              <a:t>P</a:t>
            </a:r>
            <a:r>
              <a:rPr lang="en-US" sz="1800" b="1" i="0" u="none" strike="noStrike" baseline="0" dirty="0">
                <a:solidFill>
                  <a:srgbClr val="4470C4"/>
                </a:solidFill>
                <a:latin typeface="Arial" panose="020B0604020202020204" pitchFamily="34" charset="0"/>
              </a:rPr>
              <a:t>rovide theoretical responses (or extracts from published material), without explaining the practical application of the theory as related to your work experience.</a:t>
            </a:r>
          </a:p>
          <a:p>
            <a:pPr marL="285750" indent="-285750">
              <a:buFont typeface="Arial" panose="020B0604020202020204" pitchFamily="34" charset="0"/>
              <a:buChar char="•"/>
            </a:pPr>
            <a:r>
              <a:rPr lang="en-US" sz="1800" b="1" dirty="0">
                <a:solidFill>
                  <a:srgbClr val="4470C4"/>
                </a:solidFill>
              </a:rPr>
              <a:t>P</a:t>
            </a:r>
            <a:r>
              <a:rPr lang="en-US" sz="1800" b="1" i="0" u="none" strike="noStrike" baseline="0" dirty="0">
                <a:solidFill>
                  <a:srgbClr val="4470C4"/>
                </a:solidFill>
                <a:latin typeface="Arial" panose="020B0604020202020204" pitchFamily="34" charset="0"/>
              </a:rPr>
              <a:t>rovide information on WHAT you did in respect of the task without explaining HOW you did it</a:t>
            </a:r>
            <a:r>
              <a:rPr lang="en-US" sz="1800" b="0" i="0" u="none" strike="noStrike" baseline="0" dirty="0">
                <a:solidFill>
                  <a:srgbClr val="4470C4"/>
                </a:solidFill>
                <a:latin typeface="Arial" panose="020B0604020202020204" pitchFamily="34" charset="0"/>
              </a:rPr>
              <a:t>. </a:t>
            </a:r>
            <a:endParaRPr lang="en-US" sz="1800" b="1" i="0" u="none" strike="noStrike" baseline="0" dirty="0">
              <a:solidFill>
                <a:srgbClr val="4470C4"/>
              </a:solidFill>
              <a:latin typeface="Arial" panose="020B0604020202020204" pitchFamily="34" charset="0"/>
            </a:endParaRPr>
          </a:p>
          <a:p>
            <a:pPr marL="285750" indent="-285750" algn="just">
              <a:buFont typeface="Arial" panose="020B0604020202020204" pitchFamily="34" charset="0"/>
              <a:buChar char="•"/>
            </a:pPr>
            <a:r>
              <a:rPr lang="en-US" sz="1800" dirty="0">
                <a:solidFill>
                  <a:srgbClr val="4470C4"/>
                </a:solidFill>
              </a:rPr>
              <a:t>“</a:t>
            </a:r>
            <a:r>
              <a:rPr lang="en-US" sz="1800" b="1" i="1" dirty="0">
                <a:solidFill>
                  <a:srgbClr val="4470C4"/>
                </a:solidFill>
              </a:rPr>
              <a:t>I always</a:t>
            </a:r>
            <a:r>
              <a:rPr lang="en-US" sz="1800" dirty="0">
                <a:solidFill>
                  <a:srgbClr val="4470C4"/>
                </a:solidFill>
              </a:rPr>
              <a:t>…” or similar statements</a:t>
            </a:r>
          </a:p>
          <a:p>
            <a:pPr marL="285750" indent="-285750" algn="just">
              <a:buFont typeface="Arial" panose="020B0604020202020204" pitchFamily="34" charset="0"/>
              <a:buChar char="•"/>
            </a:pPr>
            <a:r>
              <a:rPr lang="en-US" sz="1800" dirty="0">
                <a:solidFill>
                  <a:srgbClr val="4470C4"/>
                </a:solidFill>
              </a:rPr>
              <a:t>“</a:t>
            </a:r>
            <a:r>
              <a:rPr lang="en-US" sz="1800" b="1" i="1" dirty="0">
                <a:solidFill>
                  <a:srgbClr val="4470C4"/>
                </a:solidFill>
              </a:rPr>
              <a:t>We</a:t>
            </a:r>
            <a:r>
              <a:rPr lang="en-US" sz="1800" dirty="0">
                <a:solidFill>
                  <a:srgbClr val="4470C4"/>
                </a:solidFill>
              </a:rPr>
              <a:t>…” or similar statements</a:t>
            </a:r>
          </a:p>
          <a:p>
            <a:pPr marL="285750" indent="-285750" algn="just">
              <a:buFont typeface="Arial" panose="020B0604020202020204" pitchFamily="34" charset="0"/>
              <a:buChar char="•"/>
            </a:pPr>
            <a:r>
              <a:rPr lang="en-US" sz="1800" i="0" u="none" strike="noStrike" baseline="0" dirty="0">
                <a:solidFill>
                  <a:srgbClr val="4470C4"/>
                </a:solidFill>
                <a:latin typeface="Arial" panose="020B0604020202020204" pitchFamily="34" charset="0"/>
              </a:rPr>
              <a:t>“</a:t>
            </a:r>
            <a:r>
              <a:rPr lang="en-US" sz="1800" b="1" i="1" u="none" strike="noStrike" baseline="0" dirty="0">
                <a:solidFill>
                  <a:srgbClr val="4470C4"/>
                </a:solidFill>
                <a:latin typeface="Arial" panose="020B0604020202020204" pitchFamily="34" charset="0"/>
              </a:rPr>
              <a:t>As you can see from my previous experience</a:t>
            </a:r>
            <a:r>
              <a:rPr lang="en-US" sz="1800" i="0" u="none" strike="noStrike" baseline="0" dirty="0">
                <a:solidFill>
                  <a:srgbClr val="4470C4"/>
                </a:solidFill>
                <a:latin typeface="Arial" panose="020B0604020202020204" pitchFamily="34" charset="0"/>
              </a:rPr>
              <a:t>…” or similar statements</a:t>
            </a:r>
          </a:p>
          <a:p>
            <a:pPr marL="285750" indent="-285750" algn="just">
              <a:buFont typeface="Arial" panose="020B0604020202020204" pitchFamily="34" charset="0"/>
              <a:buChar char="•"/>
            </a:pPr>
            <a:r>
              <a:rPr lang="en-US" sz="1800" dirty="0">
                <a:solidFill>
                  <a:srgbClr val="4470C4"/>
                </a:solidFill>
              </a:rPr>
              <a:t>“</a:t>
            </a:r>
            <a:r>
              <a:rPr lang="en-US" sz="1800" b="1" i="1" dirty="0">
                <a:solidFill>
                  <a:srgbClr val="4470C4"/>
                </a:solidFill>
              </a:rPr>
              <a:t>I have never</a:t>
            </a:r>
            <a:r>
              <a:rPr lang="en-US" sz="1800" dirty="0">
                <a:solidFill>
                  <a:srgbClr val="4470C4"/>
                </a:solidFill>
              </a:rPr>
              <a:t>…” or similar statements</a:t>
            </a:r>
            <a:endParaRPr lang="en-US" sz="1800" i="0" u="none" strike="noStrike" baseline="0" dirty="0">
              <a:solidFill>
                <a:srgbClr val="4470C4"/>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pPr algn="just"/>
            <a:r>
              <a:rPr lang="en-US" sz="1800" b="0" i="0" u="none" strike="noStrike" baseline="0" dirty="0">
                <a:solidFill>
                  <a:srgbClr val="4470C4"/>
                </a:solidFill>
                <a:latin typeface="Arial" panose="020B0604020202020204" pitchFamily="34" charset="0"/>
              </a:rPr>
              <a:t> </a:t>
            </a:r>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4470C4"/>
                </a:solidFill>
                <a:latin typeface="Arial" panose="020B0604020202020204" pitchFamily="34" charset="0"/>
              </a:rPr>
              <a:t> </a:t>
            </a:r>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4470C4"/>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747F2F1C-A490-0D3C-7328-89913205A3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9491058"/>
      </p:ext>
    </p:extLst>
  </p:cSld>
  <p:clrMapOvr>
    <a:masterClrMapping/>
  </p:clrMapOvr>
  <mc:AlternateContent xmlns:mc="http://schemas.openxmlformats.org/markup-compatibility/2006" xmlns:p14="http://schemas.microsoft.com/office/powerpoint/2010/main">
    <mc:Choice Requires="p14">
      <p:transition spd="slow" p14:dur="2000" advTm="235711"/>
    </mc:Choice>
    <mc:Fallback xmlns="">
      <p:transition spd="slow" advTm="235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0F12-50C7-F646-BC70-0C5503B06A5E}"/>
              </a:ext>
            </a:extLst>
          </p:cNvPr>
          <p:cNvSpPr>
            <a:spLocks noGrp="1"/>
          </p:cNvSpPr>
          <p:nvPr>
            <p:ph type="title"/>
          </p:nvPr>
        </p:nvSpPr>
        <p:spPr>
          <a:xfrm>
            <a:off x="441325" y="190500"/>
            <a:ext cx="10515600" cy="954121"/>
          </a:xfrm>
        </p:spPr>
        <p:txBody>
          <a:bodyPr/>
          <a:lstStyle/>
          <a:p>
            <a:r>
              <a:rPr lang="en-US" dirty="0"/>
              <a:t>Assessor observations</a:t>
            </a:r>
          </a:p>
        </p:txBody>
      </p:sp>
      <p:sp>
        <p:nvSpPr>
          <p:cNvPr id="3" name="Text Placeholder 2">
            <a:extLst>
              <a:ext uri="{FF2B5EF4-FFF2-40B4-BE49-F238E27FC236}">
                <a16:creationId xmlns:a16="http://schemas.microsoft.com/office/drawing/2014/main" id="{32C69320-48F1-2D45-9FCB-C41D6A24C982}"/>
              </a:ext>
            </a:extLst>
          </p:cNvPr>
          <p:cNvSpPr>
            <a:spLocks noGrp="1"/>
          </p:cNvSpPr>
          <p:nvPr>
            <p:ph type="body" idx="1"/>
          </p:nvPr>
        </p:nvSpPr>
        <p:spPr>
          <a:xfrm>
            <a:off x="441325" y="2068547"/>
            <a:ext cx="11160125" cy="1903378"/>
          </a:xfrm>
        </p:spPr>
        <p:txBody>
          <a:bodyPr/>
          <a:lstStyle/>
          <a:p>
            <a:pPr algn="just"/>
            <a:r>
              <a:rPr lang="en-US" sz="1800" b="1" i="0" u="sng" strike="noStrike" baseline="0" dirty="0">
                <a:solidFill>
                  <a:srgbClr val="4470C4"/>
                </a:solidFill>
                <a:latin typeface="Arial" panose="020B0604020202020204" pitchFamily="34" charset="0"/>
              </a:rPr>
              <a:t>Do:</a:t>
            </a:r>
          </a:p>
          <a:p>
            <a:pPr marL="285750" indent="-285750" algn="just">
              <a:buFont typeface="Arial" panose="020B0604020202020204" pitchFamily="34" charset="0"/>
              <a:buChar char="•"/>
            </a:pPr>
            <a:r>
              <a:rPr lang="en-US" sz="1800" b="1" i="0" u="none" strike="noStrike" baseline="0" dirty="0">
                <a:solidFill>
                  <a:srgbClr val="4470C4"/>
                </a:solidFill>
                <a:latin typeface="Arial" panose="020B0604020202020204" pitchFamily="34" charset="0"/>
              </a:rPr>
              <a:t>Ensure that your responses relate to the task you are meant to address: make sure that your responses are relevant to the tasks you are addressing; </a:t>
            </a:r>
            <a:endParaRPr lang="en-US" sz="1800" b="0" i="0" u="none" strike="noStrike" baseline="0"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US" sz="1800" dirty="0">
                <a:solidFill>
                  <a:srgbClr val="4470C4"/>
                </a:solidFill>
              </a:rPr>
              <a:t>D</a:t>
            </a:r>
            <a:r>
              <a:rPr lang="en-US" sz="1800" b="0" i="0" u="none" strike="noStrike" baseline="0" dirty="0">
                <a:solidFill>
                  <a:srgbClr val="4470C4"/>
                </a:solidFill>
                <a:latin typeface="Arial" panose="020B0604020202020204" pitchFamily="34" charset="0"/>
              </a:rPr>
              <a:t>emonstrate that you understand what is required in the task, and give sufficient information to demonstrate competence. </a:t>
            </a:r>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pPr algn="just"/>
            <a:r>
              <a:rPr lang="en-US" sz="1800" b="0" i="0" u="none" strike="noStrike" baseline="0" dirty="0">
                <a:solidFill>
                  <a:srgbClr val="4470C4"/>
                </a:solidFill>
                <a:latin typeface="Arial" panose="020B0604020202020204" pitchFamily="34" charset="0"/>
              </a:rPr>
              <a:t> </a:t>
            </a:r>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4470C4"/>
                </a:solidFill>
                <a:latin typeface="Arial" panose="020B0604020202020204" pitchFamily="34" charset="0"/>
              </a:rPr>
              <a:t> </a:t>
            </a:r>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4470C4"/>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6658087B-647E-4D38-5111-0DC7364D54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49438347"/>
      </p:ext>
    </p:extLst>
  </p:cSld>
  <p:clrMapOvr>
    <a:masterClrMapping/>
  </p:clrMapOvr>
  <mc:AlternateContent xmlns:mc="http://schemas.openxmlformats.org/markup-compatibility/2006" xmlns:p14="http://schemas.microsoft.com/office/powerpoint/2010/main">
    <mc:Choice Requires="p14">
      <p:transition spd="slow" p14:dur="2000" advTm="34687"/>
    </mc:Choice>
    <mc:Fallback xmlns="">
      <p:transition spd="slow" advTm="34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0F12-50C7-F646-BC70-0C5503B06A5E}"/>
              </a:ext>
            </a:extLst>
          </p:cNvPr>
          <p:cNvSpPr>
            <a:spLocks noGrp="1"/>
          </p:cNvSpPr>
          <p:nvPr>
            <p:ph type="title"/>
          </p:nvPr>
        </p:nvSpPr>
        <p:spPr>
          <a:xfrm>
            <a:off x="441325" y="190500"/>
            <a:ext cx="10515600" cy="954121"/>
          </a:xfrm>
        </p:spPr>
        <p:txBody>
          <a:bodyPr/>
          <a:lstStyle/>
          <a:p>
            <a:r>
              <a:rPr lang="en-US" dirty="0"/>
              <a:t>Examples – Taxation </a:t>
            </a:r>
          </a:p>
        </p:txBody>
      </p:sp>
      <p:sp>
        <p:nvSpPr>
          <p:cNvPr id="3" name="Text Placeholder 2">
            <a:extLst>
              <a:ext uri="{FF2B5EF4-FFF2-40B4-BE49-F238E27FC236}">
                <a16:creationId xmlns:a16="http://schemas.microsoft.com/office/drawing/2014/main" id="{32C69320-48F1-2D45-9FCB-C41D6A24C982}"/>
              </a:ext>
            </a:extLst>
          </p:cNvPr>
          <p:cNvSpPr>
            <a:spLocks noGrp="1"/>
          </p:cNvSpPr>
          <p:nvPr>
            <p:ph type="body" idx="1"/>
          </p:nvPr>
        </p:nvSpPr>
        <p:spPr>
          <a:xfrm>
            <a:off x="441325" y="1316071"/>
            <a:ext cx="10515600" cy="4470131"/>
          </a:xfrm>
        </p:spPr>
        <p:txBody>
          <a:bodyPr/>
          <a:lstStyle/>
          <a:p>
            <a:pPr algn="l"/>
            <a:r>
              <a:rPr lang="en-US" sz="1400" b="1" i="1" u="none" strike="noStrike" baseline="0" dirty="0">
                <a:latin typeface="ArialNarrow"/>
              </a:rPr>
              <a:t>TX(E)1 - Evaluates taxpayers’ tax profiles</a:t>
            </a:r>
          </a:p>
          <a:p>
            <a:pPr algn="l"/>
            <a:r>
              <a:rPr lang="en-GB" sz="1400" b="1" i="1" u="none" strike="noStrike" baseline="0" dirty="0">
                <a:latin typeface="ArialNarrow"/>
              </a:rPr>
              <a:t>TX(E)1.1 - Identifies the information required for the analysis of an entity’s tax profile, for example the form of the entity, taxpayer’s residency and liability for tax, exposure to taxation associated with various forms of income and organisational structure, etc. How: </a:t>
            </a:r>
          </a:p>
          <a:p>
            <a:pPr algn="l"/>
            <a:endParaRPr lang="en-GB" sz="1400" b="1" i="1" u="none" strike="noStrike" baseline="0" dirty="0">
              <a:latin typeface="ArialNarrow"/>
            </a:endParaRPr>
          </a:p>
          <a:p>
            <a:pPr algn="l"/>
            <a:r>
              <a:rPr lang="en-GB" sz="1400" b="1" dirty="0">
                <a:latin typeface="ArialNarrow"/>
              </a:rPr>
              <a:t>What - Evidence to demonstrate what the candidate did, evidence to consider documenting:</a:t>
            </a:r>
          </a:p>
          <a:p>
            <a:pPr marL="285750" indent="-285750">
              <a:buFontTx/>
              <a:buChar char="-"/>
            </a:pPr>
            <a:r>
              <a:rPr lang="en-GB" sz="1400" dirty="0">
                <a:latin typeface="ArialNarrow"/>
              </a:rPr>
              <a:t>Where this task was performed </a:t>
            </a:r>
          </a:p>
          <a:p>
            <a:pPr marL="285750" indent="-285750">
              <a:buFontTx/>
              <a:buChar char="-"/>
            </a:pPr>
            <a:r>
              <a:rPr lang="en-GB" sz="1400" dirty="0">
                <a:latin typeface="ArialNarrow"/>
              </a:rPr>
              <a:t>What was your role  </a:t>
            </a:r>
          </a:p>
          <a:p>
            <a:pPr marL="285750" indent="-285750" algn="l">
              <a:buFontTx/>
              <a:buChar char="-"/>
            </a:pPr>
            <a:r>
              <a:rPr lang="en-GB" sz="1400" dirty="0">
                <a:latin typeface="ArialNarrow"/>
              </a:rPr>
              <a:t>What you did</a:t>
            </a:r>
          </a:p>
          <a:p>
            <a:pPr marL="285750" indent="-285750" algn="l">
              <a:buFontTx/>
              <a:buChar char="-"/>
            </a:pPr>
            <a:endParaRPr lang="en-GB" sz="1400" dirty="0">
              <a:latin typeface="ArialNarrow"/>
            </a:endParaRPr>
          </a:p>
          <a:p>
            <a:pPr algn="l"/>
            <a:r>
              <a:rPr lang="en-GB" sz="1400" b="1" dirty="0">
                <a:latin typeface="ArialNarrow"/>
              </a:rPr>
              <a:t>How - Evidence to demonstrate how this was performed-  Evidence to consider documenting: </a:t>
            </a:r>
          </a:p>
          <a:p>
            <a:pPr marL="285750" indent="-285750" algn="l">
              <a:buFontTx/>
              <a:buChar char="-"/>
            </a:pPr>
            <a:r>
              <a:rPr lang="en-GB" sz="1400" dirty="0">
                <a:latin typeface="ArialNarrow"/>
              </a:rPr>
              <a:t>Step by step process how you evaluated implications of entity’s tax profile </a:t>
            </a:r>
          </a:p>
          <a:p>
            <a:pPr marL="285750" indent="-285750" algn="l">
              <a:buFontTx/>
              <a:buChar char="-"/>
            </a:pPr>
            <a:r>
              <a:rPr lang="en-GB" sz="1400" dirty="0">
                <a:latin typeface="ArialNarrow"/>
              </a:rPr>
              <a:t>Document the evidence/supporting documentation that was used and the relevant sections considered</a:t>
            </a:r>
          </a:p>
          <a:p>
            <a:pPr marL="285750" indent="-285750" algn="l">
              <a:buFontTx/>
              <a:buChar char="-"/>
            </a:pPr>
            <a:r>
              <a:rPr lang="en-GB" sz="1400" dirty="0">
                <a:latin typeface="ArialNarrow"/>
              </a:rPr>
              <a:t>Implications  </a:t>
            </a:r>
          </a:p>
          <a:p>
            <a:pPr marL="285750" indent="-285750" algn="l">
              <a:buFontTx/>
              <a:buChar char="-"/>
            </a:pPr>
            <a:r>
              <a:rPr lang="en-GB" sz="1400" dirty="0">
                <a:latin typeface="ArialNarrow"/>
              </a:rPr>
              <a:t>Conclusion</a:t>
            </a:r>
            <a:r>
              <a:rPr lang="en-GB" sz="1400" b="1" i="1" dirty="0">
                <a:latin typeface="ArialNarrow"/>
              </a:rPr>
              <a:t> </a:t>
            </a:r>
          </a:p>
        </p:txBody>
      </p:sp>
      <p:pic>
        <p:nvPicPr>
          <p:cNvPr id="5" name="Audio 4">
            <a:hlinkClick r:id="" action="ppaction://media"/>
            <a:extLst>
              <a:ext uri="{FF2B5EF4-FFF2-40B4-BE49-F238E27FC236}">
                <a16:creationId xmlns:a16="http://schemas.microsoft.com/office/drawing/2014/main" id="{7C08EFEF-5BBA-8B9E-7DD2-188ACE5F10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3410361"/>
      </p:ext>
    </p:extLst>
  </p:cSld>
  <p:clrMapOvr>
    <a:masterClrMapping/>
  </p:clrMapOvr>
  <mc:AlternateContent xmlns:mc="http://schemas.openxmlformats.org/markup-compatibility/2006" xmlns:p14="http://schemas.microsoft.com/office/powerpoint/2010/main">
    <mc:Choice Requires="p14">
      <p:transition spd="slow" p14:dur="2000" advTm="175264"/>
    </mc:Choice>
    <mc:Fallback xmlns="">
      <p:transition spd="slow" advTm="175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F8A586E5F46143B143D5B0FCB58561" ma:contentTypeVersion="8" ma:contentTypeDescription="Create a new document." ma:contentTypeScope="" ma:versionID="68111f905c5dc54b83ff0cf4487c9315">
  <xsd:schema xmlns:xsd="http://www.w3.org/2001/XMLSchema" xmlns:xs="http://www.w3.org/2001/XMLSchema" xmlns:p="http://schemas.microsoft.com/office/2006/metadata/properties" xmlns:ns2="826451df-89f8-4b8b-9938-64469e598690" targetNamespace="http://schemas.microsoft.com/office/2006/metadata/properties" ma:root="true" ma:fieldsID="2b30ea50ae55d9234a6195da7e887f6f" ns2:_="">
    <xsd:import namespace="826451df-89f8-4b8b-9938-64469e59869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6451df-89f8-4b8b-9938-64469e5986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C2A175-8778-4B58-BBF8-A61FF507E71A}">
  <ds:schemaRefs>
    <ds:schemaRef ds:uri="http://schemas.microsoft.com/sharepoint/v3/contenttype/forms"/>
  </ds:schemaRefs>
</ds:datastoreItem>
</file>

<file path=customXml/itemProps2.xml><?xml version="1.0" encoding="utf-8"?>
<ds:datastoreItem xmlns:ds="http://schemas.openxmlformats.org/officeDocument/2006/customXml" ds:itemID="{18D2E6AB-EADE-482B-BFB2-ADAACDAEF2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6451df-89f8-4b8b-9938-64469e5986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C474AE-B45F-4DEC-9421-81327BA6C6C1}">
  <ds:schemaRefs>
    <ds:schemaRef ds:uri="http://purl.org/dc/terms/"/>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7e2fc131-0736-41eb-a8f5-b6f83e320e9c"/>
    <ds:schemaRef ds:uri="http://purl.org/dc/dcmitype/"/>
    <ds:schemaRef ds:uri="http://schemas.microsoft.com/office/infopath/2007/PartnerControls"/>
    <ds:schemaRef ds:uri="http://purl.org/dc/elements/1.1/"/>
    <ds:schemaRef ds:uri="b4bfb1ee-454b-454a-9d46-cd16a0579931"/>
  </ds:schemaRefs>
</ds:datastoreItem>
</file>

<file path=docProps/app.xml><?xml version="1.0" encoding="utf-8"?>
<Properties xmlns="http://schemas.openxmlformats.org/officeDocument/2006/extended-properties" xmlns:vt="http://schemas.openxmlformats.org/officeDocument/2006/docPropsVTypes">
  <TotalTime>7596</TotalTime>
  <Words>1361</Words>
  <Application>Microsoft Office PowerPoint</Application>
  <PresentationFormat>Widescreen</PresentationFormat>
  <Paragraphs>145</Paragraphs>
  <Slides>15</Slides>
  <Notes>0</Notes>
  <HiddenSlides>0</HiddenSlides>
  <MMClips>10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Introduction</vt:lpstr>
      <vt:lpstr>PowerPoint Presentation</vt:lpstr>
      <vt:lpstr>Level of experience</vt:lpstr>
      <vt:lpstr>Evidence</vt:lpstr>
      <vt:lpstr>Evidence</vt:lpstr>
      <vt:lpstr>Assessor observations</vt:lpstr>
      <vt:lpstr>Assessor observations</vt:lpstr>
      <vt:lpstr>Examples – Taxation </vt:lpstr>
      <vt:lpstr>Examples – Taxation </vt:lpstr>
      <vt:lpstr>Examples – Taxation </vt:lpstr>
      <vt:lpstr>Examples – Taxation </vt:lpstr>
      <vt:lpstr>Examples – Taxation </vt:lpstr>
      <vt:lpstr>Examples – Taxation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Lethu Mkhize</cp:lastModifiedBy>
  <cp:revision>159</cp:revision>
  <dcterms:created xsi:type="dcterms:W3CDTF">2022-09-21T07:13:39Z</dcterms:created>
  <dcterms:modified xsi:type="dcterms:W3CDTF">2025-02-24T08:44:28Z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0x010100A9F8A586E5F46143B143D5B0FCB58561</vt:lpwstr>
  </property>
</Properties>
</file>