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12.jpg" ContentType="image/jpeg"/>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media/image13.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 id="2147483684" r:id="rId3"/>
  </p:sldMasterIdLst>
  <p:notesMasterIdLst>
    <p:notesMasterId r:id="rId21"/>
  </p:notesMasterIdLst>
  <p:handoutMasterIdLst>
    <p:handoutMasterId r:id="rId22"/>
  </p:handoutMasterIdLst>
  <p:sldIdLst>
    <p:sldId id="415" r:id="rId4"/>
    <p:sldId id="413" r:id="rId5"/>
    <p:sldId id="402" r:id="rId6"/>
    <p:sldId id="425" r:id="rId7"/>
    <p:sldId id="426" r:id="rId8"/>
    <p:sldId id="405" r:id="rId9"/>
    <p:sldId id="418" r:id="rId10"/>
    <p:sldId id="408" r:id="rId11"/>
    <p:sldId id="407" r:id="rId12"/>
    <p:sldId id="421" r:id="rId13"/>
    <p:sldId id="422" r:id="rId14"/>
    <p:sldId id="423" r:id="rId15"/>
    <p:sldId id="420" r:id="rId16"/>
    <p:sldId id="412" r:id="rId17"/>
    <p:sldId id="416" r:id="rId18"/>
    <p:sldId id="424" r:id="rId19"/>
    <p:sldId id="396" r:id="rId20"/>
  </p:sldIdLst>
  <p:sldSz cx="16256000" cy="9144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D44"/>
    <a:srgbClr val="000000"/>
    <a:srgbClr val="F2F2F2"/>
    <a:srgbClr val="D7BB6E"/>
    <a:srgbClr val="F34834"/>
    <a:srgbClr val="F9AD19"/>
    <a:srgbClr val="F28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3AC1CD-5161-468D-BA94-3FABB0149031}" v="41" dt="2018-10-16T12:36:40.86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6" autoAdjust="0"/>
    <p:restoredTop sz="94660"/>
  </p:normalViewPr>
  <p:slideViewPr>
    <p:cSldViewPr>
      <p:cViewPr varScale="1">
        <p:scale>
          <a:sx n="49" d="100"/>
          <a:sy n="49" d="100"/>
        </p:scale>
        <p:origin x="608" y="60"/>
      </p:cViewPr>
      <p:guideLst>
        <p:guide orient="horz" pos="2880"/>
        <p:guide pos="2160"/>
      </p:guideLst>
    </p:cSldViewPr>
  </p:slideViewPr>
  <p:notesTextViewPr>
    <p:cViewPr>
      <p:scale>
        <a:sx n="100" d="100"/>
        <a:sy n="100" d="100"/>
      </p:scale>
      <p:origin x="0" y="0"/>
    </p:cViewPr>
  </p:notesTextViewPr>
  <p:sorterViewPr>
    <p:cViewPr varScale="1">
      <p:scale>
        <a:sx n="100" d="100"/>
        <a:sy n="100" d="100"/>
      </p:scale>
      <p:origin x="0" y="-24664"/>
    </p:cViewPr>
  </p:sorterViewPr>
  <p:notesViewPr>
    <p:cSldViewPr>
      <p:cViewPr varScale="1">
        <p:scale>
          <a:sx n="52" d="100"/>
          <a:sy n="52" d="100"/>
        </p:scale>
        <p:origin x="135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C8C850-49D9-4513-8968-6F72C9997264}" type="doc">
      <dgm:prSet loTypeId="urn:microsoft.com/office/officeart/2005/8/layout/vList5" loCatId="list" qsTypeId="urn:microsoft.com/office/officeart/2005/8/quickstyle/3d3" qsCatId="3D" csTypeId="urn:microsoft.com/office/officeart/2005/8/colors/colorful3" csCatId="colorful" phldr="1"/>
      <dgm:spPr/>
      <dgm:t>
        <a:bodyPr/>
        <a:lstStyle/>
        <a:p>
          <a:endParaRPr lang="en-US"/>
        </a:p>
      </dgm:t>
    </dgm:pt>
    <dgm:pt modelId="{B2FCA050-9D03-435B-B0F3-DA395CCF662C}">
      <dgm:prSet custT="1"/>
      <dgm:spPr/>
      <dgm:t>
        <a:bodyPr/>
        <a:lstStyle/>
        <a:p>
          <a:pPr rtl="0"/>
          <a:r>
            <a:rPr lang="en-ZA" sz="4000" b="1" i="0" dirty="0" smtClean="0"/>
            <a:t>EMPLOYER SERVICES</a:t>
          </a:r>
        </a:p>
        <a:p>
          <a:pPr rtl="0"/>
          <a:r>
            <a:rPr lang="en-ZA" sz="4000" b="1" i="0" dirty="0" smtClean="0"/>
            <a:t>Compliance</a:t>
          </a:r>
          <a:endParaRPr lang="en-ZA" sz="4000" dirty="0"/>
        </a:p>
      </dgm:t>
    </dgm:pt>
    <dgm:pt modelId="{143BDFC0-B1ED-47FF-A26C-2368F9999BF5}" type="parTrans" cxnId="{2E7E537A-9C86-40EB-97E4-3C71CBF6CEB6}">
      <dgm:prSet/>
      <dgm:spPr/>
      <dgm:t>
        <a:bodyPr/>
        <a:lstStyle/>
        <a:p>
          <a:endParaRPr lang="en-US"/>
        </a:p>
      </dgm:t>
    </dgm:pt>
    <dgm:pt modelId="{D4DC472D-B97F-477D-B867-0D0AFED111CD}" type="sibTrans" cxnId="{2E7E537A-9C86-40EB-97E4-3C71CBF6CEB6}">
      <dgm:prSet/>
      <dgm:spPr/>
      <dgm:t>
        <a:bodyPr/>
        <a:lstStyle/>
        <a:p>
          <a:endParaRPr lang="en-US"/>
        </a:p>
      </dgm:t>
    </dgm:pt>
    <dgm:pt modelId="{F9192515-1616-43B8-8428-13B888618DEA}">
      <dgm:prSet/>
      <dgm:spPr/>
      <dgm:t>
        <a:bodyPr/>
        <a:lstStyle/>
        <a:p>
          <a:pPr rtl="0"/>
          <a:r>
            <a:rPr lang="en-ZA" dirty="0" smtClean="0"/>
            <a:t>Return of Earnings – revenue collection</a:t>
          </a:r>
          <a:endParaRPr lang="en-ZA" dirty="0"/>
        </a:p>
      </dgm:t>
    </dgm:pt>
    <dgm:pt modelId="{05D11EF2-98F2-4D24-AD48-9D44B32B5DAC}" type="parTrans" cxnId="{B954DE58-311B-4BF8-83AA-1B46E4AC8A79}">
      <dgm:prSet/>
      <dgm:spPr/>
      <dgm:t>
        <a:bodyPr/>
        <a:lstStyle/>
        <a:p>
          <a:endParaRPr lang="en-US"/>
        </a:p>
      </dgm:t>
    </dgm:pt>
    <dgm:pt modelId="{7CD643FF-C6E0-4EDF-9037-BEAEF44B6112}" type="sibTrans" cxnId="{B954DE58-311B-4BF8-83AA-1B46E4AC8A79}">
      <dgm:prSet/>
      <dgm:spPr/>
      <dgm:t>
        <a:bodyPr/>
        <a:lstStyle/>
        <a:p>
          <a:endParaRPr lang="en-US"/>
        </a:p>
      </dgm:t>
    </dgm:pt>
    <dgm:pt modelId="{B821C191-25CC-4C5C-BCA8-B1D12956AD98}">
      <dgm:prSet/>
      <dgm:spPr/>
      <dgm:t>
        <a:bodyPr/>
        <a:lstStyle/>
        <a:p>
          <a:pPr rtl="0"/>
          <a:r>
            <a:rPr lang="en-ZA" dirty="0" smtClean="0"/>
            <a:t>Assessment tariffs and sub-classes</a:t>
          </a:r>
          <a:endParaRPr lang="en-ZA" dirty="0"/>
        </a:p>
      </dgm:t>
    </dgm:pt>
    <dgm:pt modelId="{9321798A-C253-4F21-A468-A32215E30D30}" type="parTrans" cxnId="{B58FAE42-2FD8-403A-8AE6-7D084080FE50}">
      <dgm:prSet/>
      <dgm:spPr/>
      <dgm:t>
        <a:bodyPr/>
        <a:lstStyle/>
        <a:p>
          <a:endParaRPr lang="en-US"/>
        </a:p>
      </dgm:t>
    </dgm:pt>
    <dgm:pt modelId="{3874A691-0167-448B-B2A8-78AA9759B1F3}" type="sibTrans" cxnId="{B58FAE42-2FD8-403A-8AE6-7D084080FE50}">
      <dgm:prSet/>
      <dgm:spPr/>
      <dgm:t>
        <a:bodyPr/>
        <a:lstStyle/>
        <a:p>
          <a:endParaRPr lang="en-US"/>
        </a:p>
      </dgm:t>
    </dgm:pt>
    <dgm:pt modelId="{91BBF849-0104-41E2-BF25-CFFDB22BCB1A}">
      <dgm:prSet/>
      <dgm:spPr/>
      <dgm:t>
        <a:bodyPr/>
        <a:lstStyle/>
        <a:p>
          <a:pPr rtl="0"/>
          <a:r>
            <a:rPr lang="en-ZA" dirty="0" smtClean="0"/>
            <a:t>Loading and reduction of tariff rates </a:t>
          </a:r>
          <a:endParaRPr lang="en-ZA" dirty="0"/>
        </a:p>
      </dgm:t>
    </dgm:pt>
    <dgm:pt modelId="{BEA8335E-F169-4CDC-8903-7981412B6598}" type="parTrans" cxnId="{C0B643A3-C9CB-4B8D-8E91-06AECEA46011}">
      <dgm:prSet/>
      <dgm:spPr/>
      <dgm:t>
        <a:bodyPr/>
        <a:lstStyle/>
        <a:p>
          <a:endParaRPr lang="en-US"/>
        </a:p>
      </dgm:t>
    </dgm:pt>
    <dgm:pt modelId="{CC710F6C-4D97-41B5-BE2B-6E08CAD4701F}" type="sibTrans" cxnId="{C0B643A3-C9CB-4B8D-8E91-06AECEA46011}">
      <dgm:prSet/>
      <dgm:spPr/>
      <dgm:t>
        <a:bodyPr/>
        <a:lstStyle/>
        <a:p>
          <a:endParaRPr lang="en-US"/>
        </a:p>
      </dgm:t>
    </dgm:pt>
    <dgm:pt modelId="{8A9F34C0-FCBC-42F5-918E-819E93CB2728}">
      <dgm:prSet/>
      <dgm:spPr/>
      <dgm:t>
        <a:bodyPr/>
        <a:lstStyle/>
        <a:p>
          <a:pPr rtl="0"/>
          <a:r>
            <a:rPr lang="en-ZA" dirty="0" smtClean="0"/>
            <a:t>Debt collection</a:t>
          </a:r>
          <a:endParaRPr lang="en-ZA" dirty="0"/>
        </a:p>
      </dgm:t>
    </dgm:pt>
    <dgm:pt modelId="{9F3A5A66-D910-470F-91B0-DB982D50F913}" type="parTrans" cxnId="{AB32D60D-739E-4A68-9A88-2136C3E98078}">
      <dgm:prSet/>
      <dgm:spPr/>
      <dgm:t>
        <a:bodyPr/>
        <a:lstStyle/>
        <a:p>
          <a:endParaRPr lang="en-US"/>
        </a:p>
      </dgm:t>
    </dgm:pt>
    <dgm:pt modelId="{3E989A60-EEAB-4795-A0D6-9B2C0C44BA50}" type="sibTrans" cxnId="{AB32D60D-739E-4A68-9A88-2136C3E98078}">
      <dgm:prSet/>
      <dgm:spPr/>
      <dgm:t>
        <a:bodyPr/>
        <a:lstStyle/>
        <a:p>
          <a:endParaRPr lang="en-US"/>
        </a:p>
      </dgm:t>
    </dgm:pt>
    <dgm:pt modelId="{0E8059A9-C44F-420A-9BCF-DEA4CAF93795}">
      <dgm:prSet custT="1"/>
      <dgm:spPr/>
      <dgm:t>
        <a:bodyPr/>
        <a:lstStyle/>
        <a:p>
          <a:pPr rtl="0"/>
          <a:r>
            <a:rPr lang="en-ZA" sz="4000" b="1" dirty="0" smtClean="0"/>
            <a:t>COMPENSATION BENEFITS</a:t>
          </a:r>
        </a:p>
        <a:p>
          <a:pPr rtl="0"/>
          <a:r>
            <a:rPr lang="en-ZA" sz="4000" b="1" dirty="0" smtClean="0"/>
            <a:t>Pay Compensation  </a:t>
          </a:r>
          <a:endParaRPr lang="en-ZA" sz="4000" dirty="0"/>
        </a:p>
      </dgm:t>
    </dgm:pt>
    <dgm:pt modelId="{3C4B679C-BF07-46C9-95DA-B8042729C9DC}" type="parTrans" cxnId="{3A789495-2E6E-4BE5-818E-A356D0E80F81}">
      <dgm:prSet/>
      <dgm:spPr/>
      <dgm:t>
        <a:bodyPr/>
        <a:lstStyle/>
        <a:p>
          <a:endParaRPr lang="en-US"/>
        </a:p>
      </dgm:t>
    </dgm:pt>
    <dgm:pt modelId="{488C189F-D0C0-4AC8-B0D9-05B8D4F21D3B}" type="sibTrans" cxnId="{3A789495-2E6E-4BE5-818E-A356D0E80F81}">
      <dgm:prSet/>
      <dgm:spPr/>
      <dgm:t>
        <a:bodyPr/>
        <a:lstStyle/>
        <a:p>
          <a:endParaRPr lang="en-US"/>
        </a:p>
      </dgm:t>
    </dgm:pt>
    <dgm:pt modelId="{BA81F080-165C-471F-92A8-31B7C558A18E}">
      <dgm:prSet/>
      <dgm:spPr/>
      <dgm:t>
        <a:bodyPr/>
        <a:lstStyle/>
        <a:p>
          <a:pPr rtl="0"/>
          <a:r>
            <a:rPr lang="en-ZA" dirty="0" smtClean="0"/>
            <a:t>Accident Insurance pay-outs (TTDs and PDs)</a:t>
          </a:r>
          <a:endParaRPr lang="en-ZA" dirty="0"/>
        </a:p>
      </dgm:t>
    </dgm:pt>
    <dgm:pt modelId="{BB2A8DC3-4281-409E-939A-84C79A5D9F9E}" type="parTrans" cxnId="{128B4CEC-9F1E-4265-9DE8-BC8CC361F3D9}">
      <dgm:prSet/>
      <dgm:spPr/>
      <dgm:t>
        <a:bodyPr/>
        <a:lstStyle/>
        <a:p>
          <a:endParaRPr lang="en-US"/>
        </a:p>
      </dgm:t>
    </dgm:pt>
    <dgm:pt modelId="{AC3C572E-DEC2-4D9D-8A31-2F0C0FEF81D0}" type="sibTrans" cxnId="{128B4CEC-9F1E-4265-9DE8-BC8CC361F3D9}">
      <dgm:prSet/>
      <dgm:spPr/>
      <dgm:t>
        <a:bodyPr/>
        <a:lstStyle/>
        <a:p>
          <a:endParaRPr lang="en-US"/>
        </a:p>
      </dgm:t>
    </dgm:pt>
    <dgm:pt modelId="{84A57A80-109C-45B5-B2FE-D6B779BE347B}">
      <dgm:prSet/>
      <dgm:spPr/>
      <dgm:t>
        <a:bodyPr/>
        <a:lstStyle/>
        <a:p>
          <a:pPr rtl="0"/>
          <a:r>
            <a:rPr lang="en-ZA" dirty="0" smtClean="0"/>
            <a:t>Funeral and Death Benefits </a:t>
          </a:r>
          <a:endParaRPr lang="en-ZA" dirty="0"/>
        </a:p>
      </dgm:t>
    </dgm:pt>
    <dgm:pt modelId="{56F9F79D-8FA6-45AE-B2C6-BB282354E919}" type="parTrans" cxnId="{6B8F3C1F-11B6-4E21-94B3-1DC50844E4B2}">
      <dgm:prSet/>
      <dgm:spPr/>
      <dgm:t>
        <a:bodyPr/>
        <a:lstStyle/>
        <a:p>
          <a:endParaRPr lang="en-US"/>
        </a:p>
      </dgm:t>
    </dgm:pt>
    <dgm:pt modelId="{014A6CF3-3104-48B7-8700-A9985BC298F0}" type="sibTrans" cxnId="{6B8F3C1F-11B6-4E21-94B3-1DC50844E4B2}">
      <dgm:prSet/>
      <dgm:spPr/>
      <dgm:t>
        <a:bodyPr/>
        <a:lstStyle/>
        <a:p>
          <a:endParaRPr lang="en-US"/>
        </a:p>
      </dgm:t>
    </dgm:pt>
    <dgm:pt modelId="{6BF2CDD6-FC62-43A9-ABB2-DFCD4F6972D7}">
      <dgm:prSet/>
      <dgm:spPr/>
      <dgm:t>
        <a:bodyPr/>
        <a:lstStyle/>
        <a:p>
          <a:pPr rtl="0"/>
          <a:r>
            <a:rPr lang="en-ZA" dirty="0" smtClean="0"/>
            <a:t>PD Pension payments</a:t>
          </a:r>
          <a:endParaRPr lang="en-ZA" dirty="0"/>
        </a:p>
      </dgm:t>
    </dgm:pt>
    <dgm:pt modelId="{417AF9F4-1657-4FFC-ADC8-291C304569EA}" type="parTrans" cxnId="{834BD9DD-DE15-4435-A31B-9B0C44D4747F}">
      <dgm:prSet/>
      <dgm:spPr/>
      <dgm:t>
        <a:bodyPr/>
        <a:lstStyle/>
        <a:p>
          <a:endParaRPr lang="en-US"/>
        </a:p>
      </dgm:t>
    </dgm:pt>
    <dgm:pt modelId="{751538EC-12A5-4445-A335-C12D21D9FF4A}" type="sibTrans" cxnId="{834BD9DD-DE15-4435-A31B-9B0C44D4747F}">
      <dgm:prSet/>
      <dgm:spPr/>
      <dgm:t>
        <a:bodyPr/>
        <a:lstStyle/>
        <a:p>
          <a:endParaRPr lang="en-US"/>
        </a:p>
      </dgm:t>
    </dgm:pt>
    <dgm:pt modelId="{5436CE23-922E-4B95-8861-9B1B59F239C9}">
      <dgm:prSet/>
      <dgm:spPr/>
      <dgm:t>
        <a:bodyPr/>
        <a:lstStyle/>
        <a:p>
          <a:pPr rtl="0"/>
          <a:r>
            <a:rPr lang="en-ZA" dirty="0" smtClean="0"/>
            <a:t>Registration of Employers</a:t>
          </a:r>
          <a:endParaRPr lang="en-ZA" dirty="0"/>
        </a:p>
      </dgm:t>
    </dgm:pt>
    <dgm:pt modelId="{3F7DBC28-1406-4E39-ACAB-04B533ADCC56}" type="parTrans" cxnId="{E06FC55D-F7F6-4DD2-8464-CC509208A28C}">
      <dgm:prSet/>
      <dgm:spPr/>
      <dgm:t>
        <a:bodyPr/>
        <a:lstStyle/>
        <a:p>
          <a:endParaRPr lang="en-US"/>
        </a:p>
      </dgm:t>
    </dgm:pt>
    <dgm:pt modelId="{F13CD9B9-CD1D-4822-A697-283E3F1FD34D}" type="sibTrans" cxnId="{E06FC55D-F7F6-4DD2-8464-CC509208A28C}">
      <dgm:prSet/>
      <dgm:spPr/>
      <dgm:t>
        <a:bodyPr/>
        <a:lstStyle/>
        <a:p>
          <a:endParaRPr lang="en-US"/>
        </a:p>
      </dgm:t>
    </dgm:pt>
    <dgm:pt modelId="{FC0CF3BB-922B-423C-AC8D-B617DADDD348}">
      <dgm:prSet/>
      <dgm:spPr/>
      <dgm:t>
        <a:bodyPr/>
        <a:lstStyle/>
        <a:p>
          <a:pPr rtl="0"/>
          <a:r>
            <a:rPr lang="en-ZA" dirty="0" smtClean="0"/>
            <a:t>Claims registration</a:t>
          </a:r>
          <a:endParaRPr lang="en-ZA" dirty="0"/>
        </a:p>
      </dgm:t>
    </dgm:pt>
    <dgm:pt modelId="{994AA924-F971-4BB7-83DD-FBD4B2AA72E7}" type="parTrans" cxnId="{3ADEFA65-FA9C-4A2A-97E9-10D5EA7CA885}">
      <dgm:prSet/>
      <dgm:spPr/>
    </dgm:pt>
    <dgm:pt modelId="{48A03690-7FE9-4C5D-BD8E-8550287A0C54}" type="sibTrans" cxnId="{3ADEFA65-FA9C-4A2A-97E9-10D5EA7CA885}">
      <dgm:prSet/>
      <dgm:spPr/>
    </dgm:pt>
    <dgm:pt modelId="{E9440814-5BDC-4AC4-B124-EE2CBC51307E}">
      <dgm:prSet/>
      <dgm:spPr/>
      <dgm:t>
        <a:bodyPr/>
        <a:lstStyle/>
        <a:p>
          <a:pPr rtl="0"/>
          <a:r>
            <a:rPr lang="en-ZA" dirty="0" smtClean="0"/>
            <a:t>Beneficiary payments </a:t>
          </a:r>
          <a:endParaRPr lang="en-ZA" dirty="0"/>
        </a:p>
      </dgm:t>
    </dgm:pt>
    <dgm:pt modelId="{124C33B4-465D-4E16-A616-CDF17BC3B7E4}" type="parTrans" cxnId="{BCC5B9E6-EFD8-449C-B941-9A15A9D6AB5D}">
      <dgm:prSet/>
      <dgm:spPr/>
    </dgm:pt>
    <dgm:pt modelId="{CA116496-A3F3-4DC9-9167-C963B00124F7}" type="sibTrans" cxnId="{BCC5B9E6-EFD8-449C-B941-9A15A9D6AB5D}">
      <dgm:prSet/>
      <dgm:spPr/>
    </dgm:pt>
    <dgm:pt modelId="{A3C22A80-1566-47AF-A5FD-357E9863C9E3}" type="pres">
      <dgm:prSet presAssocID="{2BC8C850-49D9-4513-8968-6F72C9997264}" presName="Name0" presStyleCnt="0">
        <dgm:presLayoutVars>
          <dgm:dir/>
          <dgm:animLvl val="lvl"/>
          <dgm:resizeHandles val="exact"/>
        </dgm:presLayoutVars>
      </dgm:prSet>
      <dgm:spPr/>
      <dgm:t>
        <a:bodyPr/>
        <a:lstStyle/>
        <a:p>
          <a:endParaRPr lang="en-US"/>
        </a:p>
      </dgm:t>
    </dgm:pt>
    <dgm:pt modelId="{C867B489-A79D-4613-9213-E7752FCF12F2}" type="pres">
      <dgm:prSet presAssocID="{B2FCA050-9D03-435B-B0F3-DA395CCF662C}" presName="linNode" presStyleCnt="0"/>
      <dgm:spPr/>
    </dgm:pt>
    <dgm:pt modelId="{0C88AD62-5CDB-4945-8E87-FAA5F165B296}" type="pres">
      <dgm:prSet presAssocID="{B2FCA050-9D03-435B-B0F3-DA395CCF662C}" presName="parentText" presStyleLbl="node1" presStyleIdx="0" presStyleCnt="2">
        <dgm:presLayoutVars>
          <dgm:chMax val="1"/>
          <dgm:bulletEnabled val="1"/>
        </dgm:presLayoutVars>
      </dgm:prSet>
      <dgm:spPr/>
      <dgm:t>
        <a:bodyPr/>
        <a:lstStyle/>
        <a:p>
          <a:endParaRPr lang="en-US"/>
        </a:p>
      </dgm:t>
    </dgm:pt>
    <dgm:pt modelId="{4A9EA229-3BEA-403B-BD36-ED225DDA436D}" type="pres">
      <dgm:prSet presAssocID="{B2FCA050-9D03-435B-B0F3-DA395CCF662C}" presName="descendantText" presStyleLbl="alignAccFollowNode1" presStyleIdx="0" presStyleCnt="2">
        <dgm:presLayoutVars>
          <dgm:bulletEnabled val="1"/>
        </dgm:presLayoutVars>
      </dgm:prSet>
      <dgm:spPr/>
      <dgm:t>
        <a:bodyPr/>
        <a:lstStyle/>
        <a:p>
          <a:endParaRPr lang="en-US"/>
        </a:p>
      </dgm:t>
    </dgm:pt>
    <dgm:pt modelId="{BE4C4C54-2506-48C4-8C0F-8BEA3FBE8240}" type="pres">
      <dgm:prSet presAssocID="{D4DC472D-B97F-477D-B867-0D0AFED111CD}" presName="sp" presStyleCnt="0"/>
      <dgm:spPr/>
    </dgm:pt>
    <dgm:pt modelId="{C767F3DE-4B7D-4A8A-9F74-CC3A1E7FA665}" type="pres">
      <dgm:prSet presAssocID="{0E8059A9-C44F-420A-9BCF-DEA4CAF93795}" presName="linNode" presStyleCnt="0"/>
      <dgm:spPr/>
    </dgm:pt>
    <dgm:pt modelId="{D9946E34-527E-4F89-9A4E-17BE7A4DA7F8}" type="pres">
      <dgm:prSet presAssocID="{0E8059A9-C44F-420A-9BCF-DEA4CAF93795}" presName="parentText" presStyleLbl="node1" presStyleIdx="1" presStyleCnt="2">
        <dgm:presLayoutVars>
          <dgm:chMax val="1"/>
          <dgm:bulletEnabled val="1"/>
        </dgm:presLayoutVars>
      </dgm:prSet>
      <dgm:spPr/>
      <dgm:t>
        <a:bodyPr/>
        <a:lstStyle/>
        <a:p>
          <a:endParaRPr lang="en-US"/>
        </a:p>
      </dgm:t>
    </dgm:pt>
    <dgm:pt modelId="{05C3BF22-258A-4F7C-B14F-5B1A9A4960CD}" type="pres">
      <dgm:prSet presAssocID="{0E8059A9-C44F-420A-9BCF-DEA4CAF93795}" presName="descendantText" presStyleLbl="alignAccFollowNode1" presStyleIdx="1" presStyleCnt="2">
        <dgm:presLayoutVars>
          <dgm:bulletEnabled val="1"/>
        </dgm:presLayoutVars>
      </dgm:prSet>
      <dgm:spPr/>
      <dgm:t>
        <a:bodyPr/>
        <a:lstStyle/>
        <a:p>
          <a:endParaRPr lang="en-US"/>
        </a:p>
      </dgm:t>
    </dgm:pt>
  </dgm:ptLst>
  <dgm:cxnLst>
    <dgm:cxn modelId="{B58FAE42-2FD8-403A-8AE6-7D084080FE50}" srcId="{B2FCA050-9D03-435B-B0F3-DA395CCF662C}" destId="{B821C191-25CC-4C5C-BCA8-B1D12956AD98}" srcOrd="2" destOrd="0" parTransId="{9321798A-C253-4F21-A468-A32215E30D30}" sibTransId="{3874A691-0167-448B-B2A8-78AA9759B1F3}"/>
    <dgm:cxn modelId="{6A6653B3-2E4F-486A-A96C-D4582EA45091}" type="presOf" srcId="{E9440814-5BDC-4AC4-B124-EE2CBC51307E}" destId="{05C3BF22-258A-4F7C-B14F-5B1A9A4960CD}" srcOrd="0" destOrd="4" presId="urn:microsoft.com/office/officeart/2005/8/layout/vList5"/>
    <dgm:cxn modelId="{B47E8CBC-35A4-4172-B001-8C697681F8E6}" type="presOf" srcId="{2BC8C850-49D9-4513-8968-6F72C9997264}" destId="{A3C22A80-1566-47AF-A5FD-357E9863C9E3}" srcOrd="0" destOrd="0" presId="urn:microsoft.com/office/officeart/2005/8/layout/vList5"/>
    <dgm:cxn modelId="{BCC5B9E6-EFD8-449C-B941-9A15A9D6AB5D}" srcId="{0E8059A9-C44F-420A-9BCF-DEA4CAF93795}" destId="{E9440814-5BDC-4AC4-B124-EE2CBC51307E}" srcOrd="4" destOrd="0" parTransId="{124C33B4-465D-4E16-A616-CDF17BC3B7E4}" sibTransId="{CA116496-A3F3-4DC9-9167-C963B00124F7}"/>
    <dgm:cxn modelId="{65D46800-8479-405C-A710-CF874AA56A60}" type="presOf" srcId="{8A9F34C0-FCBC-42F5-918E-819E93CB2728}" destId="{4A9EA229-3BEA-403B-BD36-ED225DDA436D}" srcOrd="0" destOrd="4" presId="urn:microsoft.com/office/officeart/2005/8/layout/vList5"/>
    <dgm:cxn modelId="{B954DE58-311B-4BF8-83AA-1B46E4AC8A79}" srcId="{B2FCA050-9D03-435B-B0F3-DA395CCF662C}" destId="{F9192515-1616-43B8-8428-13B888618DEA}" srcOrd="1" destOrd="0" parTransId="{05D11EF2-98F2-4D24-AD48-9D44B32B5DAC}" sibTransId="{7CD643FF-C6E0-4EDF-9037-BEAEF44B6112}"/>
    <dgm:cxn modelId="{2E7E537A-9C86-40EB-97E4-3C71CBF6CEB6}" srcId="{2BC8C850-49D9-4513-8968-6F72C9997264}" destId="{B2FCA050-9D03-435B-B0F3-DA395CCF662C}" srcOrd="0" destOrd="0" parTransId="{143BDFC0-B1ED-47FF-A26C-2368F9999BF5}" sibTransId="{D4DC472D-B97F-477D-B867-0D0AFED111CD}"/>
    <dgm:cxn modelId="{AB32D60D-739E-4A68-9A88-2136C3E98078}" srcId="{B2FCA050-9D03-435B-B0F3-DA395CCF662C}" destId="{8A9F34C0-FCBC-42F5-918E-819E93CB2728}" srcOrd="4" destOrd="0" parTransId="{9F3A5A66-D910-470F-91B0-DB982D50F913}" sibTransId="{3E989A60-EEAB-4795-A0D6-9B2C0C44BA50}"/>
    <dgm:cxn modelId="{CABC47C5-D9B2-44FA-BE95-DA1D0A7C12D8}" type="presOf" srcId="{FC0CF3BB-922B-423C-AC8D-B617DADDD348}" destId="{05C3BF22-258A-4F7C-B14F-5B1A9A4960CD}" srcOrd="0" destOrd="0" presId="urn:microsoft.com/office/officeart/2005/8/layout/vList5"/>
    <dgm:cxn modelId="{68CBBBEA-F71F-471D-BE7F-25F1218E7156}" type="presOf" srcId="{91BBF849-0104-41E2-BF25-CFFDB22BCB1A}" destId="{4A9EA229-3BEA-403B-BD36-ED225DDA436D}" srcOrd="0" destOrd="3" presId="urn:microsoft.com/office/officeart/2005/8/layout/vList5"/>
    <dgm:cxn modelId="{6B8F3C1F-11B6-4E21-94B3-1DC50844E4B2}" srcId="{0E8059A9-C44F-420A-9BCF-DEA4CAF93795}" destId="{84A57A80-109C-45B5-B2FE-D6B779BE347B}" srcOrd="2" destOrd="0" parTransId="{56F9F79D-8FA6-45AE-B2C6-BB282354E919}" sibTransId="{014A6CF3-3104-48B7-8700-A9985BC298F0}"/>
    <dgm:cxn modelId="{23EE559E-27C2-4F20-8953-9A0FAFB6C8EB}" type="presOf" srcId="{0E8059A9-C44F-420A-9BCF-DEA4CAF93795}" destId="{D9946E34-527E-4F89-9A4E-17BE7A4DA7F8}" srcOrd="0" destOrd="0" presId="urn:microsoft.com/office/officeart/2005/8/layout/vList5"/>
    <dgm:cxn modelId="{C407A2D1-C845-4D45-8A94-EDFAB28FA2AC}" type="presOf" srcId="{F9192515-1616-43B8-8428-13B888618DEA}" destId="{4A9EA229-3BEA-403B-BD36-ED225DDA436D}" srcOrd="0" destOrd="1" presId="urn:microsoft.com/office/officeart/2005/8/layout/vList5"/>
    <dgm:cxn modelId="{128B4CEC-9F1E-4265-9DE8-BC8CC361F3D9}" srcId="{0E8059A9-C44F-420A-9BCF-DEA4CAF93795}" destId="{BA81F080-165C-471F-92A8-31B7C558A18E}" srcOrd="1" destOrd="0" parTransId="{BB2A8DC3-4281-409E-939A-84C79A5D9F9E}" sibTransId="{AC3C572E-DEC2-4D9D-8A31-2F0C0FEF81D0}"/>
    <dgm:cxn modelId="{3ADEFA65-FA9C-4A2A-97E9-10D5EA7CA885}" srcId="{0E8059A9-C44F-420A-9BCF-DEA4CAF93795}" destId="{FC0CF3BB-922B-423C-AC8D-B617DADDD348}" srcOrd="0" destOrd="0" parTransId="{994AA924-F971-4BB7-83DD-FBD4B2AA72E7}" sibTransId="{48A03690-7FE9-4C5D-BD8E-8550287A0C54}"/>
    <dgm:cxn modelId="{834BD9DD-DE15-4435-A31B-9B0C44D4747F}" srcId="{0E8059A9-C44F-420A-9BCF-DEA4CAF93795}" destId="{6BF2CDD6-FC62-43A9-ABB2-DFCD4F6972D7}" srcOrd="3" destOrd="0" parTransId="{417AF9F4-1657-4FFC-ADC8-291C304569EA}" sibTransId="{751538EC-12A5-4445-A335-C12D21D9FF4A}"/>
    <dgm:cxn modelId="{E06FC55D-F7F6-4DD2-8464-CC509208A28C}" srcId="{B2FCA050-9D03-435B-B0F3-DA395CCF662C}" destId="{5436CE23-922E-4B95-8861-9B1B59F239C9}" srcOrd="0" destOrd="0" parTransId="{3F7DBC28-1406-4E39-ACAB-04B533ADCC56}" sibTransId="{F13CD9B9-CD1D-4822-A697-283E3F1FD34D}"/>
    <dgm:cxn modelId="{E8A8056A-F1CA-4E3F-B77D-F003F646AD98}" type="presOf" srcId="{BA81F080-165C-471F-92A8-31B7C558A18E}" destId="{05C3BF22-258A-4F7C-B14F-5B1A9A4960CD}" srcOrd="0" destOrd="1" presId="urn:microsoft.com/office/officeart/2005/8/layout/vList5"/>
    <dgm:cxn modelId="{6BCF1712-68F4-4F74-8040-FCB2FFEA3BCD}" type="presOf" srcId="{84A57A80-109C-45B5-B2FE-D6B779BE347B}" destId="{05C3BF22-258A-4F7C-B14F-5B1A9A4960CD}" srcOrd="0" destOrd="2" presId="urn:microsoft.com/office/officeart/2005/8/layout/vList5"/>
    <dgm:cxn modelId="{28A78DB5-9545-4473-92BC-E04FCEAF3AD5}" type="presOf" srcId="{B821C191-25CC-4C5C-BCA8-B1D12956AD98}" destId="{4A9EA229-3BEA-403B-BD36-ED225DDA436D}" srcOrd="0" destOrd="2" presId="urn:microsoft.com/office/officeart/2005/8/layout/vList5"/>
    <dgm:cxn modelId="{2BC75534-F121-43A4-AAFA-BA1EC83A4759}" type="presOf" srcId="{5436CE23-922E-4B95-8861-9B1B59F239C9}" destId="{4A9EA229-3BEA-403B-BD36-ED225DDA436D}" srcOrd="0" destOrd="0" presId="urn:microsoft.com/office/officeart/2005/8/layout/vList5"/>
    <dgm:cxn modelId="{7D7A72D7-C92A-43B7-B066-605C95EDD816}" type="presOf" srcId="{B2FCA050-9D03-435B-B0F3-DA395CCF662C}" destId="{0C88AD62-5CDB-4945-8E87-FAA5F165B296}" srcOrd="0" destOrd="0" presId="urn:microsoft.com/office/officeart/2005/8/layout/vList5"/>
    <dgm:cxn modelId="{3D0CD556-A8B1-4690-B1D8-EA285786AF69}" type="presOf" srcId="{6BF2CDD6-FC62-43A9-ABB2-DFCD4F6972D7}" destId="{05C3BF22-258A-4F7C-B14F-5B1A9A4960CD}" srcOrd="0" destOrd="3" presId="urn:microsoft.com/office/officeart/2005/8/layout/vList5"/>
    <dgm:cxn modelId="{C0B643A3-C9CB-4B8D-8E91-06AECEA46011}" srcId="{B2FCA050-9D03-435B-B0F3-DA395CCF662C}" destId="{91BBF849-0104-41E2-BF25-CFFDB22BCB1A}" srcOrd="3" destOrd="0" parTransId="{BEA8335E-F169-4CDC-8903-7981412B6598}" sibTransId="{CC710F6C-4D97-41B5-BE2B-6E08CAD4701F}"/>
    <dgm:cxn modelId="{3A789495-2E6E-4BE5-818E-A356D0E80F81}" srcId="{2BC8C850-49D9-4513-8968-6F72C9997264}" destId="{0E8059A9-C44F-420A-9BCF-DEA4CAF93795}" srcOrd="1" destOrd="0" parTransId="{3C4B679C-BF07-46C9-95DA-B8042729C9DC}" sibTransId="{488C189F-D0C0-4AC8-B0D9-05B8D4F21D3B}"/>
    <dgm:cxn modelId="{086D9365-B469-46B5-8BEB-037031C60D79}" type="presParOf" srcId="{A3C22A80-1566-47AF-A5FD-357E9863C9E3}" destId="{C867B489-A79D-4613-9213-E7752FCF12F2}" srcOrd="0" destOrd="0" presId="urn:microsoft.com/office/officeart/2005/8/layout/vList5"/>
    <dgm:cxn modelId="{C40372B9-FF24-49FE-8BC1-630DB0035B70}" type="presParOf" srcId="{C867B489-A79D-4613-9213-E7752FCF12F2}" destId="{0C88AD62-5CDB-4945-8E87-FAA5F165B296}" srcOrd="0" destOrd="0" presId="urn:microsoft.com/office/officeart/2005/8/layout/vList5"/>
    <dgm:cxn modelId="{23EFBFE5-9A2A-4C74-B9A7-DA4293C40056}" type="presParOf" srcId="{C867B489-A79D-4613-9213-E7752FCF12F2}" destId="{4A9EA229-3BEA-403B-BD36-ED225DDA436D}" srcOrd="1" destOrd="0" presId="urn:microsoft.com/office/officeart/2005/8/layout/vList5"/>
    <dgm:cxn modelId="{D69F4054-39D7-4556-9361-697DDD212BC9}" type="presParOf" srcId="{A3C22A80-1566-47AF-A5FD-357E9863C9E3}" destId="{BE4C4C54-2506-48C4-8C0F-8BEA3FBE8240}" srcOrd="1" destOrd="0" presId="urn:microsoft.com/office/officeart/2005/8/layout/vList5"/>
    <dgm:cxn modelId="{B3EE9E20-9EDE-4C08-8BA6-08EAB19B25D2}" type="presParOf" srcId="{A3C22A80-1566-47AF-A5FD-357E9863C9E3}" destId="{C767F3DE-4B7D-4A8A-9F74-CC3A1E7FA665}" srcOrd="2" destOrd="0" presId="urn:microsoft.com/office/officeart/2005/8/layout/vList5"/>
    <dgm:cxn modelId="{79136F77-A906-444E-8123-68EEC586280C}" type="presParOf" srcId="{C767F3DE-4B7D-4A8A-9F74-CC3A1E7FA665}" destId="{D9946E34-527E-4F89-9A4E-17BE7A4DA7F8}" srcOrd="0" destOrd="0" presId="urn:microsoft.com/office/officeart/2005/8/layout/vList5"/>
    <dgm:cxn modelId="{08E9F05F-B04D-4778-A23A-3665E427146F}" type="presParOf" srcId="{C767F3DE-4B7D-4A8A-9F74-CC3A1E7FA665}" destId="{05C3BF22-258A-4F7C-B14F-5B1A9A4960C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5D6FC9-6018-4845-8846-1846154B9D0E}" type="doc">
      <dgm:prSet loTypeId="urn:microsoft.com/office/officeart/2005/8/layout/hList1" loCatId="list" qsTypeId="urn:microsoft.com/office/officeart/2005/8/quickstyle/3d1" qsCatId="3D" csTypeId="urn:microsoft.com/office/officeart/2005/8/colors/colorful3" csCatId="colorful" phldr="1"/>
      <dgm:spPr/>
      <dgm:t>
        <a:bodyPr/>
        <a:lstStyle/>
        <a:p>
          <a:endParaRPr lang="en-US"/>
        </a:p>
      </dgm:t>
    </dgm:pt>
    <dgm:pt modelId="{C87458F9-6C10-4D73-8A5C-007073C27D61}">
      <dgm:prSet/>
      <dgm:spPr/>
      <dgm:t>
        <a:bodyPr/>
        <a:lstStyle/>
        <a:p>
          <a:pPr algn="l"/>
          <a:r>
            <a:rPr lang="en-ZA" b="0" i="0" dirty="0" smtClean="0"/>
            <a:t>Non-compliance with COIDA</a:t>
          </a:r>
          <a:endParaRPr lang="en-ZA" dirty="0"/>
        </a:p>
      </dgm:t>
    </dgm:pt>
    <dgm:pt modelId="{A1158FBD-F4F8-4027-8CAA-4A3AB9C02D49}" type="parTrans" cxnId="{2E838461-E578-4FF2-84C5-D9723E56DCAC}">
      <dgm:prSet/>
      <dgm:spPr/>
      <dgm:t>
        <a:bodyPr/>
        <a:lstStyle/>
        <a:p>
          <a:endParaRPr lang="en-US"/>
        </a:p>
      </dgm:t>
    </dgm:pt>
    <dgm:pt modelId="{6B6F4C91-5BDE-496C-83FA-541175D3D0BC}" type="sibTrans" cxnId="{2E838461-E578-4FF2-84C5-D9723E56DCAC}">
      <dgm:prSet/>
      <dgm:spPr/>
      <dgm:t>
        <a:bodyPr/>
        <a:lstStyle/>
        <a:p>
          <a:endParaRPr lang="en-US"/>
        </a:p>
      </dgm:t>
    </dgm:pt>
    <dgm:pt modelId="{65D9DE8A-B848-4965-970C-2F50CE513639}">
      <dgm:prSet/>
      <dgm:spPr/>
      <dgm:t>
        <a:bodyPr/>
        <a:lstStyle/>
        <a:p>
          <a:r>
            <a:rPr lang="en-ZA" dirty="0" smtClean="0"/>
            <a:t>Failure to register with the Compensation Fund</a:t>
          </a:r>
          <a:endParaRPr lang="en-ZA" dirty="0"/>
        </a:p>
      </dgm:t>
    </dgm:pt>
    <dgm:pt modelId="{84601E73-5C15-4714-95A0-75FB3B695AB8}" type="parTrans" cxnId="{58D9DF03-3087-47BF-A605-EC2C52898F70}">
      <dgm:prSet/>
      <dgm:spPr/>
      <dgm:t>
        <a:bodyPr/>
        <a:lstStyle/>
        <a:p>
          <a:endParaRPr lang="en-US"/>
        </a:p>
      </dgm:t>
    </dgm:pt>
    <dgm:pt modelId="{631107C4-ECC6-4C98-A442-10DBFF166718}" type="sibTrans" cxnId="{58D9DF03-3087-47BF-A605-EC2C52898F70}">
      <dgm:prSet/>
      <dgm:spPr/>
      <dgm:t>
        <a:bodyPr/>
        <a:lstStyle/>
        <a:p>
          <a:endParaRPr lang="en-US"/>
        </a:p>
      </dgm:t>
    </dgm:pt>
    <dgm:pt modelId="{C9FE7629-80E7-44A5-B5ED-5806FC3622EE}">
      <dgm:prSet/>
      <dgm:spPr/>
      <dgm:t>
        <a:bodyPr/>
        <a:lstStyle/>
        <a:p>
          <a:r>
            <a:rPr lang="en-ZA" smtClean="0"/>
            <a:t>Failure to disclose employees</a:t>
          </a:r>
          <a:endParaRPr lang="en-ZA"/>
        </a:p>
      </dgm:t>
    </dgm:pt>
    <dgm:pt modelId="{9B5E6B65-9F99-4954-AAF6-428E2ABBF220}" type="parTrans" cxnId="{2FA15A7F-6ECC-4BA9-BB9B-44926962A6EE}">
      <dgm:prSet/>
      <dgm:spPr/>
      <dgm:t>
        <a:bodyPr/>
        <a:lstStyle/>
        <a:p>
          <a:endParaRPr lang="en-US"/>
        </a:p>
      </dgm:t>
    </dgm:pt>
    <dgm:pt modelId="{543FFD74-6DE9-4D84-BA17-CE3EE97B427E}" type="sibTrans" cxnId="{2FA15A7F-6ECC-4BA9-BB9B-44926962A6EE}">
      <dgm:prSet/>
      <dgm:spPr/>
      <dgm:t>
        <a:bodyPr/>
        <a:lstStyle/>
        <a:p>
          <a:endParaRPr lang="en-US"/>
        </a:p>
      </dgm:t>
    </dgm:pt>
    <dgm:pt modelId="{28CCFB5B-8E4D-49F1-9A76-28206C290293}">
      <dgm:prSet/>
      <dgm:spPr/>
      <dgm:t>
        <a:bodyPr/>
        <a:lstStyle/>
        <a:p>
          <a:r>
            <a:rPr lang="en-ZA" smtClean="0"/>
            <a:t>Failure to submit ROE’s </a:t>
          </a:r>
          <a:endParaRPr lang="en-ZA"/>
        </a:p>
      </dgm:t>
    </dgm:pt>
    <dgm:pt modelId="{5D918161-C8D0-4B5D-BCFC-FE1E89E67677}" type="parTrans" cxnId="{65B3BDA8-C520-4F4F-8079-7AD5A7FDEF3B}">
      <dgm:prSet/>
      <dgm:spPr/>
      <dgm:t>
        <a:bodyPr/>
        <a:lstStyle/>
        <a:p>
          <a:endParaRPr lang="en-US"/>
        </a:p>
      </dgm:t>
    </dgm:pt>
    <dgm:pt modelId="{26122F31-7103-4C8C-84F1-85E7F252FD97}" type="sibTrans" cxnId="{65B3BDA8-C520-4F4F-8079-7AD5A7FDEF3B}">
      <dgm:prSet/>
      <dgm:spPr/>
      <dgm:t>
        <a:bodyPr/>
        <a:lstStyle/>
        <a:p>
          <a:endParaRPr lang="en-US"/>
        </a:p>
      </dgm:t>
    </dgm:pt>
    <dgm:pt modelId="{D992044F-3932-46CA-8697-CBB5B60FB31B}">
      <dgm:prSet/>
      <dgm:spPr/>
      <dgm:t>
        <a:bodyPr/>
        <a:lstStyle/>
        <a:p>
          <a:r>
            <a:rPr lang="en-ZA" smtClean="0"/>
            <a:t>Failure to report accidents as a result of incorrect interpretation of Section 85</a:t>
          </a:r>
          <a:endParaRPr lang="en-ZA"/>
        </a:p>
      </dgm:t>
    </dgm:pt>
    <dgm:pt modelId="{9242115F-B0CE-4E2B-9AC5-F46F01FB900D}" type="parTrans" cxnId="{F719D25F-F7E6-41C4-83A5-119D4CB9D3DA}">
      <dgm:prSet/>
      <dgm:spPr/>
      <dgm:t>
        <a:bodyPr/>
        <a:lstStyle/>
        <a:p>
          <a:endParaRPr lang="en-US"/>
        </a:p>
      </dgm:t>
    </dgm:pt>
    <dgm:pt modelId="{F8FE0CCD-9D0E-45BA-AF50-EA1FC988D2CB}" type="sibTrans" cxnId="{F719D25F-F7E6-41C4-83A5-119D4CB9D3DA}">
      <dgm:prSet/>
      <dgm:spPr/>
      <dgm:t>
        <a:bodyPr/>
        <a:lstStyle/>
        <a:p>
          <a:endParaRPr lang="en-US"/>
        </a:p>
      </dgm:t>
    </dgm:pt>
    <dgm:pt modelId="{FD0DCFD6-FB80-4CB5-886D-12F547B2A0D8}">
      <dgm:prSet/>
      <dgm:spPr/>
      <dgm:t>
        <a:bodyPr/>
        <a:lstStyle/>
        <a:p>
          <a:pPr algn="l"/>
          <a:r>
            <a:rPr lang="en-ZA" dirty="0" smtClean="0"/>
            <a:t>Measures implemented by CF to encourage compliance</a:t>
          </a:r>
          <a:endParaRPr lang="en-US" dirty="0"/>
        </a:p>
      </dgm:t>
    </dgm:pt>
    <dgm:pt modelId="{750FEA1C-430C-4F8D-932A-A26C56FE0581}" type="parTrans" cxnId="{3C152044-CE19-4281-9EDA-BA4E46DA1BB3}">
      <dgm:prSet/>
      <dgm:spPr/>
      <dgm:t>
        <a:bodyPr/>
        <a:lstStyle/>
        <a:p>
          <a:endParaRPr lang="en-US"/>
        </a:p>
      </dgm:t>
    </dgm:pt>
    <dgm:pt modelId="{A3C0DE7A-7ED3-4C0C-802C-BD0721D6F49D}" type="sibTrans" cxnId="{3C152044-CE19-4281-9EDA-BA4E46DA1BB3}">
      <dgm:prSet/>
      <dgm:spPr/>
      <dgm:t>
        <a:bodyPr/>
        <a:lstStyle/>
        <a:p>
          <a:endParaRPr lang="en-US"/>
        </a:p>
      </dgm:t>
    </dgm:pt>
    <dgm:pt modelId="{D821879D-D1BC-4C7C-AD18-D73ECA8083CE}">
      <dgm:prSet/>
      <dgm:spPr/>
      <dgm:t>
        <a:bodyPr/>
        <a:lstStyle/>
        <a:p>
          <a:r>
            <a:rPr lang="en-ZA" dirty="0" smtClean="0"/>
            <a:t>Online registration of employers</a:t>
          </a:r>
          <a:endParaRPr lang="en-US" dirty="0"/>
        </a:p>
      </dgm:t>
    </dgm:pt>
    <dgm:pt modelId="{FB6614D2-02F3-4813-A64F-A3CC3380D546}" type="parTrans" cxnId="{80A9A6F2-28B8-44EA-8D8F-6BDBF1B52AC2}">
      <dgm:prSet/>
      <dgm:spPr/>
      <dgm:t>
        <a:bodyPr/>
        <a:lstStyle/>
        <a:p>
          <a:endParaRPr lang="en-US"/>
        </a:p>
      </dgm:t>
    </dgm:pt>
    <dgm:pt modelId="{10AC44B2-27B8-470F-9986-7B9CC6A999D7}" type="sibTrans" cxnId="{80A9A6F2-28B8-44EA-8D8F-6BDBF1B52AC2}">
      <dgm:prSet/>
      <dgm:spPr/>
      <dgm:t>
        <a:bodyPr/>
        <a:lstStyle/>
        <a:p>
          <a:endParaRPr lang="en-US"/>
        </a:p>
      </dgm:t>
    </dgm:pt>
    <dgm:pt modelId="{170EC42D-15AF-47C6-B628-B818F6120512}">
      <dgm:prSet/>
      <dgm:spPr/>
      <dgm:t>
        <a:bodyPr/>
        <a:lstStyle/>
        <a:p>
          <a:r>
            <a:rPr lang="en-ZA" smtClean="0"/>
            <a:t>Link with CIPC</a:t>
          </a:r>
          <a:endParaRPr lang="en-ZA" dirty="0" smtClean="0"/>
        </a:p>
      </dgm:t>
    </dgm:pt>
    <dgm:pt modelId="{6976831D-C552-436F-B6D0-705AD5F688D6}" type="parTrans" cxnId="{E3AC978B-D84C-43BA-B196-136FD577A760}">
      <dgm:prSet/>
      <dgm:spPr/>
      <dgm:t>
        <a:bodyPr/>
        <a:lstStyle/>
        <a:p>
          <a:endParaRPr lang="en-US"/>
        </a:p>
      </dgm:t>
    </dgm:pt>
    <dgm:pt modelId="{BD89CA5A-1C7A-4970-B258-256775FE5FE0}" type="sibTrans" cxnId="{E3AC978B-D84C-43BA-B196-136FD577A760}">
      <dgm:prSet/>
      <dgm:spPr/>
      <dgm:t>
        <a:bodyPr/>
        <a:lstStyle/>
        <a:p>
          <a:endParaRPr lang="en-US"/>
        </a:p>
      </dgm:t>
    </dgm:pt>
    <dgm:pt modelId="{3E00281D-782D-4DEB-8E40-5598E289DA2E}">
      <dgm:prSet/>
      <dgm:spPr/>
      <dgm:t>
        <a:bodyPr/>
        <a:lstStyle/>
        <a:p>
          <a:r>
            <a:rPr lang="en-ZA" smtClean="0"/>
            <a:t>Online submission of ROE</a:t>
          </a:r>
          <a:endParaRPr lang="en-ZA" dirty="0" smtClean="0"/>
        </a:p>
      </dgm:t>
    </dgm:pt>
    <dgm:pt modelId="{75D7AB40-EB05-4091-B5E6-038398BDAA91}" type="parTrans" cxnId="{E611E4D8-74B5-47FE-AE09-0C9919FF5501}">
      <dgm:prSet/>
      <dgm:spPr/>
      <dgm:t>
        <a:bodyPr/>
        <a:lstStyle/>
        <a:p>
          <a:endParaRPr lang="en-US"/>
        </a:p>
      </dgm:t>
    </dgm:pt>
    <dgm:pt modelId="{1C992E3A-406C-4DFC-B923-3E2A43AB4171}" type="sibTrans" cxnId="{E611E4D8-74B5-47FE-AE09-0C9919FF5501}">
      <dgm:prSet/>
      <dgm:spPr/>
      <dgm:t>
        <a:bodyPr/>
        <a:lstStyle/>
        <a:p>
          <a:endParaRPr lang="en-US"/>
        </a:p>
      </dgm:t>
    </dgm:pt>
    <dgm:pt modelId="{22E06F07-9075-4B23-8371-514E541749E1}">
      <dgm:prSet/>
      <dgm:spPr/>
      <dgm:t>
        <a:bodyPr/>
        <a:lstStyle/>
        <a:p>
          <a:r>
            <a:rPr lang="en-ZA" dirty="0" smtClean="0"/>
            <a:t>Online submission of claims </a:t>
          </a:r>
        </a:p>
      </dgm:t>
    </dgm:pt>
    <dgm:pt modelId="{EFEE32BF-3E80-4530-85A6-C43C719FDA1E}" type="parTrans" cxnId="{B5C299F3-F3C8-4AC7-96D3-F78F9998EAE1}">
      <dgm:prSet/>
      <dgm:spPr/>
      <dgm:t>
        <a:bodyPr/>
        <a:lstStyle/>
        <a:p>
          <a:endParaRPr lang="en-US"/>
        </a:p>
      </dgm:t>
    </dgm:pt>
    <dgm:pt modelId="{12763B31-0E38-4AE5-9A83-FCE1809AD5B2}" type="sibTrans" cxnId="{B5C299F3-F3C8-4AC7-96D3-F78F9998EAE1}">
      <dgm:prSet/>
      <dgm:spPr/>
      <dgm:t>
        <a:bodyPr/>
        <a:lstStyle/>
        <a:p>
          <a:endParaRPr lang="en-US"/>
        </a:p>
      </dgm:t>
    </dgm:pt>
    <dgm:pt modelId="{62D5187F-A85A-42FD-8F30-7AD5B9F23EF6}">
      <dgm:prSet/>
      <dgm:spPr/>
      <dgm:t>
        <a:bodyPr/>
        <a:lstStyle/>
        <a:p>
          <a:r>
            <a:rPr lang="en-ZA" smtClean="0"/>
            <a:t>Visits to employers to reconcile claims</a:t>
          </a:r>
          <a:endParaRPr lang="en-ZA" dirty="0" smtClean="0"/>
        </a:p>
      </dgm:t>
    </dgm:pt>
    <dgm:pt modelId="{7A4FE01D-83C4-40F2-A04C-04DDDB9D652E}" type="parTrans" cxnId="{8DBF621E-0D54-4C48-9FE8-E7C31F15FD69}">
      <dgm:prSet/>
      <dgm:spPr/>
      <dgm:t>
        <a:bodyPr/>
        <a:lstStyle/>
        <a:p>
          <a:endParaRPr lang="en-US"/>
        </a:p>
      </dgm:t>
    </dgm:pt>
    <dgm:pt modelId="{6C6AE226-90F8-4B58-A061-5FBB3E823A2C}" type="sibTrans" cxnId="{8DBF621E-0D54-4C48-9FE8-E7C31F15FD69}">
      <dgm:prSet/>
      <dgm:spPr/>
      <dgm:t>
        <a:bodyPr/>
        <a:lstStyle/>
        <a:p>
          <a:endParaRPr lang="en-US"/>
        </a:p>
      </dgm:t>
    </dgm:pt>
    <dgm:pt modelId="{70361F21-3C26-47C8-A501-FE0ADFB06DB6}">
      <dgm:prSet/>
      <dgm:spPr/>
      <dgm:t>
        <a:bodyPr/>
        <a:lstStyle/>
        <a:p>
          <a:r>
            <a:rPr lang="en-ZA" smtClean="0"/>
            <a:t>Constant updates on claims status </a:t>
          </a:r>
          <a:endParaRPr lang="en-ZA" dirty="0"/>
        </a:p>
      </dgm:t>
    </dgm:pt>
    <dgm:pt modelId="{DB53BC07-32D6-41A1-AE4B-8F07E7E1C326}" type="parTrans" cxnId="{DBA74BED-56FC-41B4-8C72-0D7B6A590AD7}">
      <dgm:prSet/>
      <dgm:spPr/>
      <dgm:t>
        <a:bodyPr/>
        <a:lstStyle/>
        <a:p>
          <a:endParaRPr lang="en-US"/>
        </a:p>
      </dgm:t>
    </dgm:pt>
    <dgm:pt modelId="{2488C3E1-80F2-4BBB-969E-F641718E8AAE}" type="sibTrans" cxnId="{DBA74BED-56FC-41B4-8C72-0D7B6A590AD7}">
      <dgm:prSet/>
      <dgm:spPr/>
      <dgm:t>
        <a:bodyPr/>
        <a:lstStyle/>
        <a:p>
          <a:endParaRPr lang="en-US"/>
        </a:p>
      </dgm:t>
    </dgm:pt>
    <dgm:pt modelId="{4D702546-8D19-4B16-AE47-2D345AE676A4}">
      <dgm:prSet/>
      <dgm:spPr/>
      <dgm:t>
        <a:bodyPr/>
        <a:lstStyle/>
        <a:p>
          <a:r>
            <a:rPr lang="en-ZA" dirty="0" smtClean="0"/>
            <a:t>Focus on employers flagged for audit </a:t>
          </a:r>
        </a:p>
      </dgm:t>
    </dgm:pt>
    <dgm:pt modelId="{394E4F79-6E18-4AB2-9708-B1DF1E64FC14}" type="parTrans" cxnId="{EE307E6A-4A5C-4FC3-9A8C-D07979C4D61B}">
      <dgm:prSet/>
      <dgm:spPr/>
      <dgm:t>
        <a:bodyPr/>
        <a:lstStyle/>
        <a:p>
          <a:endParaRPr lang="en-US"/>
        </a:p>
      </dgm:t>
    </dgm:pt>
    <dgm:pt modelId="{C729C749-D6EA-4B73-BF22-D8F7D2F106E1}" type="sibTrans" cxnId="{EE307E6A-4A5C-4FC3-9A8C-D07979C4D61B}">
      <dgm:prSet/>
      <dgm:spPr/>
      <dgm:t>
        <a:bodyPr/>
        <a:lstStyle/>
        <a:p>
          <a:endParaRPr lang="en-US"/>
        </a:p>
      </dgm:t>
    </dgm:pt>
    <dgm:pt modelId="{6B995D04-9BE0-437C-934E-658B54B39D92}" type="pres">
      <dgm:prSet presAssocID="{D55D6FC9-6018-4845-8846-1846154B9D0E}" presName="Name0" presStyleCnt="0">
        <dgm:presLayoutVars>
          <dgm:dir/>
          <dgm:animLvl val="lvl"/>
          <dgm:resizeHandles val="exact"/>
        </dgm:presLayoutVars>
      </dgm:prSet>
      <dgm:spPr/>
      <dgm:t>
        <a:bodyPr/>
        <a:lstStyle/>
        <a:p>
          <a:endParaRPr lang="en-US"/>
        </a:p>
      </dgm:t>
    </dgm:pt>
    <dgm:pt modelId="{D8CF481A-9F19-4517-BFE1-6001310999CA}" type="pres">
      <dgm:prSet presAssocID="{C87458F9-6C10-4D73-8A5C-007073C27D61}" presName="composite" presStyleCnt="0"/>
      <dgm:spPr/>
    </dgm:pt>
    <dgm:pt modelId="{EC50D2B8-B66E-4F1A-A85D-1AB70AEEBBFB}" type="pres">
      <dgm:prSet presAssocID="{C87458F9-6C10-4D73-8A5C-007073C27D61}" presName="parTx" presStyleLbl="alignNode1" presStyleIdx="0" presStyleCnt="2">
        <dgm:presLayoutVars>
          <dgm:chMax val="0"/>
          <dgm:chPref val="0"/>
          <dgm:bulletEnabled val="1"/>
        </dgm:presLayoutVars>
      </dgm:prSet>
      <dgm:spPr/>
      <dgm:t>
        <a:bodyPr/>
        <a:lstStyle/>
        <a:p>
          <a:endParaRPr lang="en-US"/>
        </a:p>
      </dgm:t>
    </dgm:pt>
    <dgm:pt modelId="{817A5A75-9B46-4190-9A78-99E0C2D7E56F}" type="pres">
      <dgm:prSet presAssocID="{C87458F9-6C10-4D73-8A5C-007073C27D61}" presName="desTx" presStyleLbl="alignAccFollowNode1" presStyleIdx="0" presStyleCnt="2">
        <dgm:presLayoutVars>
          <dgm:bulletEnabled val="1"/>
        </dgm:presLayoutVars>
      </dgm:prSet>
      <dgm:spPr/>
      <dgm:t>
        <a:bodyPr/>
        <a:lstStyle/>
        <a:p>
          <a:endParaRPr lang="en-US"/>
        </a:p>
      </dgm:t>
    </dgm:pt>
    <dgm:pt modelId="{00C1A0DD-A539-42CC-82D3-5EE801B325EE}" type="pres">
      <dgm:prSet presAssocID="{6B6F4C91-5BDE-496C-83FA-541175D3D0BC}" presName="space" presStyleCnt="0"/>
      <dgm:spPr/>
    </dgm:pt>
    <dgm:pt modelId="{C7ECCA92-3C4B-4E8B-BADF-BE7109702EE7}" type="pres">
      <dgm:prSet presAssocID="{FD0DCFD6-FB80-4CB5-886D-12F547B2A0D8}" presName="composite" presStyleCnt="0"/>
      <dgm:spPr/>
    </dgm:pt>
    <dgm:pt modelId="{434CDCA9-1198-433A-90F7-AB4C552848B9}" type="pres">
      <dgm:prSet presAssocID="{FD0DCFD6-FB80-4CB5-886D-12F547B2A0D8}" presName="parTx" presStyleLbl="alignNode1" presStyleIdx="1" presStyleCnt="2">
        <dgm:presLayoutVars>
          <dgm:chMax val="0"/>
          <dgm:chPref val="0"/>
          <dgm:bulletEnabled val="1"/>
        </dgm:presLayoutVars>
      </dgm:prSet>
      <dgm:spPr/>
      <dgm:t>
        <a:bodyPr/>
        <a:lstStyle/>
        <a:p>
          <a:endParaRPr lang="en-US"/>
        </a:p>
      </dgm:t>
    </dgm:pt>
    <dgm:pt modelId="{A483529C-0323-4F3B-BA57-184F23579595}" type="pres">
      <dgm:prSet presAssocID="{FD0DCFD6-FB80-4CB5-886D-12F547B2A0D8}" presName="desTx" presStyleLbl="alignAccFollowNode1" presStyleIdx="1" presStyleCnt="2">
        <dgm:presLayoutVars>
          <dgm:bulletEnabled val="1"/>
        </dgm:presLayoutVars>
      </dgm:prSet>
      <dgm:spPr/>
      <dgm:t>
        <a:bodyPr/>
        <a:lstStyle/>
        <a:p>
          <a:endParaRPr lang="en-US"/>
        </a:p>
      </dgm:t>
    </dgm:pt>
  </dgm:ptLst>
  <dgm:cxnLst>
    <dgm:cxn modelId="{2FA15A7F-6ECC-4BA9-BB9B-44926962A6EE}" srcId="{C87458F9-6C10-4D73-8A5C-007073C27D61}" destId="{C9FE7629-80E7-44A5-B5ED-5806FC3622EE}" srcOrd="1" destOrd="0" parTransId="{9B5E6B65-9F99-4954-AAF6-428E2ABBF220}" sibTransId="{543FFD74-6DE9-4D84-BA17-CE3EE97B427E}"/>
    <dgm:cxn modelId="{E611E4D8-74B5-47FE-AE09-0C9919FF5501}" srcId="{FD0DCFD6-FB80-4CB5-886D-12F547B2A0D8}" destId="{3E00281D-782D-4DEB-8E40-5598E289DA2E}" srcOrd="1" destOrd="0" parTransId="{75D7AB40-EB05-4091-B5E6-038398BDAA91}" sibTransId="{1C992E3A-406C-4DFC-B923-3E2A43AB4171}"/>
    <dgm:cxn modelId="{8AA7A834-A3ED-45C9-9CE4-CBFB1E986FCA}" type="presOf" srcId="{C9FE7629-80E7-44A5-B5ED-5806FC3622EE}" destId="{817A5A75-9B46-4190-9A78-99E0C2D7E56F}" srcOrd="0" destOrd="1" presId="urn:microsoft.com/office/officeart/2005/8/layout/hList1"/>
    <dgm:cxn modelId="{B78DA47B-8452-4A4D-9974-2B25C80775FB}" type="presOf" srcId="{C87458F9-6C10-4D73-8A5C-007073C27D61}" destId="{EC50D2B8-B66E-4F1A-A85D-1AB70AEEBBFB}" srcOrd="0" destOrd="0" presId="urn:microsoft.com/office/officeart/2005/8/layout/hList1"/>
    <dgm:cxn modelId="{94EAEA2C-580F-4282-9162-D58F97BB96E2}" type="presOf" srcId="{62D5187F-A85A-42FD-8F30-7AD5B9F23EF6}" destId="{A483529C-0323-4F3B-BA57-184F23579595}" srcOrd="0" destOrd="4" presId="urn:microsoft.com/office/officeart/2005/8/layout/hList1"/>
    <dgm:cxn modelId="{B0BD3229-832E-4B3D-94F5-EEA214B07740}" type="presOf" srcId="{170EC42D-15AF-47C6-B628-B818F6120512}" destId="{A483529C-0323-4F3B-BA57-184F23579595}" srcOrd="0" destOrd="1" presId="urn:microsoft.com/office/officeart/2005/8/layout/hList1"/>
    <dgm:cxn modelId="{58D9DF03-3087-47BF-A605-EC2C52898F70}" srcId="{C87458F9-6C10-4D73-8A5C-007073C27D61}" destId="{65D9DE8A-B848-4965-970C-2F50CE513639}" srcOrd="0" destOrd="0" parTransId="{84601E73-5C15-4714-95A0-75FB3B695AB8}" sibTransId="{631107C4-ECC6-4C98-A442-10DBFF166718}"/>
    <dgm:cxn modelId="{6E02FD18-1159-4A88-81CC-E287328F9290}" type="presOf" srcId="{3E00281D-782D-4DEB-8E40-5598E289DA2E}" destId="{A483529C-0323-4F3B-BA57-184F23579595}" srcOrd="0" destOrd="2" presId="urn:microsoft.com/office/officeart/2005/8/layout/hList1"/>
    <dgm:cxn modelId="{A8B3AE8D-9438-4035-9B84-F41424A2334C}" type="presOf" srcId="{FD0DCFD6-FB80-4CB5-886D-12F547B2A0D8}" destId="{434CDCA9-1198-433A-90F7-AB4C552848B9}" srcOrd="0" destOrd="0" presId="urn:microsoft.com/office/officeart/2005/8/layout/hList1"/>
    <dgm:cxn modelId="{FA4ADBBF-D826-4E83-9179-1B2DBB266882}" type="presOf" srcId="{D821879D-D1BC-4C7C-AD18-D73ECA8083CE}" destId="{A483529C-0323-4F3B-BA57-184F23579595}" srcOrd="0" destOrd="0" presId="urn:microsoft.com/office/officeart/2005/8/layout/hList1"/>
    <dgm:cxn modelId="{8DBF621E-0D54-4C48-9FE8-E7C31F15FD69}" srcId="{22E06F07-9075-4B23-8371-514E541749E1}" destId="{62D5187F-A85A-42FD-8F30-7AD5B9F23EF6}" srcOrd="0" destOrd="0" parTransId="{7A4FE01D-83C4-40F2-A04C-04DDDB9D652E}" sibTransId="{6C6AE226-90F8-4B58-A061-5FBB3E823A2C}"/>
    <dgm:cxn modelId="{2E836A2A-045F-400D-8920-EDDD6029ADDD}" type="presOf" srcId="{D55D6FC9-6018-4845-8846-1846154B9D0E}" destId="{6B995D04-9BE0-437C-934E-658B54B39D92}" srcOrd="0" destOrd="0" presId="urn:microsoft.com/office/officeart/2005/8/layout/hList1"/>
    <dgm:cxn modelId="{CA4718CE-E8F0-4A1E-85D5-FB396F730009}" type="presOf" srcId="{4D702546-8D19-4B16-AE47-2D345AE676A4}" destId="{A483529C-0323-4F3B-BA57-184F23579595}" srcOrd="0" destOrd="6" presId="urn:microsoft.com/office/officeart/2005/8/layout/hList1"/>
    <dgm:cxn modelId="{BED3AD16-B9CA-44A7-AEDE-19028D57E608}" type="presOf" srcId="{28CCFB5B-8E4D-49F1-9A76-28206C290293}" destId="{817A5A75-9B46-4190-9A78-99E0C2D7E56F}" srcOrd="0" destOrd="2" presId="urn:microsoft.com/office/officeart/2005/8/layout/hList1"/>
    <dgm:cxn modelId="{2E838461-E578-4FF2-84C5-D9723E56DCAC}" srcId="{D55D6FC9-6018-4845-8846-1846154B9D0E}" destId="{C87458F9-6C10-4D73-8A5C-007073C27D61}" srcOrd="0" destOrd="0" parTransId="{A1158FBD-F4F8-4027-8CAA-4A3AB9C02D49}" sibTransId="{6B6F4C91-5BDE-496C-83FA-541175D3D0BC}"/>
    <dgm:cxn modelId="{2CAA88EB-74EB-44CD-BCBF-868F790BFB97}" type="presOf" srcId="{D992044F-3932-46CA-8697-CBB5B60FB31B}" destId="{817A5A75-9B46-4190-9A78-99E0C2D7E56F}" srcOrd="0" destOrd="3" presId="urn:microsoft.com/office/officeart/2005/8/layout/hList1"/>
    <dgm:cxn modelId="{EE307E6A-4A5C-4FC3-9A8C-D07979C4D61B}" srcId="{FD0DCFD6-FB80-4CB5-886D-12F547B2A0D8}" destId="{4D702546-8D19-4B16-AE47-2D345AE676A4}" srcOrd="3" destOrd="0" parTransId="{394E4F79-6E18-4AB2-9708-B1DF1E64FC14}" sibTransId="{C729C749-D6EA-4B73-BF22-D8F7D2F106E1}"/>
    <dgm:cxn modelId="{DBA74BED-56FC-41B4-8C72-0D7B6A590AD7}" srcId="{22E06F07-9075-4B23-8371-514E541749E1}" destId="{70361F21-3C26-47C8-A501-FE0ADFB06DB6}" srcOrd="1" destOrd="0" parTransId="{DB53BC07-32D6-41A1-AE4B-8F07E7E1C326}" sibTransId="{2488C3E1-80F2-4BBB-969E-F641718E8AAE}"/>
    <dgm:cxn modelId="{02D0B409-CD93-4219-9725-4AFAC03F4F71}" type="presOf" srcId="{70361F21-3C26-47C8-A501-FE0ADFB06DB6}" destId="{A483529C-0323-4F3B-BA57-184F23579595}" srcOrd="0" destOrd="5" presId="urn:microsoft.com/office/officeart/2005/8/layout/hList1"/>
    <dgm:cxn modelId="{F719D25F-F7E6-41C4-83A5-119D4CB9D3DA}" srcId="{C87458F9-6C10-4D73-8A5C-007073C27D61}" destId="{D992044F-3932-46CA-8697-CBB5B60FB31B}" srcOrd="3" destOrd="0" parTransId="{9242115F-B0CE-4E2B-9AC5-F46F01FB900D}" sibTransId="{F8FE0CCD-9D0E-45BA-AF50-EA1FC988D2CB}"/>
    <dgm:cxn modelId="{80A9A6F2-28B8-44EA-8D8F-6BDBF1B52AC2}" srcId="{FD0DCFD6-FB80-4CB5-886D-12F547B2A0D8}" destId="{D821879D-D1BC-4C7C-AD18-D73ECA8083CE}" srcOrd="0" destOrd="0" parTransId="{FB6614D2-02F3-4813-A64F-A3CC3380D546}" sibTransId="{10AC44B2-27B8-470F-9986-7B9CC6A999D7}"/>
    <dgm:cxn modelId="{4FC78A6A-81EE-4C66-AB53-B056A99A4F9F}" type="presOf" srcId="{22E06F07-9075-4B23-8371-514E541749E1}" destId="{A483529C-0323-4F3B-BA57-184F23579595}" srcOrd="0" destOrd="3" presId="urn:microsoft.com/office/officeart/2005/8/layout/hList1"/>
    <dgm:cxn modelId="{3C152044-CE19-4281-9EDA-BA4E46DA1BB3}" srcId="{D55D6FC9-6018-4845-8846-1846154B9D0E}" destId="{FD0DCFD6-FB80-4CB5-886D-12F547B2A0D8}" srcOrd="1" destOrd="0" parTransId="{750FEA1C-430C-4F8D-932A-A26C56FE0581}" sibTransId="{A3C0DE7A-7ED3-4C0C-802C-BD0721D6F49D}"/>
    <dgm:cxn modelId="{2B961D0C-B8B5-4776-90CF-D723E9FDED76}" type="presOf" srcId="{65D9DE8A-B848-4965-970C-2F50CE513639}" destId="{817A5A75-9B46-4190-9A78-99E0C2D7E56F}" srcOrd="0" destOrd="0" presId="urn:microsoft.com/office/officeart/2005/8/layout/hList1"/>
    <dgm:cxn modelId="{B5C299F3-F3C8-4AC7-96D3-F78F9998EAE1}" srcId="{FD0DCFD6-FB80-4CB5-886D-12F547B2A0D8}" destId="{22E06F07-9075-4B23-8371-514E541749E1}" srcOrd="2" destOrd="0" parTransId="{EFEE32BF-3E80-4530-85A6-C43C719FDA1E}" sibTransId="{12763B31-0E38-4AE5-9A83-FCE1809AD5B2}"/>
    <dgm:cxn modelId="{65B3BDA8-C520-4F4F-8079-7AD5A7FDEF3B}" srcId="{C87458F9-6C10-4D73-8A5C-007073C27D61}" destId="{28CCFB5B-8E4D-49F1-9A76-28206C290293}" srcOrd="2" destOrd="0" parTransId="{5D918161-C8D0-4B5D-BCFC-FE1E89E67677}" sibTransId="{26122F31-7103-4C8C-84F1-85E7F252FD97}"/>
    <dgm:cxn modelId="{E3AC978B-D84C-43BA-B196-136FD577A760}" srcId="{D821879D-D1BC-4C7C-AD18-D73ECA8083CE}" destId="{170EC42D-15AF-47C6-B628-B818F6120512}" srcOrd="0" destOrd="0" parTransId="{6976831D-C552-436F-B6D0-705AD5F688D6}" sibTransId="{BD89CA5A-1C7A-4970-B258-256775FE5FE0}"/>
    <dgm:cxn modelId="{E9E1D04E-0018-4312-8BAF-4D27FC173C3A}" type="presParOf" srcId="{6B995D04-9BE0-437C-934E-658B54B39D92}" destId="{D8CF481A-9F19-4517-BFE1-6001310999CA}" srcOrd="0" destOrd="0" presId="urn:microsoft.com/office/officeart/2005/8/layout/hList1"/>
    <dgm:cxn modelId="{B27A22DD-3466-4F03-9BEE-D17CDDF09EC0}" type="presParOf" srcId="{D8CF481A-9F19-4517-BFE1-6001310999CA}" destId="{EC50D2B8-B66E-4F1A-A85D-1AB70AEEBBFB}" srcOrd="0" destOrd="0" presId="urn:microsoft.com/office/officeart/2005/8/layout/hList1"/>
    <dgm:cxn modelId="{FA8F9FC2-B771-41AE-8811-663D97F4BF47}" type="presParOf" srcId="{D8CF481A-9F19-4517-BFE1-6001310999CA}" destId="{817A5A75-9B46-4190-9A78-99E0C2D7E56F}" srcOrd="1" destOrd="0" presId="urn:microsoft.com/office/officeart/2005/8/layout/hList1"/>
    <dgm:cxn modelId="{EFA3777A-88D2-4C51-A93C-5EF2B55E8D9F}" type="presParOf" srcId="{6B995D04-9BE0-437C-934E-658B54B39D92}" destId="{00C1A0DD-A539-42CC-82D3-5EE801B325EE}" srcOrd="1" destOrd="0" presId="urn:microsoft.com/office/officeart/2005/8/layout/hList1"/>
    <dgm:cxn modelId="{E852DD03-6FF9-4A3F-837B-DA3CD8A543F9}" type="presParOf" srcId="{6B995D04-9BE0-437C-934E-658B54B39D92}" destId="{C7ECCA92-3C4B-4E8B-BADF-BE7109702EE7}" srcOrd="2" destOrd="0" presId="urn:microsoft.com/office/officeart/2005/8/layout/hList1"/>
    <dgm:cxn modelId="{DC53614B-37E6-49D3-8B97-7F52CE24EA99}" type="presParOf" srcId="{C7ECCA92-3C4B-4E8B-BADF-BE7109702EE7}" destId="{434CDCA9-1198-433A-90F7-AB4C552848B9}" srcOrd="0" destOrd="0" presId="urn:microsoft.com/office/officeart/2005/8/layout/hList1"/>
    <dgm:cxn modelId="{A1DF3741-9678-40A2-B85C-4E74248BBA04}" type="presParOf" srcId="{C7ECCA92-3C4B-4E8B-BADF-BE7109702EE7}" destId="{A483529C-0323-4F3B-BA57-184F2357959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E75358-AB3C-4FE7-91F3-9435E28849D8}"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59A3EDC8-A2A7-46EB-B186-70949A5778B1}">
      <dgm:prSet phldrT="[Text]"/>
      <dgm:spPr/>
      <dgm:t>
        <a:bodyPr/>
        <a:lstStyle/>
        <a:p>
          <a:r>
            <a:rPr lang="en-US" b="1" dirty="0" smtClean="0">
              <a:solidFill>
                <a:schemeClr val="tx2"/>
              </a:solidFill>
            </a:rPr>
            <a:t>PREVIOUS EMPLOYER ASSESSMENT MODEL</a:t>
          </a:r>
          <a:endParaRPr lang="en-US" dirty="0">
            <a:solidFill>
              <a:schemeClr val="tx2"/>
            </a:solidFill>
          </a:endParaRPr>
        </a:p>
      </dgm:t>
    </dgm:pt>
    <dgm:pt modelId="{0C61AD2C-7D83-40FE-85AB-813FB181A79B}" type="parTrans" cxnId="{07CC0B31-245C-4253-960E-1FDF4B6221ED}">
      <dgm:prSet/>
      <dgm:spPr/>
      <dgm:t>
        <a:bodyPr/>
        <a:lstStyle/>
        <a:p>
          <a:endParaRPr lang="en-US"/>
        </a:p>
      </dgm:t>
    </dgm:pt>
    <dgm:pt modelId="{8DFEC27F-55DD-4C46-9AF9-0B854075A471}" type="sibTrans" cxnId="{07CC0B31-245C-4253-960E-1FDF4B6221ED}">
      <dgm:prSet/>
      <dgm:spPr/>
      <dgm:t>
        <a:bodyPr/>
        <a:lstStyle/>
        <a:p>
          <a:endParaRPr lang="en-US"/>
        </a:p>
      </dgm:t>
    </dgm:pt>
    <dgm:pt modelId="{3B35B9B0-B33A-43FF-8389-43B4DE04BC25}">
      <dgm:prSet phldrT="[Text]"/>
      <dgm:spPr/>
      <dgm:t>
        <a:bodyPr/>
        <a:lstStyle/>
        <a:p>
          <a:r>
            <a:rPr lang="en-US" dirty="0" smtClean="0"/>
            <a:t>Currently, 23 classes and 102 industrial subclasses</a:t>
          </a:r>
          <a:endParaRPr lang="en-US" dirty="0"/>
        </a:p>
      </dgm:t>
    </dgm:pt>
    <dgm:pt modelId="{C59A9E9B-835F-46EE-9F0F-C685C12E6199}" type="parTrans" cxnId="{06E44AD9-EEBD-4858-A6B3-E7DC65F65669}">
      <dgm:prSet/>
      <dgm:spPr/>
      <dgm:t>
        <a:bodyPr/>
        <a:lstStyle/>
        <a:p>
          <a:endParaRPr lang="en-US"/>
        </a:p>
      </dgm:t>
    </dgm:pt>
    <dgm:pt modelId="{D145C9F3-464C-4728-97B6-7750B4053C0E}" type="sibTrans" cxnId="{06E44AD9-EEBD-4858-A6B3-E7DC65F65669}">
      <dgm:prSet/>
      <dgm:spPr/>
      <dgm:t>
        <a:bodyPr/>
        <a:lstStyle/>
        <a:p>
          <a:endParaRPr lang="en-US"/>
        </a:p>
      </dgm:t>
    </dgm:pt>
    <dgm:pt modelId="{BE43298F-0D21-4D0C-A6E8-57F529863AA8}">
      <dgm:prSet phldrT="[Text]"/>
      <dgm:spPr/>
      <dgm:t>
        <a:bodyPr/>
        <a:lstStyle/>
        <a:p>
          <a:r>
            <a:rPr lang="en-US" b="1" dirty="0" smtClean="0">
              <a:solidFill>
                <a:schemeClr val="tx2"/>
              </a:solidFill>
            </a:rPr>
            <a:t>IMPROVED EMPLOYER ASSESSMENT MODEL</a:t>
          </a:r>
          <a:endParaRPr lang="en-US" dirty="0">
            <a:solidFill>
              <a:schemeClr val="tx2"/>
            </a:solidFill>
          </a:endParaRPr>
        </a:p>
      </dgm:t>
    </dgm:pt>
    <dgm:pt modelId="{F742A8D0-B2DE-4B8D-B8A0-03B38AE88441}" type="parTrans" cxnId="{EABBA3AF-FF31-457C-BB51-7469BB9ED191}">
      <dgm:prSet/>
      <dgm:spPr/>
      <dgm:t>
        <a:bodyPr/>
        <a:lstStyle/>
        <a:p>
          <a:endParaRPr lang="en-US"/>
        </a:p>
      </dgm:t>
    </dgm:pt>
    <dgm:pt modelId="{729B7505-C107-48E2-AD2A-A6B1FDDD9C4F}" type="sibTrans" cxnId="{EABBA3AF-FF31-457C-BB51-7469BB9ED191}">
      <dgm:prSet/>
      <dgm:spPr/>
      <dgm:t>
        <a:bodyPr/>
        <a:lstStyle/>
        <a:p>
          <a:endParaRPr lang="en-US"/>
        </a:p>
      </dgm:t>
    </dgm:pt>
    <dgm:pt modelId="{7BD78EB8-8471-4C41-AFBE-C04FB15FA8DB}">
      <dgm:prSet phldrT="[Text]"/>
      <dgm:spPr/>
      <dgm:t>
        <a:bodyPr/>
        <a:lstStyle/>
        <a:p>
          <a:r>
            <a:rPr lang="en-US" dirty="0" smtClean="0"/>
            <a:t>Reduction of Classes to 13 including Households (Private Domestic Employer)</a:t>
          </a:r>
          <a:endParaRPr lang="en-US" dirty="0"/>
        </a:p>
      </dgm:t>
    </dgm:pt>
    <dgm:pt modelId="{A86E5542-A5AC-4196-9CFB-7B4C36159F18}" type="parTrans" cxnId="{69897549-C661-4997-87F8-00A57E665D44}">
      <dgm:prSet/>
      <dgm:spPr/>
      <dgm:t>
        <a:bodyPr/>
        <a:lstStyle/>
        <a:p>
          <a:endParaRPr lang="en-US"/>
        </a:p>
      </dgm:t>
    </dgm:pt>
    <dgm:pt modelId="{4214ACEA-5428-4279-B44B-70A6E9E149DC}" type="sibTrans" cxnId="{69897549-C661-4997-87F8-00A57E665D44}">
      <dgm:prSet/>
      <dgm:spPr/>
      <dgm:t>
        <a:bodyPr/>
        <a:lstStyle/>
        <a:p>
          <a:endParaRPr lang="en-US"/>
        </a:p>
      </dgm:t>
    </dgm:pt>
    <dgm:pt modelId="{8A20DBF9-5335-42B3-A347-632D66692D0F}">
      <dgm:prSet/>
      <dgm:spPr/>
      <dgm:t>
        <a:bodyPr/>
        <a:lstStyle/>
        <a:p>
          <a:r>
            <a:rPr lang="en-US" smtClean="0"/>
            <a:t>Tariff changes to be phased in over 5 years, through use of reductions and loadings</a:t>
          </a:r>
          <a:endParaRPr lang="en-US" dirty="0"/>
        </a:p>
      </dgm:t>
    </dgm:pt>
    <dgm:pt modelId="{873C8D3D-C3F2-41C1-A1A8-5279A924479A}" type="parTrans" cxnId="{B4A5C181-B834-4523-9EB1-37813CF8B26A}">
      <dgm:prSet/>
      <dgm:spPr/>
      <dgm:t>
        <a:bodyPr/>
        <a:lstStyle/>
        <a:p>
          <a:endParaRPr lang="en-US"/>
        </a:p>
      </dgm:t>
    </dgm:pt>
    <dgm:pt modelId="{A4C45249-E1B6-4295-A6E1-9FEDFE3F5AC8}" type="sibTrans" cxnId="{B4A5C181-B834-4523-9EB1-37813CF8B26A}">
      <dgm:prSet/>
      <dgm:spPr/>
      <dgm:t>
        <a:bodyPr/>
        <a:lstStyle/>
        <a:p>
          <a:endParaRPr lang="en-US"/>
        </a:p>
      </dgm:t>
    </dgm:pt>
    <dgm:pt modelId="{D171A78C-1C24-425B-9202-EE00E936439A}">
      <dgm:prSet/>
      <dgm:spPr/>
      <dgm:t>
        <a:bodyPr/>
        <a:lstStyle/>
        <a:p>
          <a:r>
            <a:rPr lang="en-US" smtClean="0"/>
            <a:t>Improve efficiency in the allocation of the subclasses</a:t>
          </a:r>
          <a:endParaRPr lang="en-US" dirty="0"/>
        </a:p>
      </dgm:t>
    </dgm:pt>
    <dgm:pt modelId="{26E241CE-A52D-4F19-9A3B-7F106420BE1C}" type="parTrans" cxnId="{444AD840-8CCA-4976-B8D0-0ED6F850911B}">
      <dgm:prSet/>
      <dgm:spPr/>
      <dgm:t>
        <a:bodyPr/>
        <a:lstStyle/>
        <a:p>
          <a:endParaRPr lang="en-US"/>
        </a:p>
      </dgm:t>
    </dgm:pt>
    <dgm:pt modelId="{510D9F1F-191C-490D-8725-F4BBF3000775}" type="sibTrans" cxnId="{444AD840-8CCA-4976-B8D0-0ED6F850911B}">
      <dgm:prSet/>
      <dgm:spPr/>
      <dgm:t>
        <a:bodyPr/>
        <a:lstStyle/>
        <a:p>
          <a:endParaRPr lang="en-US"/>
        </a:p>
      </dgm:t>
    </dgm:pt>
    <dgm:pt modelId="{DC78DB35-5459-40F0-9821-0761AAF712FB}">
      <dgm:prSet/>
      <dgm:spPr/>
      <dgm:t>
        <a:bodyPr/>
        <a:lstStyle/>
        <a:p>
          <a:r>
            <a:rPr lang="en-US" smtClean="0"/>
            <a:t>Implemented date was on 01 April 2021</a:t>
          </a:r>
          <a:endParaRPr lang="en-US" dirty="0"/>
        </a:p>
      </dgm:t>
    </dgm:pt>
    <dgm:pt modelId="{7131D78F-9C91-4F47-A3FE-5C17ED0891AB}" type="parTrans" cxnId="{65E714A4-1797-4715-8324-5F81178130A4}">
      <dgm:prSet/>
      <dgm:spPr/>
      <dgm:t>
        <a:bodyPr/>
        <a:lstStyle/>
        <a:p>
          <a:endParaRPr lang="en-US"/>
        </a:p>
      </dgm:t>
    </dgm:pt>
    <dgm:pt modelId="{8A9DE489-EDDA-44C8-8D2E-8BFAFA66CA9A}" type="sibTrans" cxnId="{65E714A4-1797-4715-8324-5F81178130A4}">
      <dgm:prSet/>
      <dgm:spPr/>
      <dgm:t>
        <a:bodyPr/>
        <a:lstStyle/>
        <a:p>
          <a:endParaRPr lang="en-US"/>
        </a:p>
      </dgm:t>
    </dgm:pt>
    <dgm:pt modelId="{59CD3E28-8EEB-4385-A51A-D6CD9509B44C}">
      <dgm:prSet/>
      <dgm:spPr/>
      <dgm:t>
        <a:bodyPr/>
        <a:lstStyle/>
        <a:p>
          <a:r>
            <a:rPr lang="en-US" dirty="0" smtClean="0"/>
            <a:t>Complicated and resource intensive</a:t>
          </a:r>
          <a:endParaRPr lang="en-US" dirty="0"/>
        </a:p>
      </dgm:t>
    </dgm:pt>
    <dgm:pt modelId="{675CB55A-1519-4F6B-A88E-17ADE477753F}" type="parTrans" cxnId="{73A15D32-6170-45AC-84B4-E0A92FE1E9BA}">
      <dgm:prSet/>
      <dgm:spPr/>
      <dgm:t>
        <a:bodyPr/>
        <a:lstStyle/>
        <a:p>
          <a:endParaRPr lang="en-US"/>
        </a:p>
      </dgm:t>
    </dgm:pt>
    <dgm:pt modelId="{EE45E857-06B9-49B0-84A9-3F5398A73B0F}" type="sibTrans" cxnId="{73A15D32-6170-45AC-84B4-E0A92FE1E9BA}">
      <dgm:prSet/>
      <dgm:spPr/>
      <dgm:t>
        <a:bodyPr/>
        <a:lstStyle/>
        <a:p>
          <a:endParaRPr lang="en-US"/>
        </a:p>
      </dgm:t>
    </dgm:pt>
    <dgm:pt modelId="{C9B0E467-0B4A-40A0-8D3A-104524CBE9F8}">
      <dgm:prSet/>
      <dgm:spPr/>
      <dgm:t>
        <a:bodyPr/>
        <a:lstStyle/>
        <a:p>
          <a:r>
            <a:rPr lang="en-US" smtClean="0"/>
            <a:t>Resulting in:</a:t>
          </a:r>
          <a:endParaRPr lang="en-US" dirty="0"/>
        </a:p>
      </dgm:t>
    </dgm:pt>
    <dgm:pt modelId="{281F317E-E797-4CD6-A37D-34712BF282DE}" type="parTrans" cxnId="{5F381D6D-74B4-474A-B9DC-7A2E135D12A6}">
      <dgm:prSet/>
      <dgm:spPr/>
      <dgm:t>
        <a:bodyPr/>
        <a:lstStyle/>
        <a:p>
          <a:endParaRPr lang="en-US"/>
        </a:p>
      </dgm:t>
    </dgm:pt>
    <dgm:pt modelId="{502DD009-1515-4A91-992E-A6CA2B35B90E}" type="sibTrans" cxnId="{5F381D6D-74B4-474A-B9DC-7A2E135D12A6}">
      <dgm:prSet/>
      <dgm:spPr/>
      <dgm:t>
        <a:bodyPr/>
        <a:lstStyle/>
        <a:p>
          <a:endParaRPr lang="en-US"/>
        </a:p>
      </dgm:t>
    </dgm:pt>
    <dgm:pt modelId="{5ADBA980-22DD-41EF-9836-A00E9D541FCF}">
      <dgm:prSet/>
      <dgm:spPr/>
      <dgm:t>
        <a:bodyPr/>
        <a:lstStyle/>
        <a:p>
          <a:r>
            <a:rPr lang="en-US" dirty="0" smtClean="0"/>
            <a:t>Administratively tedious and service delivery complaints</a:t>
          </a:r>
          <a:endParaRPr lang="en-US" dirty="0"/>
        </a:p>
      </dgm:t>
    </dgm:pt>
    <dgm:pt modelId="{5488C186-C97C-4A76-8191-4502A95173A6}" type="parTrans" cxnId="{D555364B-EBF4-4DD9-A3BB-147058712C51}">
      <dgm:prSet/>
      <dgm:spPr/>
      <dgm:t>
        <a:bodyPr/>
        <a:lstStyle/>
        <a:p>
          <a:endParaRPr lang="en-US"/>
        </a:p>
      </dgm:t>
    </dgm:pt>
    <dgm:pt modelId="{3740F858-D7E3-41BB-8352-FB9E843EFE60}" type="sibTrans" cxnId="{D555364B-EBF4-4DD9-A3BB-147058712C51}">
      <dgm:prSet/>
      <dgm:spPr/>
      <dgm:t>
        <a:bodyPr/>
        <a:lstStyle/>
        <a:p>
          <a:endParaRPr lang="en-US"/>
        </a:p>
      </dgm:t>
    </dgm:pt>
    <dgm:pt modelId="{C3187C57-71C7-4653-BE86-2E54B864E433}">
      <dgm:prSet/>
      <dgm:spPr/>
      <dgm:t>
        <a:bodyPr/>
        <a:lstStyle/>
        <a:p>
          <a:r>
            <a:rPr lang="en-US" smtClean="0"/>
            <a:t>Increased fraudulent activity </a:t>
          </a:r>
          <a:endParaRPr lang="en-US" dirty="0"/>
        </a:p>
      </dgm:t>
    </dgm:pt>
    <dgm:pt modelId="{9CA8CACA-C137-46B9-81DC-66DE43EA0A32}" type="parTrans" cxnId="{BA5D6FE0-048B-4252-8A0C-41A229C9F09D}">
      <dgm:prSet/>
      <dgm:spPr/>
      <dgm:t>
        <a:bodyPr/>
        <a:lstStyle/>
        <a:p>
          <a:endParaRPr lang="en-US"/>
        </a:p>
      </dgm:t>
    </dgm:pt>
    <dgm:pt modelId="{D4761CD6-AF13-4CA2-97E9-CC2C9D03C85F}" type="sibTrans" cxnId="{BA5D6FE0-048B-4252-8A0C-41A229C9F09D}">
      <dgm:prSet/>
      <dgm:spPr/>
      <dgm:t>
        <a:bodyPr/>
        <a:lstStyle/>
        <a:p>
          <a:endParaRPr lang="en-US"/>
        </a:p>
      </dgm:t>
    </dgm:pt>
    <dgm:pt modelId="{FF6757CB-5390-47D7-8036-3057AE24BD3C}">
      <dgm:prSet/>
      <dgm:spPr/>
      <dgm:t>
        <a:bodyPr/>
        <a:lstStyle/>
        <a:p>
          <a:r>
            <a:rPr lang="en-US" smtClean="0"/>
            <a:t>Assessment Collection Inefficiencies</a:t>
          </a:r>
          <a:endParaRPr lang="en-ZA" dirty="0"/>
        </a:p>
      </dgm:t>
    </dgm:pt>
    <dgm:pt modelId="{58F64B5D-F0B7-4466-9276-64DB1C37919B}" type="parTrans" cxnId="{641C67E4-1F79-480E-94D3-BC40E4ADC6F6}">
      <dgm:prSet/>
      <dgm:spPr/>
      <dgm:t>
        <a:bodyPr/>
        <a:lstStyle/>
        <a:p>
          <a:endParaRPr lang="en-US"/>
        </a:p>
      </dgm:t>
    </dgm:pt>
    <dgm:pt modelId="{D4979070-5DD4-480F-8AD6-89B9AF2FC945}" type="sibTrans" cxnId="{641C67E4-1F79-480E-94D3-BC40E4ADC6F6}">
      <dgm:prSet/>
      <dgm:spPr/>
      <dgm:t>
        <a:bodyPr/>
        <a:lstStyle/>
        <a:p>
          <a:endParaRPr lang="en-US"/>
        </a:p>
      </dgm:t>
    </dgm:pt>
    <dgm:pt modelId="{9168933D-CDAF-4EC4-AF34-EAC3D84E2454}" type="pres">
      <dgm:prSet presAssocID="{05E75358-AB3C-4FE7-91F3-9435E28849D8}" presName="Name0" presStyleCnt="0">
        <dgm:presLayoutVars>
          <dgm:dir/>
          <dgm:animLvl val="lvl"/>
          <dgm:resizeHandles val="exact"/>
        </dgm:presLayoutVars>
      </dgm:prSet>
      <dgm:spPr/>
      <dgm:t>
        <a:bodyPr/>
        <a:lstStyle/>
        <a:p>
          <a:endParaRPr lang="en-US"/>
        </a:p>
      </dgm:t>
    </dgm:pt>
    <dgm:pt modelId="{9F041DA6-24B2-4038-A33F-3B853D6ED50C}" type="pres">
      <dgm:prSet presAssocID="{BE43298F-0D21-4D0C-A6E8-57F529863AA8}" presName="boxAndChildren" presStyleCnt="0"/>
      <dgm:spPr/>
    </dgm:pt>
    <dgm:pt modelId="{AE86A774-CAC9-4E44-8B21-F24F782BC5EB}" type="pres">
      <dgm:prSet presAssocID="{BE43298F-0D21-4D0C-A6E8-57F529863AA8}" presName="parentTextBox" presStyleLbl="node1" presStyleIdx="0" presStyleCnt="2"/>
      <dgm:spPr/>
      <dgm:t>
        <a:bodyPr/>
        <a:lstStyle/>
        <a:p>
          <a:endParaRPr lang="en-US"/>
        </a:p>
      </dgm:t>
    </dgm:pt>
    <dgm:pt modelId="{01E00783-4689-436F-94FD-5687E81A727B}" type="pres">
      <dgm:prSet presAssocID="{BE43298F-0D21-4D0C-A6E8-57F529863AA8}" presName="entireBox" presStyleLbl="node1" presStyleIdx="0" presStyleCnt="2" custLinFactNeighborX="1000" custLinFactNeighborY="220"/>
      <dgm:spPr/>
      <dgm:t>
        <a:bodyPr/>
        <a:lstStyle/>
        <a:p>
          <a:endParaRPr lang="en-US"/>
        </a:p>
      </dgm:t>
    </dgm:pt>
    <dgm:pt modelId="{960E8051-7661-43F3-9DB5-24D3D8E0DCD4}" type="pres">
      <dgm:prSet presAssocID="{BE43298F-0D21-4D0C-A6E8-57F529863AA8}" presName="descendantBox" presStyleCnt="0"/>
      <dgm:spPr/>
    </dgm:pt>
    <dgm:pt modelId="{B3D2FE92-E95C-43CC-B9EF-5E6B892A67B1}" type="pres">
      <dgm:prSet presAssocID="{7BD78EB8-8471-4C41-AFBE-C04FB15FA8DB}" presName="childTextBox" presStyleLbl="fgAccFollowNode1" presStyleIdx="0" presStyleCnt="7">
        <dgm:presLayoutVars>
          <dgm:bulletEnabled val="1"/>
        </dgm:presLayoutVars>
      </dgm:prSet>
      <dgm:spPr/>
      <dgm:t>
        <a:bodyPr/>
        <a:lstStyle/>
        <a:p>
          <a:endParaRPr lang="en-US"/>
        </a:p>
      </dgm:t>
    </dgm:pt>
    <dgm:pt modelId="{A597A441-8CA1-4264-A9D3-2FD1A33C8267}" type="pres">
      <dgm:prSet presAssocID="{8A20DBF9-5335-42B3-A347-632D66692D0F}" presName="childTextBox" presStyleLbl="fgAccFollowNode1" presStyleIdx="1" presStyleCnt="7">
        <dgm:presLayoutVars>
          <dgm:bulletEnabled val="1"/>
        </dgm:presLayoutVars>
      </dgm:prSet>
      <dgm:spPr/>
      <dgm:t>
        <a:bodyPr/>
        <a:lstStyle/>
        <a:p>
          <a:endParaRPr lang="en-US"/>
        </a:p>
      </dgm:t>
    </dgm:pt>
    <dgm:pt modelId="{DE030F1A-E5B4-4F20-87F4-BDF8AA5916FE}" type="pres">
      <dgm:prSet presAssocID="{D171A78C-1C24-425B-9202-EE00E936439A}" presName="childTextBox" presStyleLbl="fgAccFollowNode1" presStyleIdx="2" presStyleCnt="7">
        <dgm:presLayoutVars>
          <dgm:bulletEnabled val="1"/>
        </dgm:presLayoutVars>
      </dgm:prSet>
      <dgm:spPr/>
      <dgm:t>
        <a:bodyPr/>
        <a:lstStyle/>
        <a:p>
          <a:endParaRPr lang="en-US"/>
        </a:p>
      </dgm:t>
    </dgm:pt>
    <dgm:pt modelId="{264732AD-7332-491D-95DE-3A9E19BA6718}" type="pres">
      <dgm:prSet presAssocID="{DC78DB35-5459-40F0-9821-0761AAF712FB}" presName="childTextBox" presStyleLbl="fgAccFollowNode1" presStyleIdx="3" presStyleCnt="7">
        <dgm:presLayoutVars>
          <dgm:bulletEnabled val="1"/>
        </dgm:presLayoutVars>
      </dgm:prSet>
      <dgm:spPr/>
      <dgm:t>
        <a:bodyPr/>
        <a:lstStyle/>
        <a:p>
          <a:endParaRPr lang="en-US"/>
        </a:p>
      </dgm:t>
    </dgm:pt>
    <dgm:pt modelId="{9579CFDF-FD09-4DB3-8C5F-29E9F3B18B84}" type="pres">
      <dgm:prSet presAssocID="{8DFEC27F-55DD-4C46-9AF9-0B854075A471}" presName="sp" presStyleCnt="0"/>
      <dgm:spPr/>
    </dgm:pt>
    <dgm:pt modelId="{A6AC27AF-A6DA-452D-8224-A6B36E4F8BDF}" type="pres">
      <dgm:prSet presAssocID="{59A3EDC8-A2A7-46EB-B186-70949A5778B1}" presName="arrowAndChildren" presStyleCnt="0"/>
      <dgm:spPr/>
    </dgm:pt>
    <dgm:pt modelId="{B936370D-40B5-4A64-B72E-005AA8DBB9D0}" type="pres">
      <dgm:prSet presAssocID="{59A3EDC8-A2A7-46EB-B186-70949A5778B1}" presName="parentTextArrow" presStyleLbl="node1" presStyleIdx="0" presStyleCnt="2"/>
      <dgm:spPr/>
      <dgm:t>
        <a:bodyPr/>
        <a:lstStyle/>
        <a:p>
          <a:endParaRPr lang="en-US"/>
        </a:p>
      </dgm:t>
    </dgm:pt>
    <dgm:pt modelId="{101A318A-A216-4D02-8DF8-7090CFA5A5EC}" type="pres">
      <dgm:prSet presAssocID="{59A3EDC8-A2A7-46EB-B186-70949A5778B1}" presName="arrow" presStyleLbl="node1" presStyleIdx="1" presStyleCnt="2" custScaleY="73082"/>
      <dgm:spPr/>
      <dgm:t>
        <a:bodyPr/>
        <a:lstStyle/>
        <a:p>
          <a:endParaRPr lang="en-US"/>
        </a:p>
      </dgm:t>
    </dgm:pt>
    <dgm:pt modelId="{55399D5C-C38D-4E0B-8BA8-2CF373AEAE73}" type="pres">
      <dgm:prSet presAssocID="{59A3EDC8-A2A7-46EB-B186-70949A5778B1}" presName="descendantArrow" presStyleCnt="0"/>
      <dgm:spPr/>
    </dgm:pt>
    <dgm:pt modelId="{D10EA3FF-D71F-4F8E-8D47-322DFEAA3BA7}" type="pres">
      <dgm:prSet presAssocID="{3B35B9B0-B33A-43FF-8389-43B4DE04BC25}" presName="childTextArrow" presStyleLbl="fgAccFollowNode1" presStyleIdx="4" presStyleCnt="7">
        <dgm:presLayoutVars>
          <dgm:bulletEnabled val="1"/>
        </dgm:presLayoutVars>
      </dgm:prSet>
      <dgm:spPr/>
      <dgm:t>
        <a:bodyPr/>
        <a:lstStyle/>
        <a:p>
          <a:endParaRPr lang="en-US"/>
        </a:p>
      </dgm:t>
    </dgm:pt>
    <dgm:pt modelId="{A5F2457B-F3E2-456C-A189-56035B72927D}" type="pres">
      <dgm:prSet presAssocID="{59CD3E28-8EEB-4385-A51A-D6CD9509B44C}" presName="childTextArrow" presStyleLbl="fgAccFollowNode1" presStyleIdx="5" presStyleCnt="7">
        <dgm:presLayoutVars>
          <dgm:bulletEnabled val="1"/>
        </dgm:presLayoutVars>
      </dgm:prSet>
      <dgm:spPr/>
      <dgm:t>
        <a:bodyPr/>
        <a:lstStyle/>
        <a:p>
          <a:endParaRPr lang="en-US"/>
        </a:p>
      </dgm:t>
    </dgm:pt>
    <dgm:pt modelId="{588E5A06-911A-4B71-A20D-285D5B9EC74D}" type="pres">
      <dgm:prSet presAssocID="{C9B0E467-0B4A-40A0-8D3A-104524CBE9F8}" presName="childTextArrow" presStyleLbl="fgAccFollowNode1" presStyleIdx="6" presStyleCnt="7">
        <dgm:presLayoutVars>
          <dgm:bulletEnabled val="1"/>
        </dgm:presLayoutVars>
      </dgm:prSet>
      <dgm:spPr/>
      <dgm:t>
        <a:bodyPr/>
        <a:lstStyle/>
        <a:p>
          <a:endParaRPr lang="en-US"/>
        </a:p>
      </dgm:t>
    </dgm:pt>
  </dgm:ptLst>
  <dgm:cxnLst>
    <dgm:cxn modelId="{B4A5C181-B834-4523-9EB1-37813CF8B26A}" srcId="{BE43298F-0D21-4D0C-A6E8-57F529863AA8}" destId="{8A20DBF9-5335-42B3-A347-632D66692D0F}" srcOrd="1" destOrd="0" parTransId="{873C8D3D-C3F2-41C1-A1A8-5279A924479A}" sibTransId="{A4C45249-E1B6-4295-A6E1-9FEDFE3F5AC8}"/>
    <dgm:cxn modelId="{D094C9BF-9719-4B55-9A5D-88A3B0E94CA6}" type="presOf" srcId="{BE43298F-0D21-4D0C-A6E8-57F529863AA8}" destId="{01E00783-4689-436F-94FD-5687E81A727B}" srcOrd="1" destOrd="0" presId="urn:microsoft.com/office/officeart/2005/8/layout/process4"/>
    <dgm:cxn modelId="{07CC0B31-245C-4253-960E-1FDF4B6221ED}" srcId="{05E75358-AB3C-4FE7-91F3-9435E28849D8}" destId="{59A3EDC8-A2A7-46EB-B186-70949A5778B1}" srcOrd="0" destOrd="0" parTransId="{0C61AD2C-7D83-40FE-85AB-813FB181A79B}" sibTransId="{8DFEC27F-55DD-4C46-9AF9-0B854075A471}"/>
    <dgm:cxn modelId="{51F8BE35-44BE-4527-ADFF-454E4F9EB0E3}" type="presOf" srcId="{DC78DB35-5459-40F0-9821-0761AAF712FB}" destId="{264732AD-7332-491D-95DE-3A9E19BA6718}" srcOrd="0" destOrd="0" presId="urn:microsoft.com/office/officeart/2005/8/layout/process4"/>
    <dgm:cxn modelId="{5388DBE5-B024-42B2-BDA4-299C49C292E7}" type="presOf" srcId="{59A3EDC8-A2A7-46EB-B186-70949A5778B1}" destId="{B936370D-40B5-4A64-B72E-005AA8DBB9D0}" srcOrd="0" destOrd="0" presId="urn:microsoft.com/office/officeart/2005/8/layout/process4"/>
    <dgm:cxn modelId="{73A15D32-6170-45AC-84B4-E0A92FE1E9BA}" srcId="{59A3EDC8-A2A7-46EB-B186-70949A5778B1}" destId="{59CD3E28-8EEB-4385-A51A-D6CD9509B44C}" srcOrd="1" destOrd="0" parTransId="{675CB55A-1519-4F6B-A88E-17ADE477753F}" sibTransId="{EE45E857-06B9-49B0-84A9-3F5398A73B0F}"/>
    <dgm:cxn modelId="{06E44AD9-EEBD-4858-A6B3-E7DC65F65669}" srcId="{59A3EDC8-A2A7-46EB-B186-70949A5778B1}" destId="{3B35B9B0-B33A-43FF-8389-43B4DE04BC25}" srcOrd="0" destOrd="0" parTransId="{C59A9E9B-835F-46EE-9F0F-C685C12E6199}" sibTransId="{D145C9F3-464C-4728-97B6-7750B4053C0E}"/>
    <dgm:cxn modelId="{5F381D6D-74B4-474A-B9DC-7A2E135D12A6}" srcId="{59A3EDC8-A2A7-46EB-B186-70949A5778B1}" destId="{C9B0E467-0B4A-40A0-8D3A-104524CBE9F8}" srcOrd="2" destOrd="0" parTransId="{281F317E-E797-4CD6-A37D-34712BF282DE}" sibTransId="{502DD009-1515-4A91-992E-A6CA2B35B90E}"/>
    <dgm:cxn modelId="{AD7FC9BD-0A7F-496D-9493-D9FB297B8857}" type="presOf" srcId="{7BD78EB8-8471-4C41-AFBE-C04FB15FA8DB}" destId="{B3D2FE92-E95C-43CC-B9EF-5E6B892A67B1}" srcOrd="0" destOrd="0" presId="urn:microsoft.com/office/officeart/2005/8/layout/process4"/>
    <dgm:cxn modelId="{3DF22526-DB76-4EF7-B0A4-82B3F51ADAE0}" type="presOf" srcId="{5ADBA980-22DD-41EF-9836-A00E9D541FCF}" destId="{588E5A06-911A-4B71-A20D-285D5B9EC74D}" srcOrd="0" destOrd="1" presId="urn:microsoft.com/office/officeart/2005/8/layout/process4"/>
    <dgm:cxn modelId="{4B5B7CF3-B43D-4957-BE3E-0E75A9795013}" type="presOf" srcId="{C3187C57-71C7-4653-BE86-2E54B864E433}" destId="{588E5A06-911A-4B71-A20D-285D5B9EC74D}" srcOrd="0" destOrd="2" presId="urn:microsoft.com/office/officeart/2005/8/layout/process4"/>
    <dgm:cxn modelId="{1E8843AE-71C3-4895-A41D-FB382F1A478B}" type="presOf" srcId="{59A3EDC8-A2A7-46EB-B186-70949A5778B1}" destId="{101A318A-A216-4D02-8DF8-7090CFA5A5EC}" srcOrd="1" destOrd="0" presId="urn:microsoft.com/office/officeart/2005/8/layout/process4"/>
    <dgm:cxn modelId="{EABBA3AF-FF31-457C-BB51-7469BB9ED191}" srcId="{05E75358-AB3C-4FE7-91F3-9435E28849D8}" destId="{BE43298F-0D21-4D0C-A6E8-57F529863AA8}" srcOrd="1" destOrd="0" parTransId="{F742A8D0-B2DE-4B8D-B8A0-03B38AE88441}" sibTransId="{729B7505-C107-48E2-AD2A-A6B1FDDD9C4F}"/>
    <dgm:cxn modelId="{623A2722-E86D-4123-AACF-C917AE6E94F8}" type="presOf" srcId="{BE43298F-0D21-4D0C-A6E8-57F529863AA8}" destId="{AE86A774-CAC9-4E44-8B21-F24F782BC5EB}" srcOrd="0" destOrd="0" presId="urn:microsoft.com/office/officeart/2005/8/layout/process4"/>
    <dgm:cxn modelId="{69897549-C661-4997-87F8-00A57E665D44}" srcId="{BE43298F-0D21-4D0C-A6E8-57F529863AA8}" destId="{7BD78EB8-8471-4C41-AFBE-C04FB15FA8DB}" srcOrd="0" destOrd="0" parTransId="{A86E5542-A5AC-4196-9CFB-7B4C36159F18}" sibTransId="{4214ACEA-5428-4279-B44B-70A6E9E149DC}"/>
    <dgm:cxn modelId="{8FC15B53-9EDE-4199-B16F-964D66621548}" type="presOf" srcId="{FF6757CB-5390-47D7-8036-3057AE24BD3C}" destId="{588E5A06-911A-4B71-A20D-285D5B9EC74D}" srcOrd="0" destOrd="3" presId="urn:microsoft.com/office/officeart/2005/8/layout/process4"/>
    <dgm:cxn modelId="{BA5D6FE0-048B-4252-8A0C-41A229C9F09D}" srcId="{C9B0E467-0B4A-40A0-8D3A-104524CBE9F8}" destId="{C3187C57-71C7-4653-BE86-2E54B864E433}" srcOrd="1" destOrd="0" parTransId="{9CA8CACA-C137-46B9-81DC-66DE43EA0A32}" sibTransId="{D4761CD6-AF13-4CA2-97E9-CC2C9D03C85F}"/>
    <dgm:cxn modelId="{65E714A4-1797-4715-8324-5F81178130A4}" srcId="{BE43298F-0D21-4D0C-A6E8-57F529863AA8}" destId="{DC78DB35-5459-40F0-9821-0761AAF712FB}" srcOrd="3" destOrd="0" parTransId="{7131D78F-9C91-4F47-A3FE-5C17ED0891AB}" sibTransId="{8A9DE489-EDDA-44C8-8D2E-8BFAFA66CA9A}"/>
    <dgm:cxn modelId="{27C066CC-AC7C-44BF-B12E-1AFBE8C24BAC}" type="presOf" srcId="{C9B0E467-0B4A-40A0-8D3A-104524CBE9F8}" destId="{588E5A06-911A-4B71-A20D-285D5B9EC74D}" srcOrd="0" destOrd="0" presId="urn:microsoft.com/office/officeart/2005/8/layout/process4"/>
    <dgm:cxn modelId="{D555364B-EBF4-4DD9-A3BB-147058712C51}" srcId="{C9B0E467-0B4A-40A0-8D3A-104524CBE9F8}" destId="{5ADBA980-22DD-41EF-9836-A00E9D541FCF}" srcOrd="0" destOrd="0" parTransId="{5488C186-C97C-4A76-8191-4502A95173A6}" sibTransId="{3740F858-D7E3-41BB-8352-FB9E843EFE60}"/>
    <dgm:cxn modelId="{739DB641-F53F-42FE-B30A-F87EDDD38F61}" type="presOf" srcId="{59CD3E28-8EEB-4385-A51A-D6CD9509B44C}" destId="{A5F2457B-F3E2-456C-A189-56035B72927D}" srcOrd="0" destOrd="0" presId="urn:microsoft.com/office/officeart/2005/8/layout/process4"/>
    <dgm:cxn modelId="{18F2DF27-BDDD-496D-91F2-B88FE4E74C2F}" type="presOf" srcId="{3B35B9B0-B33A-43FF-8389-43B4DE04BC25}" destId="{D10EA3FF-D71F-4F8E-8D47-322DFEAA3BA7}" srcOrd="0" destOrd="0" presId="urn:microsoft.com/office/officeart/2005/8/layout/process4"/>
    <dgm:cxn modelId="{444AD840-8CCA-4976-B8D0-0ED6F850911B}" srcId="{BE43298F-0D21-4D0C-A6E8-57F529863AA8}" destId="{D171A78C-1C24-425B-9202-EE00E936439A}" srcOrd="2" destOrd="0" parTransId="{26E241CE-A52D-4F19-9A3B-7F106420BE1C}" sibTransId="{510D9F1F-191C-490D-8725-F4BBF3000775}"/>
    <dgm:cxn modelId="{641C67E4-1F79-480E-94D3-BC40E4ADC6F6}" srcId="{C9B0E467-0B4A-40A0-8D3A-104524CBE9F8}" destId="{FF6757CB-5390-47D7-8036-3057AE24BD3C}" srcOrd="2" destOrd="0" parTransId="{58F64B5D-F0B7-4466-9276-64DB1C37919B}" sibTransId="{D4979070-5DD4-480F-8AD6-89B9AF2FC945}"/>
    <dgm:cxn modelId="{589F8724-93B5-4B2B-BEF1-A80BFA2AC754}" type="presOf" srcId="{D171A78C-1C24-425B-9202-EE00E936439A}" destId="{DE030F1A-E5B4-4F20-87F4-BDF8AA5916FE}" srcOrd="0" destOrd="0" presId="urn:microsoft.com/office/officeart/2005/8/layout/process4"/>
    <dgm:cxn modelId="{E575D21A-DF6E-42AB-92F0-E53AEF74DEBA}" type="presOf" srcId="{8A20DBF9-5335-42B3-A347-632D66692D0F}" destId="{A597A441-8CA1-4264-A9D3-2FD1A33C8267}" srcOrd="0" destOrd="0" presId="urn:microsoft.com/office/officeart/2005/8/layout/process4"/>
    <dgm:cxn modelId="{3CC7077A-0ED8-4512-97B1-BCC4C68919FF}" type="presOf" srcId="{05E75358-AB3C-4FE7-91F3-9435E28849D8}" destId="{9168933D-CDAF-4EC4-AF34-EAC3D84E2454}" srcOrd="0" destOrd="0" presId="urn:microsoft.com/office/officeart/2005/8/layout/process4"/>
    <dgm:cxn modelId="{12650F94-9398-4224-A5B8-ADC7744CD85C}" type="presParOf" srcId="{9168933D-CDAF-4EC4-AF34-EAC3D84E2454}" destId="{9F041DA6-24B2-4038-A33F-3B853D6ED50C}" srcOrd="0" destOrd="0" presId="urn:microsoft.com/office/officeart/2005/8/layout/process4"/>
    <dgm:cxn modelId="{56719AF0-DF60-4601-881C-2412149CEC41}" type="presParOf" srcId="{9F041DA6-24B2-4038-A33F-3B853D6ED50C}" destId="{AE86A774-CAC9-4E44-8B21-F24F782BC5EB}" srcOrd="0" destOrd="0" presId="urn:microsoft.com/office/officeart/2005/8/layout/process4"/>
    <dgm:cxn modelId="{17C5F225-8048-46FD-92C8-C09AB478E293}" type="presParOf" srcId="{9F041DA6-24B2-4038-A33F-3B853D6ED50C}" destId="{01E00783-4689-436F-94FD-5687E81A727B}" srcOrd="1" destOrd="0" presId="urn:microsoft.com/office/officeart/2005/8/layout/process4"/>
    <dgm:cxn modelId="{20628224-D2BC-47E6-B0D4-56430B5A0E11}" type="presParOf" srcId="{9F041DA6-24B2-4038-A33F-3B853D6ED50C}" destId="{960E8051-7661-43F3-9DB5-24D3D8E0DCD4}" srcOrd="2" destOrd="0" presId="urn:microsoft.com/office/officeart/2005/8/layout/process4"/>
    <dgm:cxn modelId="{990483FA-534B-4755-8523-6B4E55F0B9C4}" type="presParOf" srcId="{960E8051-7661-43F3-9DB5-24D3D8E0DCD4}" destId="{B3D2FE92-E95C-43CC-B9EF-5E6B892A67B1}" srcOrd="0" destOrd="0" presId="urn:microsoft.com/office/officeart/2005/8/layout/process4"/>
    <dgm:cxn modelId="{899FCA97-6B13-494F-BDF0-BB8B1496CEBD}" type="presParOf" srcId="{960E8051-7661-43F3-9DB5-24D3D8E0DCD4}" destId="{A597A441-8CA1-4264-A9D3-2FD1A33C8267}" srcOrd="1" destOrd="0" presId="urn:microsoft.com/office/officeart/2005/8/layout/process4"/>
    <dgm:cxn modelId="{40B75971-0211-4806-9B18-6611C2DFA45E}" type="presParOf" srcId="{960E8051-7661-43F3-9DB5-24D3D8E0DCD4}" destId="{DE030F1A-E5B4-4F20-87F4-BDF8AA5916FE}" srcOrd="2" destOrd="0" presId="urn:microsoft.com/office/officeart/2005/8/layout/process4"/>
    <dgm:cxn modelId="{091DF87E-11F6-41ED-8923-E2FEEA162308}" type="presParOf" srcId="{960E8051-7661-43F3-9DB5-24D3D8E0DCD4}" destId="{264732AD-7332-491D-95DE-3A9E19BA6718}" srcOrd="3" destOrd="0" presId="urn:microsoft.com/office/officeart/2005/8/layout/process4"/>
    <dgm:cxn modelId="{8EFE9EEE-03D4-4DF5-8A1F-596B448CB8F9}" type="presParOf" srcId="{9168933D-CDAF-4EC4-AF34-EAC3D84E2454}" destId="{9579CFDF-FD09-4DB3-8C5F-29E9F3B18B84}" srcOrd="1" destOrd="0" presId="urn:microsoft.com/office/officeart/2005/8/layout/process4"/>
    <dgm:cxn modelId="{B2A05BB3-488B-406E-A386-844CE0B451B0}" type="presParOf" srcId="{9168933D-CDAF-4EC4-AF34-EAC3D84E2454}" destId="{A6AC27AF-A6DA-452D-8224-A6B36E4F8BDF}" srcOrd="2" destOrd="0" presId="urn:microsoft.com/office/officeart/2005/8/layout/process4"/>
    <dgm:cxn modelId="{D81D18A5-532B-4E42-9CF3-2591000CC16F}" type="presParOf" srcId="{A6AC27AF-A6DA-452D-8224-A6B36E4F8BDF}" destId="{B936370D-40B5-4A64-B72E-005AA8DBB9D0}" srcOrd="0" destOrd="0" presId="urn:microsoft.com/office/officeart/2005/8/layout/process4"/>
    <dgm:cxn modelId="{6B10D783-C007-4593-87D2-A6EF6D7D60B2}" type="presParOf" srcId="{A6AC27AF-A6DA-452D-8224-A6B36E4F8BDF}" destId="{101A318A-A216-4D02-8DF8-7090CFA5A5EC}" srcOrd="1" destOrd="0" presId="urn:microsoft.com/office/officeart/2005/8/layout/process4"/>
    <dgm:cxn modelId="{2B2EB0D3-9092-4ABF-B2AC-8F19FF18315F}" type="presParOf" srcId="{A6AC27AF-A6DA-452D-8224-A6B36E4F8BDF}" destId="{55399D5C-C38D-4E0B-8BA8-2CF373AEAE73}" srcOrd="2" destOrd="0" presId="urn:microsoft.com/office/officeart/2005/8/layout/process4"/>
    <dgm:cxn modelId="{E9161E49-577B-447F-A961-68BB5770F24D}" type="presParOf" srcId="{55399D5C-C38D-4E0B-8BA8-2CF373AEAE73}" destId="{D10EA3FF-D71F-4F8E-8D47-322DFEAA3BA7}" srcOrd="0" destOrd="0" presId="urn:microsoft.com/office/officeart/2005/8/layout/process4"/>
    <dgm:cxn modelId="{F9938FA3-1F4B-4462-9F10-AAF162EFF707}" type="presParOf" srcId="{55399D5C-C38D-4E0B-8BA8-2CF373AEAE73}" destId="{A5F2457B-F3E2-456C-A189-56035B72927D}" srcOrd="1" destOrd="0" presId="urn:microsoft.com/office/officeart/2005/8/layout/process4"/>
    <dgm:cxn modelId="{7DFE215E-C000-4F41-9852-19BEE9CACC0B}" type="presParOf" srcId="{55399D5C-C38D-4E0B-8BA8-2CF373AEAE73}" destId="{588E5A06-911A-4B71-A20D-285D5B9EC74D}"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EA229-3BEA-403B-BD36-ED225DDA436D}">
      <dsp:nvSpPr>
        <dsp:cNvPr id="0" name=""/>
        <dsp:cNvSpPr/>
      </dsp:nvSpPr>
      <dsp:spPr>
        <a:xfrm rot="5400000">
          <a:off x="9065619" y="-3373807"/>
          <a:ext cx="2289661" cy="9609835"/>
        </a:xfrm>
        <a:prstGeom prst="round2Same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n-ZA" sz="2600" kern="1200" dirty="0" smtClean="0"/>
            <a:t>Registration of Employers</a:t>
          </a:r>
          <a:endParaRPr lang="en-ZA" sz="2600" kern="1200" dirty="0"/>
        </a:p>
        <a:p>
          <a:pPr marL="228600" lvl="1" indent="-228600" algn="l" defTabSz="1155700" rtl="0">
            <a:lnSpc>
              <a:spcPct val="90000"/>
            </a:lnSpc>
            <a:spcBef>
              <a:spcPct val="0"/>
            </a:spcBef>
            <a:spcAft>
              <a:spcPct val="15000"/>
            </a:spcAft>
            <a:buChar char="••"/>
          </a:pPr>
          <a:r>
            <a:rPr lang="en-ZA" sz="2600" kern="1200" dirty="0" smtClean="0"/>
            <a:t>Return of Earnings – revenue collection</a:t>
          </a:r>
          <a:endParaRPr lang="en-ZA" sz="2600" kern="1200" dirty="0"/>
        </a:p>
        <a:p>
          <a:pPr marL="228600" lvl="1" indent="-228600" algn="l" defTabSz="1155700" rtl="0">
            <a:lnSpc>
              <a:spcPct val="90000"/>
            </a:lnSpc>
            <a:spcBef>
              <a:spcPct val="0"/>
            </a:spcBef>
            <a:spcAft>
              <a:spcPct val="15000"/>
            </a:spcAft>
            <a:buChar char="••"/>
          </a:pPr>
          <a:r>
            <a:rPr lang="en-ZA" sz="2600" kern="1200" dirty="0" smtClean="0"/>
            <a:t>Assessment tariffs and sub-classes</a:t>
          </a:r>
          <a:endParaRPr lang="en-ZA" sz="2600" kern="1200" dirty="0"/>
        </a:p>
        <a:p>
          <a:pPr marL="228600" lvl="1" indent="-228600" algn="l" defTabSz="1155700" rtl="0">
            <a:lnSpc>
              <a:spcPct val="90000"/>
            </a:lnSpc>
            <a:spcBef>
              <a:spcPct val="0"/>
            </a:spcBef>
            <a:spcAft>
              <a:spcPct val="15000"/>
            </a:spcAft>
            <a:buChar char="••"/>
          </a:pPr>
          <a:r>
            <a:rPr lang="en-ZA" sz="2600" kern="1200" dirty="0" smtClean="0"/>
            <a:t>Loading and reduction of tariff rates </a:t>
          </a:r>
          <a:endParaRPr lang="en-ZA" sz="2600" kern="1200" dirty="0"/>
        </a:p>
        <a:p>
          <a:pPr marL="228600" lvl="1" indent="-228600" algn="l" defTabSz="1155700" rtl="0">
            <a:lnSpc>
              <a:spcPct val="90000"/>
            </a:lnSpc>
            <a:spcBef>
              <a:spcPct val="0"/>
            </a:spcBef>
            <a:spcAft>
              <a:spcPct val="15000"/>
            </a:spcAft>
            <a:buChar char="••"/>
          </a:pPr>
          <a:r>
            <a:rPr lang="en-ZA" sz="2600" kern="1200" dirty="0" smtClean="0"/>
            <a:t>Debt collection</a:t>
          </a:r>
          <a:endParaRPr lang="en-ZA" sz="2600" kern="1200" dirty="0"/>
        </a:p>
      </dsp:txBody>
      <dsp:txXfrm rot="-5400000">
        <a:off x="5405532" y="398052"/>
        <a:ext cx="9498063" cy="2066117"/>
      </dsp:txXfrm>
    </dsp:sp>
    <dsp:sp modelId="{0C88AD62-5CDB-4945-8E87-FAA5F165B296}">
      <dsp:nvSpPr>
        <dsp:cNvPr id="0" name=""/>
        <dsp:cNvSpPr/>
      </dsp:nvSpPr>
      <dsp:spPr>
        <a:xfrm>
          <a:off x="0" y="71"/>
          <a:ext cx="5405532" cy="2862076"/>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ZA" sz="4000" b="1" i="0" kern="1200" dirty="0" smtClean="0"/>
            <a:t>EMPLOYER SERVICES</a:t>
          </a:r>
        </a:p>
        <a:p>
          <a:pPr lvl="0" algn="ctr" defTabSz="1778000" rtl="0">
            <a:lnSpc>
              <a:spcPct val="90000"/>
            </a:lnSpc>
            <a:spcBef>
              <a:spcPct val="0"/>
            </a:spcBef>
            <a:spcAft>
              <a:spcPct val="35000"/>
            </a:spcAft>
          </a:pPr>
          <a:r>
            <a:rPr lang="en-ZA" sz="4000" b="1" i="0" kern="1200" dirty="0" smtClean="0"/>
            <a:t>Compliance</a:t>
          </a:r>
          <a:endParaRPr lang="en-ZA" sz="4000" kern="1200" dirty="0"/>
        </a:p>
      </dsp:txBody>
      <dsp:txXfrm>
        <a:off x="139715" y="139786"/>
        <a:ext cx="5126102" cy="2582646"/>
      </dsp:txXfrm>
    </dsp:sp>
    <dsp:sp modelId="{05C3BF22-258A-4F7C-B14F-5B1A9A4960CD}">
      <dsp:nvSpPr>
        <dsp:cNvPr id="0" name=""/>
        <dsp:cNvSpPr/>
      </dsp:nvSpPr>
      <dsp:spPr>
        <a:xfrm rot="5400000">
          <a:off x="9065619" y="-368627"/>
          <a:ext cx="2289661" cy="9609835"/>
        </a:xfrm>
        <a:prstGeom prst="round2SameRect">
          <a:avLst/>
        </a:prstGeom>
        <a:solidFill>
          <a:schemeClr val="accent3">
            <a:tint val="40000"/>
            <a:alpha val="90000"/>
            <a:hueOff val="-5470949"/>
            <a:satOff val="76803"/>
            <a:lumOff val="63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n-ZA" sz="2600" kern="1200" dirty="0" smtClean="0"/>
            <a:t>Claims registration</a:t>
          </a:r>
          <a:endParaRPr lang="en-ZA" sz="2600" kern="1200" dirty="0"/>
        </a:p>
        <a:p>
          <a:pPr marL="228600" lvl="1" indent="-228600" algn="l" defTabSz="1155700" rtl="0">
            <a:lnSpc>
              <a:spcPct val="90000"/>
            </a:lnSpc>
            <a:spcBef>
              <a:spcPct val="0"/>
            </a:spcBef>
            <a:spcAft>
              <a:spcPct val="15000"/>
            </a:spcAft>
            <a:buChar char="••"/>
          </a:pPr>
          <a:r>
            <a:rPr lang="en-ZA" sz="2600" kern="1200" dirty="0" smtClean="0"/>
            <a:t>Accident Insurance pay-outs (TTDs and PDs)</a:t>
          </a:r>
          <a:endParaRPr lang="en-ZA" sz="2600" kern="1200" dirty="0"/>
        </a:p>
        <a:p>
          <a:pPr marL="228600" lvl="1" indent="-228600" algn="l" defTabSz="1155700" rtl="0">
            <a:lnSpc>
              <a:spcPct val="90000"/>
            </a:lnSpc>
            <a:spcBef>
              <a:spcPct val="0"/>
            </a:spcBef>
            <a:spcAft>
              <a:spcPct val="15000"/>
            </a:spcAft>
            <a:buChar char="••"/>
          </a:pPr>
          <a:r>
            <a:rPr lang="en-ZA" sz="2600" kern="1200" dirty="0" smtClean="0"/>
            <a:t>Funeral and Death Benefits </a:t>
          </a:r>
          <a:endParaRPr lang="en-ZA" sz="2600" kern="1200" dirty="0"/>
        </a:p>
        <a:p>
          <a:pPr marL="228600" lvl="1" indent="-228600" algn="l" defTabSz="1155700" rtl="0">
            <a:lnSpc>
              <a:spcPct val="90000"/>
            </a:lnSpc>
            <a:spcBef>
              <a:spcPct val="0"/>
            </a:spcBef>
            <a:spcAft>
              <a:spcPct val="15000"/>
            </a:spcAft>
            <a:buChar char="••"/>
          </a:pPr>
          <a:r>
            <a:rPr lang="en-ZA" sz="2600" kern="1200" dirty="0" smtClean="0"/>
            <a:t>PD Pension payments</a:t>
          </a:r>
          <a:endParaRPr lang="en-ZA" sz="2600" kern="1200" dirty="0"/>
        </a:p>
        <a:p>
          <a:pPr marL="228600" lvl="1" indent="-228600" algn="l" defTabSz="1155700" rtl="0">
            <a:lnSpc>
              <a:spcPct val="90000"/>
            </a:lnSpc>
            <a:spcBef>
              <a:spcPct val="0"/>
            </a:spcBef>
            <a:spcAft>
              <a:spcPct val="15000"/>
            </a:spcAft>
            <a:buChar char="••"/>
          </a:pPr>
          <a:r>
            <a:rPr lang="en-ZA" sz="2600" kern="1200" dirty="0" smtClean="0"/>
            <a:t>Beneficiary payments </a:t>
          </a:r>
          <a:endParaRPr lang="en-ZA" sz="2600" kern="1200" dirty="0"/>
        </a:p>
      </dsp:txBody>
      <dsp:txXfrm rot="-5400000">
        <a:off x="5405532" y="3403232"/>
        <a:ext cx="9498063" cy="2066117"/>
      </dsp:txXfrm>
    </dsp:sp>
    <dsp:sp modelId="{D9946E34-527E-4F89-9A4E-17BE7A4DA7F8}">
      <dsp:nvSpPr>
        <dsp:cNvPr id="0" name=""/>
        <dsp:cNvSpPr/>
      </dsp:nvSpPr>
      <dsp:spPr>
        <a:xfrm>
          <a:off x="0" y="3005251"/>
          <a:ext cx="5405532" cy="2862076"/>
        </a:xfrm>
        <a:prstGeom prst="roundRect">
          <a:avLst/>
        </a:prstGeom>
        <a:solidFill>
          <a:schemeClr val="accent3">
            <a:hueOff val="-5778238"/>
            <a:satOff val="0"/>
            <a:lumOff val="1902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ZA" sz="4000" b="1" kern="1200" dirty="0" smtClean="0"/>
            <a:t>COMPENSATION BENEFITS</a:t>
          </a:r>
        </a:p>
        <a:p>
          <a:pPr lvl="0" algn="ctr" defTabSz="1778000" rtl="0">
            <a:lnSpc>
              <a:spcPct val="90000"/>
            </a:lnSpc>
            <a:spcBef>
              <a:spcPct val="0"/>
            </a:spcBef>
            <a:spcAft>
              <a:spcPct val="35000"/>
            </a:spcAft>
          </a:pPr>
          <a:r>
            <a:rPr lang="en-ZA" sz="4000" b="1" kern="1200" dirty="0" smtClean="0"/>
            <a:t>Pay Compensation  </a:t>
          </a:r>
          <a:endParaRPr lang="en-ZA" sz="4000" kern="1200" dirty="0"/>
        </a:p>
      </dsp:txBody>
      <dsp:txXfrm>
        <a:off x="139715" y="3144966"/>
        <a:ext cx="5126102" cy="2582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0D2B8-B66E-4F1A-A85D-1AB70AEEBBFB}">
      <dsp:nvSpPr>
        <dsp:cNvPr id="0" name=""/>
        <dsp:cNvSpPr/>
      </dsp:nvSpPr>
      <dsp:spPr>
        <a:xfrm>
          <a:off x="71" y="90039"/>
          <a:ext cx="6840277" cy="98731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l" defTabSz="1244600">
            <a:lnSpc>
              <a:spcPct val="90000"/>
            </a:lnSpc>
            <a:spcBef>
              <a:spcPct val="0"/>
            </a:spcBef>
            <a:spcAft>
              <a:spcPct val="35000"/>
            </a:spcAft>
          </a:pPr>
          <a:r>
            <a:rPr lang="en-ZA" sz="2800" b="0" i="0" kern="1200" dirty="0" smtClean="0"/>
            <a:t>Non-compliance with COIDA</a:t>
          </a:r>
          <a:endParaRPr lang="en-ZA" sz="2800" kern="1200" dirty="0"/>
        </a:p>
      </dsp:txBody>
      <dsp:txXfrm>
        <a:off x="71" y="90039"/>
        <a:ext cx="6840277" cy="987310"/>
      </dsp:txXfrm>
    </dsp:sp>
    <dsp:sp modelId="{817A5A75-9B46-4190-9A78-99E0C2D7E56F}">
      <dsp:nvSpPr>
        <dsp:cNvPr id="0" name=""/>
        <dsp:cNvSpPr/>
      </dsp:nvSpPr>
      <dsp:spPr>
        <a:xfrm>
          <a:off x="71" y="1077349"/>
          <a:ext cx="6840277" cy="3718102"/>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ZA" sz="2800" kern="1200" dirty="0" smtClean="0"/>
            <a:t>Failure to register with the Compensation Fund</a:t>
          </a:r>
          <a:endParaRPr lang="en-ZA" sz="2800" kern="1200" dirty="0"/>
        </a:p>
        <a:p>
          <a:pPr marL="285750" lvl="1" indent="-285750" algn="l" defTabSz="1244600">
            <a:lnSpc>
              <a:spcPct val="90000"/>
            </a:lnSpc>
            <a:spcBef>
              <a:spcPct val="0"/>
            </a:spcBef>
            <a:spcAft>
              <a:spcPct val="15000"/>
            </a:spcAft>
            <a:buChar char="••"/>
          </a:pPr>
          <a:r>
            <a:rPr lang="en-ZA" sz="2800" kern="1200" smtClean="0"/>
            <a:t>Failure to disclose employees</a:t>
          </a:r>
          <a:endParaRPr lang="en-ZA" sz="2800" kern="1200"/>
        </a:p>
        <a:p>
          <a:pPr marL="285750" lvl="1" indent="-285750" algn="l" defTabSz="1244600">
            <a:lnSpc>
              <a:spcPct val="90000"/>
            </a:lnSpc>
            <a:spcBef>
              <a:spcPct val="0"/>
            </a:spcBef>
            <a:spcAft>
              <a:spcPct val="15000"/>
            </a:spcAft>
            <a:buChar char="••"/>
          </a:pPr>
          <a:r>
            <a:rPr lang="en-ZA" sz="2800" kern="1200" smtClean="0"/>
            <a:t>Failure to submit ROE’s </a:t>
          </a:r>
          <a:endParaRPr lang="en-ZA" sz="2800" kern="1200"/>
        </a:p>
        <a:p>
          <a:pPr marL="285750" lvl="1" indent="-285750" algn="l" defTabSz="1244600">
            <a:lnSpc>
              <a:spcPct val="90000"/>
            </a:lnSpc>
            <a:spcBef>
              <a:spcPct val="0"/>
            </a:spcBef>
            <a:spcAft>
              <a:spcPct val="15000"/>
            </a:spcAft>
            <a:buChar char="••"/>
          </a:pPr>
          <a:r>
            <a:rPr lang="en-ZA" sz="2800" kern="1200" smtClean="0"/>
            <a:t>Failure to report accidents as a result of incorrect interpretation of Section 85</a:t>
          </a:r>
          <a:endParaRPr lang="en-ZA" sz="2800" kern="1200"/>
        </a:p>
      </dsp:txBody>
      <dsp:txXfrm>
        <a:off x="71" y="1077349"/>
        <a:ext cx="6840277" cy="3718102"/>
      </dsp:txXfrm>
    </dsp:sp>
    <dsp:sp modelId="{434CDCA9-1198-433A-90F7-AB4C552848B9}">
      <dsp:nvSpPr>
        <dsp:cNvPr id="0" name=""/>
        <dsp:cNvSpPr/>
      </dsp:nvSpPr>
      <dsp:spPr>
        <a:xfrm>
          <a:off x="7797987" y="90039"/>
          <a:ext cx="6840277" cy="987310"/>
        </a:xfrm>
        <a:prstGeom prst="rect">
          <a:avLst/>
        </a:prstGeom>
        <a:gradFill rotWithShape="0">
          <a:gsLst>
            <a:gs pos="0">
              <a:schemeClr val="accent3">
                <a:hueOff val="-5778238"/>
                <a:satOff val="0"/>
                <a:lumOff val="19020"/>
                <a:alphaOff val="0"/>
                <a:shade val="51000"/>
                <a:satMod val="130000"/>
              </a:schemeClr>
            </a:gs>
            <a:gs pos="80000">
              <a:schemeClr val="accent3">
                <a:hueOff val="-5778238"/>
                <a:satOff val="0"/>
                <a:lumOff val="19020"/>
                <a:alphaOff val="0"/>
                <a:shade val="93000"/>
                <a:satMod val="130000"/>
              </a:schemeClr>
            </a:gs>
            <a:gs pos="100000">
              <a:schemeClr val="accent3">
                <a:hueOff val="-5778238"/>
                <a:satOff val="0"/>
                <a:lumOff val="19020"/>
                <a:alphaOff val="0"/>
                <a:shade val="94000"/>
                <a:satMod val="135000"/>
              </a:schemeClr>
            </a:gs>
          </a:gsLst>
          <a:lin ang="16200000" scaled="0"/>
        </a:gradFill>
        <a:ln w="9525" cap="flat" cmpd="sng" algn="ctr">
          <a:solidFill>
            <a:schemeClr val="accent3">
              <a:hueOff val="-5778238"/>
              <a:satOff val="0"/>
              <a:lumOff val="1902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l" defTabSz="1244600">
            <a:lnSpc>
              <a:spcPct val="90000"/>
            </a:lnSpc>
            <a:spcBef>
              <a:spcPct val="0"/>
            </a:spcBef>
            <a:spcAft>
              <a:spcPct val="35000"/>
            </a:spcAft>
          </a:pPr>
          <a:r>
            <a:rPr lang="en-ZA" sz="2800" kern="1200" dirty="0" smtClean="0"/>
            <a:t>Measures implemented by CF to encourage compliance</a:t>
          </a:r>
          <a:endParaRPr lang="en-US" sz="2800" kern="1200" dirty="0"/>
        </a:p>
      </dsp:txBody>
      <dsp:txXfrm>
        <a:off x="7797987" y="90039"/>
        <a:ext cx="6840277" cy="987310"/>
      </dsp:txXfrm>
    </dsp:sp>
    <dsp:sp modelId="{A483529C-0323-4F3B-BA57-184F23579595}">
      <dsp:nvSpPr>
        <dsp:cNvPr id="0" name=""/>
        <dsp:cNvSpPr/>
      </dsp:nvSpPr>
      <dsp:spPr>
        <a:xfrm>
          <a:off x="7797987" y="1077349"/>
          <a:ext cx="6840277" cy="3718102"/>
        </a:xfrm>
        <a:prstGeom prst="rect">
          <a:avLst/>
        </a:prstGeom>
        <a:solidFill>
          <a:schemeClr val="accent3">
            <a:tint val="40000"/>
            <a:alpha val="90000"/>
            <a:hueOff val="-5470949"/>
            <a:satOff val="76803"/>
            <a:lumOff val="6305"/>
            <a:alphaOff val="0"/>
          </a:schemeClr>
        </a:solidFill>
        <a:ln w="9525" cap="flat" cmpd="sng" algn="ctr">
          <a:solidFill>
            <a:schemeClr val="accent3">
              <a:tint val="40000"/>
              <a:alpha val="90000"/>
              <a:hueOff val="-5470949"/>
              <a:satOff val="76803"/>
              <a:lumOff val="630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ZA" sz="2800" kern="1200" dirty="0" smtClean="0"/>
            <a:t>Online registration of employers</a:t>
          </a:r>
          <a:endParaRPr lang="en-US" sz="2800" kern="1200" dirty="0"/>
        </a:p>
        <a:p>
          <a:pPr marL="571500" lvl="2" indent="-285750" algn="l" defTabSz="1244600">
            <a:lnSpc>
              <a:spcPct val="90000"/>
            </a:lnSpc>
            <a:spcBef>
              <a:spcPct val="0"/>
            </a:spcBef>
            <a:spcAft>
              <a:spcPct val="15000"/>
            </a:spcAft>
            <a:buChar char="••"/>
          </a:pPr>
          <a:r>
            <a:rPr lang="en-ZA" sz="2800" kern="1200" smtClean="0"/>
            <a:t>Link with CIPC</a:t>
          </a:r>
          <a:endParaRPr lang="en-ZA" sz="2800" kern="1200" dirty="0" smtClean="0"/>
        </a:p>
        <a:p>
          <a:pPr marL="285750" lvl="1" indent="-285750" algn="l" defTabSz="1244600">
            <a:lnSpc>
              <a:spcPct val="90000"/>
            </a:lnSpc>
            <a:spcBef>
              <a:spcPct val="0"/>
            </a:spcBef>
            <a:spcAft>
              <a:spcPct val="15000"/>
            </a:spcAft>
            <a:buChar char="••"/>
          </a:pPr>
          <a:r>
            <a:rPr lang="en-ZA" sz="2800" kern="1200" smtClean="0"/>
            <a:t>Online submission of ROE</a:t>
          </a:r>
          <a:endParaRPr lang="en-ZA" sz="2800" kern="1200" dirty="0" smtClean="0"/>
        </a:p>
        <a:p>
          <a:pPr marL="285750" lvl="1" indent="-285750" algn="l" defTabSz="1244600">
            <a:lnSpc>
              <a:spcPct val="90000"/>
            </a:lnSpc>
            <a:spcBef>
              <a:spcPct val="0"/>
            </a:spcBef>
            <a:spcAft>
              <a:spcPct val="15000"/>
            </a:spcAft>
            <a:buChar char="••"/>
          </a:pPr>
          <a:r>
            <a:rPr lang="en-ZA" sz="2800" kern="1200" dirty="0" smtClean="0"/>
            <a:t>Online submission of claims </a:t>
          </a:r>
        </a:p>
        <a:p>
          <a:pPr marL="571500" lvl="2" indent="-285750" algn="l" defTabSz="1244600">
            <a:lnSpc>
              <a:spcPct val="90000"/>
            </a:lnSpc>
            <a:spcBef>
              <a:spcPct val="0"/>
            </a:spcBef>
            <a:spcAft>
              <a:spcPct val="15000"/>
            </a:spcAft>
            <a:buChar char="••"/>
          </a:pPr>
          <a:r>
            <a:rPr lang="en-ZA" sz="2800" kern="1200" smtClean="0"/>
            <a:t>Visits to employers to reconcile claims</a:t>
          </a:r>
          <a:endParaRPr lang="en-ZA" sz="2800" kern="1200" dirty="0" smtClean="0"/>
        </a:p>
        <a:p>
          <a:pPr marL="571500" lvl="2" indent="-285750" algn="l" defTabSz="1244600">
            <a:lnSpc>
              <a:spcPct val="90000"/>
            </a:lnSpc>
            <a:spcBef>
              <a:spcPct val="0"/>
            </a:spcBef>
            <a:spcAft>
              <a:spcPct val="15000"/>
            </a:spcAft>
            <a:buChar char="••"/>
          </a:pPr>
          <a:r>
            <a:rPr lang="en-ZA" sz="2800" kern="1200" smtClean="0"/>
            <a:t>Constant updates on claims status </a:t>
          </a:r>
          <a:endParaRPr lang="en-ZA" sz="2800" kern="1200" dirty="0"/>
        </a:p>
        <a:p>
          <a:pPr marL="285750" lvl="1" indent="-285750" algn="l" defTabSz="1244600">
            <a:lnSpc>
              <a:spcPct val="90000"/>
            </a:lnSpc>
            <a:spcBef>
              <a:spcPct val="0"/>
            </a:spcBef>
            <a:spcAft>
              <a:spcPct val="15000"/>
            </a:spcAft>
            <a:buChar char="••"/>
          </a:pPr>
          <a:r>
            <a:rPr lang="en-ZA" sz="2800" kern="1200" dirty="0" smtClean="0"/>
            <a:t>Focus on employers flagged for audit </a:t>
          </a:r>
        </a:p>
      </dsp:txBody>
      <dsp:txXfrm>
        <a:off x="7797987" y="1077349"/>
        <a:ext cx="6840277" cy="37181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00783-4689-436F-94FD-5687E81A727B}">
      <dsp:nvSpPr>
        <dsp:cNvPr id="0" name=""/>
        <dsp:cNvSpPr/>
      </dsp:nvSpPr>
      <dsp:spPr>
        <a:xfrm>
          <a:off x="0" y="3811407"/>
          <a:ext cx="15240000" cy="34362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ctr" anchorCtr="0">
          <a:noAutofit/>
        </a:bodyPr>
        <a:lstStyle/>
        <a:p>
          <a:pPr lvl="0" algn="ctr" defTabSz="2178050">
            <a:lnSpc>
              <a:spcPct val="90000"/>
            </a:lnSpc>
            <a:spcBef>
              <a:spcPct val="0"/>
            </a:spcBef>
            <a:spcAft>
              <a:spcPct val="35000"/>
            </a:spcAft>
          </a:pPr>
          <a:r>
            <a:rPr lang="en-US" sz="4900" b="1" kern="1200" dirty="0" smtClean="0">
              <a:solidFill>
                <a:schemeClr val="tx2"/>
              </a:solidFill>
            </a:rPr>
            <a:t>IMPROVED EMPLOYER ASSESSMENT MODEL</a:t>
          </a:r>
          <a:endParaRPr lang="en-US" sz="4900" kern="1200" dirty="0">
            <a:solidFill>
              <a:schemeClr val="tx2"/>
            </a:solidFill>
          </a:endParaRPr>
        </a:p>
      </dsp:txBody>
      <dsp:txXfrm>
        <a:off x="0" y="3811407"/>
        <a:ext cx="15240000" cy="1855592"/>
      </dsp:txXfrm>
    </dsp:sp>
    <dsp:sp modelId="{B3D2FE92-E95C-43CC-B9EF-5E6B892A67B1}">
      <dsp:nvSpPr>
        <dsp:cNvPr id="0" name=""/>
        <dsp:cNvSpPr/>
      </dsp:nvSpPr>
      <dsp:spPr>
        <a:xfrm>
          <a:off x="0" y="5597992"/>
          <a:ext cx="3810000" cy="15806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sz="2300" kern="1200" dirty="0" smtClean="0"/>
            <a:t>Reduction of Classes to 13 including Households (Private Domestic Employer)</a:t>
          </a:r>
          <a:endParaRPr lang="en-US" sz="2300" kern="1200" dirty="0"/>
        </a:p>
      </dsp:txBody>
      <dsp:txXfrm>
        <a:off x="0" y="5597992"/>
        <a:ext cx="3810000" cy="1580690"/>
      </dsp:txXfrm>
    </dsp:sp>
    <dsp:sp modelId="{A597A441-8CA1-4264-A9D3-2FD1A33C8267}">
      <dsp:nvSpPr>
        <dsp:cNvPr id="0" name=""/>
        <dsp:cNvSpPr/>
      </dsp:nvSpPr>
      <dsp:spPr>
        <a:xfrm>
          <a:off x="3809999" y="5597992"/>
          <a:ext cx="3810000" cy="15806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sz="2300" kern="1200" smtClean="0"/>
            <a:t>Tariff changes to be phased in over 5 years, through use of reductions and loadings</a:t>
          </a:r>
          <a:endParaRPr lang="en-US" sz="2300" kern="1200" dirty="0"/>
        </a:p>
      </dsp:txBody>
      <dsp:txXfrm>
        <a:off x="3809999" y="5597992"/>
        <a:ext cx="3810000" cy="1580690"/>
      </dsp:txXfrm>
    </dsp:sp>
    <dsp:sp modelId="{DE030F1A-E5B4-4F20-87F4-BDF8AA5916FE}">
      <dsp:nvSpPr>
        <dsp:cNvPr id="0" name=""/>
        <dsp:cNvSpPr/>
      </dsp:nvSpPr>
      <dsp:spPr>
        <a:xfrm>
          <a:off x="7620000" y="5597992"/>
          <a:ext cx="3810000" cy="15806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sz="2300" kern="1200" smtClean="0"/>
            <a:t>Improve efficiency in the allocation of the subclasses</a:t>
          </a:r>
          <a:endParaRPr lang="en-US" sz="2300" kern="1200" dirty="0"/>
        </a:p>
      </dsp:txBody>
      <dsp:txXfrm>
        <a:off x="7620000" y="5597992"/>
        <a:ext cx="3810000" cy="1580690"/>
      </dsp:txXfrm>
    </dsp:sp>
    <dsp:sp modelId="{264732AD-7332-491D-95DE-3A9E19BA6718}">
      <dsp:nvSpPr>
        <dsp:cNvPr id="0" name=""/>
        <dsp:cNvSpPr/>
      </dsp:nvSpPr>
      <dsp:spPr>
        <a:xfrm>
          <a:off x="11430000" y="5597992"/>
          <a:ext cx="3810000" cy="15806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sz="2300" kern="1200" smtClean="0"/>
            <a:t>Implemented date was on 01 April 2021</a:t>
          </a:r>
          <a:endParaRPr lang="en-US" sz="2300" kern="1200" dirty="0"/>
        </a:p>
      </dsp:txBody>
      <dsp:txXfrm>
        <a:off x="11430000" y="5597992"/>
        <a:ext cx="3810000" cy="1580690"/>
      </dsp:txXfrm>
    </dsp:sp>
    <dsp:sp modelId="{101A318A-A216-4D02-8DF8-7090CFA5A5EC}">
      <dsp:nvSpPr>
        <dsp:cNvPr id="0" name=""/>
        <dsp:cNvSpPr/>
      </dsp:nvSpPr>
      <dsp:spPr>
        <a:xfrm rot="10800000">
          <a:off x="0" y="282"/>
          <a:ext cx="15240000" cy="386238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ctr" anchorCtr="0">
          <a:noAutofit/>
        </a:bodyPr>
        <a:lstStyle/>
        <a:p>
          <a:pPr lvl="0" algn="ctr" defTabSz="2178050">
            <a:lnSpc>
              <a:spcPct val="90000"/>
            </a:lnSpc>
            <a:spcBef>
              <a:spcPct val="0"/>
            </a:spcBef>
            <a:spcAft>
              <a:spcPct val="35000"/>
            </a:spcAft>
          </a:pPr>
          <a:r>
            <a:rPr lang="en-US" sz="4900" b="1" kern="1200" dirty="0" smtClean="0">
              <a:solidFill>
                <a:schemeClr val="tx2"/>
              </a:solidFill>
            </a:rPr>
            <a:t>PREVIOUS EMPLOYER ASSESSMENT MODEL</a:t>
          </a:r>
          <a:endParaRPr lang="en-US" sz="4900" kern="1200" dirty="0">
            <a:solidFill>
              <a:schemeClr val="tx2"/>
            </a:solidFill>
          </a:endParaRPr>
        </a:p>
      </dsp:txBody>
      <dsp:txXfrm rot="-10800000">
        <a:off x="0" y="282"/>
        <a:ext cx="15240000" cy="1355697"/>
      </dsp:txXfrm>
    </dsp:sp>
    <dsp:sp modelId="{D10EA3FF-D71F-4F8E-8D47-322DFEAA3BA7}">
      <dsp:nvSpPr>
        <dsp:cNvPr id="0" name=""/>
        <dsp:cNvSpPr/>
      </dsp:nvSpPr>
      <dsp:spPr>
        <a:xfrm>
          <a:off x="7441" y="1144010"/>
          <a:ext cx="5075039" cy="158021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sz="2300" kern="1200" dirty="0" smtClean="0"/>
            <a:t>Currently, 23 classes and 102 industrial subclasses</a:t>
          </a:r>
          <a:endParaRPr lang="en-US" sz="2300" kern="1200" dirty="0"/>
        </a:p>
      </dsp:txBody>
      <dsp:txXfrm>
        <a:off x="7441" y="1144010"/>
        <a:ext cx="5075039" cy="1580216"/>
      </dsp:txXfrm>
    </dsp:sp>
    <dsp:sp modelId="{A5F2457B-F3E2-456C-A189-56035B72927D}">
      <dsp:nvSpPr>
        <dsp:cNvPr id="0" name=""/>
        <dsp:cNvSpPr/>
      </dsp:nvSpPr>
      <dsp:spPr>
        <a:xfrm>
          <a:off x="5082480" y="1144010"/>
          <a:ext cx="5075039" cy="158021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sz="2300" kern="1200" dirty="0" smtClean="0"/>
            <a:t>Complicated and resource intensive</a:t>
          </a:r>
          <a:endParaRPr lang="en-US" sz="2300" kern="1200" dirty="0"/>
        </a:p>
      </dsp:txBody>
      <dsp:txXfrm>
        <a:off x="5082480" y="1144010"/>
        <a:ext cx="5075039" cy="1580216"/>
      </dsp:txXfrm>
    </dsp:sp>
    <dsp:sp modelId="{588E5A06-911A-4B71-A20D-285D5B9EC74D}">
      <dsp:nvSpPr>
        <dsp:cNvPr id="0" name=""/>
        <dsp:cNvSpPr/>
      </dsp:nvSpPr>
      <dsp:spPr>
        <a:xfrm>
          <a:off x="10157519" y="1144010"/>
          <a:ext cx="5075039" cy="158021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t" anchorCtr="0">
          <a:noAutofit/>
        </a:bodyPr>
        <a:lstStyle/>
        <a:p>
          <a:pPr lvl="0" algn="l" defTabSz="1022350">
            <a:lnSpc>
              <a:spcPct val="90000"/>
            </a:lnSpc>
            <a:spcBef>
              <a:spcPct val="0"/>
            </a:spcBef>
            <a:spcAft>
              <a:spcPct val="35000"/>
            </a:spcAft>
          </a:pPr>
          <a:r>
            <a:rPr lang="en-US" sz="2300" kern="1200" smtClean="0"/>
            <a:t>Resulting in:</a:t>
          </a:r>
          <a:endParaRPr lang="en-US" sz="2300" kern="1200" dirty="0"/>
        </a:p>
        <a:p>
          <a:pPr marL="171450" lvl="1" indent="-171450" algn="l" defTabSz="800100">
            <a:lnSpc>
              <a:spcPct val="90000"/>
            </a:lnSpc>
            <a:spcBef>
              <a:spcPct val="0"/>
            </a:spcBef>
            <a:spcAft>
              <a:spcPct val="15000"/>
            </a:spcAft>
            <a:buChar char="••"/>
          </a:pPr>
          <a:r>
            <a:rPr lang="en-US" sz="1800" kern="1200" dirty="0" smtClean="0"/>
            <a:t>Administratively tedious and service delivery complaints</a:t>
          </a:r>
          <a:endParaRPr lang="en-US" sz="1800" kern="1200" dirty="0"/>
        </a:p>
        <a:p>
          <a:pPr marL="171450" lvl="1" indent="-171450" algn="l" defTabSz="800100">
            <a:lnSpc>
              <a:spcPct val="90000"/>
            </a:lnSpc>
            <a:spcBef>
              <a:spcPct val="0"/>
            </a:spcBef>
            <a:spcAft>
              <a:spcPct val="15000"/>
            </a:spcAft>
            <a:buChar char="••"/>
          </a:pPr>
          <a:r>
            <a:rPr lang="en-US" sz="1800" kern="1200" smtClean="0"/>
            <a:t>Increased fraudulent activity </a:t>
          </a:r>
          <a:endParaRPr lang="en-US" sz="1800" kern="1200" dirty="0"/>
        </a:p>
        <a:p>
          <a:pPr marL="171450" lvl="1" indent="-171450" algn="l" defTabSz="800100">
            <a:lnSpc>
              <a:spcPct val="90000"/>
            </a:lnSpc>
            <a:spcBef>
              <a:spcPct val="0"/>
            </a:spcBef>
            <a:spcAft>
              <a:spcPct val="15000"/>
            </a:spcAft>
            <a:buChar char="••"/>
          </a:pPr>
          <a:r>
            <a:rPr lang="en-US" sz="1800" kern="1200" smtClean="0"/>
            <a:t>Assessment Collection Inefficiencies</a:t>
          </a:r>
          <a:endParaRPr lang="en-ZA" sz="1800" kern="1200" dirty="0"/>
        </a:p>
      </dsp:txBody>
      <dsp:txXfrm>
        <a:off x="10157519" y="1144010"/>
        <a:ext cx="5075039" cy="158021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6E3CB1-DBEF-44A3-81D5-A1861BB08780}"/>
              </a:ext>
            </a:extLst>
          </p:cNvPr>
          <p:cNvSpPr>
            <a:spLocks noGrp="1"/>
          </p:cNvSpPr>
          <p:nvPr>
            <p:ph type="hdr" sz="quarter"/>
          </p:nvPr>
        </p:nvSpPr>
        <p:spPr>
          <a:xfrm>
            <a:off x="0" y="0"/>
            <a:ext cx="4301220" cy="341064"/>
          </a:xfrm>
          <a:prstGeom prst="rect">
            <a:avLst/>
          </a:prstGeom>
        </p:spPr>
        <p:txBody>
          <a:bodyPr vert="horz" lIns="60204" tIns="30102" rIns="60204" bIns="30102" rtlCol="0"/>
          <a:lstStyle>
            <a:lvl1pPr algn="l">
              <a:defRPr sz="800"/>
            </a:lvl1pPr>
          </a:lstStyle>
          <a:p>
            <a:endParaRPr lang="en-GB"/>
          </a:p>
        </p:txBody>
      </p:sp>
      <p:sp>
        <p:nvSpPr>
          <p:cNvPr id="3" name="Date Placeholder 2">
            <a:extLst>
              <a:ext uri="{FF2B5EF4-FFF2-40B4-BE49-F238E27FC236}">
                <a16:creationId xmlns:a16="http://schemas.microsoft.com/office/drawing/2014/main" id="{570349CF-8C33-43E9-AD6C-12F502CFC5E5}"/>
              </a:ext>
            </a:extLst>
          </p:cNvPr>
          <p:cNvSpPr>
            <a:spLocks noGrp="1"/>
          </p:cNvSpPr>
          <p:nvPr>
            <p:ph type="dt" sz="quarter" idx="1"/>
          </p:nvPr>
        </p:nvSpPr>
        <p:spPr>
          <a:xfrm>
            <a:off x="5622510" y="0"/>
            <a:ext cx="4302189" cy="341064"/>
          </a:xfrm>
          <a:prstGeom prst="rect">
            <a:avLst/>
          </a:prstGeom>
        </p:spPr>
        <p:txBody>
          <a:bodyPr vert="horz" lIns="60204" tIns="30102" rIns="60204" bIns="30102" rtlCol="0"/>
          <a:lstStyle>
            <a:lvl1pPr algn="r">
              <a:defRPr sz="800"/>
            </a:lvl1pPr>
          </a:lstStyle>
          <a:p>
            <a:fld id="{5FA3DD59-65C1-487D-ACF5-81FC46BB62E9}" type="datetimeFigureOut">
              <a:rPr lang="en-GB" smtClean="0"/>
              <a:t>27/05/2021</a:t>
            </a:fld>
            <a:endParaRPr lang="en-GB"/>
          </a:p>
        </p:txBody>
      </p:sp>
      <p:sp>
        <p:nvSpPr>
          <p:cNvPr id="4" name="Footer Placeholder 3">
            <a:extLst>
              <a:ext uri="{FF2B5EF4-FFF2-40B4-BE49-F238E27FC236}">
                <a16:creationId xmlns:a16="http://schemas.microsoft.com/office/drawing/2014/main" id="{6D5FD6FF-B0B8-4E54-91B4-2C9C15AC40FD}"/>
              </a:ext>
            </a:extLst>
          </p:cNvPr>
          <p:cNvSpPr>
            <a:spLocks noGrp="1"/>
          </p:cNvSpPr>
          <p:nvPr>
            <p:ph type="ftr" sz="quarter" idx="2"/>
          </p:nvPr>
        </p:nvSpPr>
        <p:spPr>
          <a:xfrm>
            <a:off x="0" y="6456612"/>
            <a:ext cx="4301220" cy="341064"/>
          </a:xfrm>
          <a:prstGeom prst="rect">
            <a:avLst/>
          </a:prstGeom>
        </p:spPr>
        <p:txBody>
          <a:bodyPr vert="horz" lIns="60204" tIns="30102" rIns="60204" bIns="30102" rtlCol="0" anchor="b"/>
          <a:lstStyle>
            <a:lvl1pPr algn="l">
              <a:defRPr sz="800"/>
            </a:lvl1pPr>
          </a:lstStyle>
          <a:p>
            <a:endParaRPr lang="en-GB"/>
          </a:p>
        </p:txBody>
      </p:sp>
      <p:sp>
        <p:nvSpPr>
          <p:cNvPr id="5" name="Slide Number Placeholder 4">
            <a:extLst>
              <a:ext uri="{FF2B5EF4-FFF2-40B4-BE49-F238E27FC236}">
                <a16:creationId xmlns:a16="http://schemas.microsoft.com/office/drawing/2014/main" id="{F29DBAF5-B579-4815-8999-E50BF4F4B532}"/>
              </a:ext>
            </a:extLst>
          </p:cNvPr>
          <p:cNvSpPr>
            <a:spLocks noGrp="1"/>
          </p:cNvSpPr>
          <p:nvPr>
            <p:ph type="sldNum" sz="quarter" idx="3"/>
          </p:nvPr>
        </p:nvSpPr>
        <p:spPr>
          <a:xfrm>
            <a:off x="5622510" y="6456612"/>
            <a:ext cx="4302189" cy="341064"/>
          </a:xfrm>
          <a:prstGeom prst="rect">
            <a:avLst/>
          </a:prstGeom>
        </p:spPr>
        <p:txBody>
          <a:bodyPr vert="horz" lIns="60204" tIns="30102" rIns="60204" bIns="30102" rtlCol="0" anchor="b"/>
          <a:lstStyle>
            <a:lvl1pPr algn="r">
              <a:defRPr sz="800"/>
            </a:lvl1pPr>
          </a:lstStyle>
          <a:p>
            <a:fld id="{DCF2BB8C-C1AF-4A84-87BF-30EF76A290EF}" type="slidenum">
              <a:rPr lang="en-GB" smtClean="0"/>
              <a:t>‹#›</a:t>
            </a:fld>
            <a:endParaRPr lang="en-GB"/>
          </a:p>
        </p:txBody>
      </p:sp>
    </p:spTree>
    <p:extLst>
      <p:ext uri="{BB962C8B-B14F-4D97-AF65-F5344CB8AC3E}">
        <p14:creationId xmlns:p14="http://schemas.microsoft.com/office/powerpoint/2010/main" val="3405034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220" cy="341064"/>
          </a:xfrm>
          <a:prstGeom prst="rect">
            <a:avLst/>
          </a:prstGeom>
        </p:spPr>
        <p:txBody>
          <a:bodyPr vert="horz" lIns="60204" tIns="30102" rIns="60204" bIns="30102" rtlCol="0"/>
          <a:lstStyle>
            <a:lvl1pPr algn="l">
              <a:defRPr sz="800"/>
            </a:lvl1pPr>
          </a:lstStyle>
          <a:p>
            <a:endParaRPr lang="en-ZA"/>
          </a:p>
        </p:txBody>
      </p:sp>
      <p:sp>
        <p:nvSpPr>
          <p:cNvPr id="3" name="Date Placeholder 2"/>
          <p:cNvSpPr>
            <a:spLocks noGrp="1"/>
          </p:cNvSpPr>
          <p:nvPr>
            <p:ph type="dt" idx="1"/>
          </p:nvPr>
        </p:nvSpPr>
        <p:spPr>
          <a:xfrm>
            <a:off x="5622510" y="0"/>
            <a:ext cx="4302189" cy="341064"/>
          </a:xfrm>
          <a:prstGeom prst="rect">
            <a:avLst/>
          </a:prstGeom>
        </p:spPr>
        <p:txBody>
          <a:bodyPr vert="horz" lIns="60204" tIns="30102" rIns="60204" bIns="30102" rtlCol="0"/>
          <a:lstStyle>
            <a:lvl1pPr algn="r">
              <a:defRPr sz="800"/>
            </a:lvl1pPr>
          </a:lstStyle>
          <a:p>
            <a:fld id="{90E698E8-EFDD-4C76-932A-DB03F60133B2}" type="datetimeFigureOut">
              <a:rPr lang="en-ZA" smtClean="0"/>
              <a:t>2021/05/27</a:t>
            </a:fld>
            <a:endParaRPr lang="en-ZA"/>
          </a:p>
        </p:txBody>
      </p:sp>
      <p:sp>
        <p:nvSpPr>
          <p:cNvPr id="4" name="Slide Image Placeholder 3"/>
          <p:cNvSpPr>
            <a:spLocks noGrp="1" noRot="1" noChangeAspect="1"/>
          </p:cNvSpPr>
          <p:nvPr>
            <p:ph type="sldImg" idx="2"/>
          </p:nvPr>
        </p:nvSpPr>
        <p:spPr>
          <a:xfrm>
            <a:off x="2925763" y="849313"/>
            <a:ext cx="4075112" cy="2293937"/>
          </a:xfrm>
          <a:prstGeom prst="rect">
            <a:avLst/>
          </a:prstGeom>
          <a:noFill/>
          <a:ln w="12700">
            <a:solidFill>
              <a:prstClr val="black"/>
            </a:solidFill>
          </a:ln>
        </p:spPr>
        <p:txBody>
          <a:bodyPr vert="horz" lIns="60204" tIns="30102" rIns="60204" bIns="30102" rtlCol="0" anchor="ctr"/>
          <a:lstStyle/>
          <a:p>
            <a:endParaRPr lang="en-ZA"/>
          </a:p>
        </p:txBody>
      </p:sp>
      <p:sp>
        <p:nvSpPr>
          <p:cNvPr id="5" name="Notes Placeholder 4"/>
          <p:cNvSpPr>
            <a:spLocks noGrp="1"/>
          </p:cNvSpPr>
          <p:nvPr>
            <p:ph type="body" sz="quarter" idx="3"/>
          </p:nvPr>
        </p:nvSpPr>
        <p:spPr>
          <a:xfrm>
            <a:off x="992664" y="3271381"/>
            <a:ext cx="7941310" cy="2676585"/>
          </a:xfrm>
          <a:prstGeom prst="rect">
            <a:avLst/>
          </a:prstGeom>
        </p:spPr>
        <p:txBody>
          <a:bodyPr vert="horz" lIns="60204" tIns="30102" rIns="60204" bIns="3010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6456612"/>
            <a:ext cx="4301220" cy="341064"/>
          </a:xfrm>
          <a:prstGeom prst="rect">
            <a:avLst/>
          </a:prstGeom>
        </p:spPr>
        <p:txBody>
          <a:bodyPr vert="horz" lIns="60204" tIns="30102" rIns="60204" bIns="30102" rtlCol="0" anchor="b"/>
          <a:lstStyle>
            <a:lvl1pPr algn="l">
              <a:defRPr sz="800"/>
            </a:lvl1pPr>
          </a:lstStyle>
          <a:p>
            <a:endParaRPr lang="en-ZA"/>
          </a:p>
        </p:txBody>
      </p:sp>
      <p:sp>
        <p:nvSpPr>
          <p:cNvPr id="7" name="Slide Number Placeholder 6"/>
          <p:cNvSpPr>
            <a:spLocks noGrp="1"/>
          </p:cNvSpPr>
          <p:nvPr>
            <p:ph type="sldNum" sz="quarter" idx="5"/>
          </p:nvPr>
        </p:nvSpPr>
        <p:spPr>
          <a:xfrm>
            <a:off x="5622510" y="6456612"/>
            <a:ext cx="4302189" cy="341064"/>
          </a:xfrm>
          <a:prstGeom prst="rect">
            <a:avLst/>
          </a:prstGeom>
        </p:spPr>
        <p:txBody>
          <a:bodyPr vert="horz" lIns="60204" tIns="30102" rIns="60204" bIns="30102" rtlCol="0" anchor="b"/>
          <a:lstStyle>
            <a:lvl1pPr algn="r">
              <a:defRPr sz="800"/>
            </a:lvl1pPr>
          </a:lstStyle>
          <a:p>
            <a:fld id="{4B51D0C7-2624-40BE-9108-8B25940679D9}" type="slidenum">
              <a:rPr lang="en-ZA" smtClean="0"/>
              <a:t>‹#›</a:t>
            </a:fld>
            <a:endParaRPr lang="en-ZA"/>
          </a:p>
        </p:txBody>
      </p:sp>
    </p:spTree>
    <p:extLst>
      <p:ext uri="{BB962C8B-B14F-4D97-AF65-F5344CB8AC3E}">
        <p14:creationId xmlns:p14="http://schemas.microsoft.com/office/powerpoint/2010/main" val="973219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2.jp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2.jp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2.jp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2.jp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889760"/>
            <a:ext cx="16256000" cy="5452871"/>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565552" y="454152"/>
            <a:ext cx="2889503" cy="1014983"/>
          </a:xfrm>
          <a:prstGeom prst="rect">
            <a:avLst/>
          </a:prstGeom>
          <a:blipFill>
            <a:blip r:embed="rId3" cstate="print"/>
            <a:stretch>
              <a:fillRect/>
            </a:stretch>
          </a:blipFill>
        </p:spPr>
        <p:txBody>
          <a:bodyPr wrap="square" lIns="0" tIns="0" rIns="0" bIns="0" rtlCol="0"/>
          <a:lstStyle/>
          <a:p>
            <a:endParaRPr>
              <a:solidFill>
                <a:srgbClr val="D7BB6E"/>
              </a:solidFill>
            </a:endParaRPr>
          </a:p>
        </p:txBody>
      </p:sp>
      <p:sp>
        <p:nvSpPr>
          <p:cNvPr id="18" name="bk object 18"/>
          <p:cNvSpPr/>
          <p:nvPr/>
        </p:nvSpPr>
        <p:spPr>
          <a:xfrm>
            <a:off x="12955672" y="7772400"/>
            <a:ext cx="2596895" cy="1018031"/>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9560200" y="3057144"/>
            <a:ext cx="4602479" cy="1203959"/>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4394200" y="4626567"/>
            <a:ext cx="9662999" cy="738664"/>
          </a:xfrm>
          <a:prstGeom prst="rect">
            <a:avLst/>
          </a:prstGeom>
        </p:spPr>
        <p:txBody>
          <a:bodyPr wrap="square" lIns="0" tIns="0" rIns="0" bIns="0">
            <a:spAutoFit/>
          </a:bodyPr>
          <a:lstStyle>
            <a:lvl1pPr>
              <a:defRPr b="0" i="0">
                <a:solidFill>
                  <a:schemeClr val="bg1"/>
                </a:solidFill>
              </a:defRPr>
            </a:lvl1pPr>
          </a:lstStyle>
          <a:p>
            <a:endParaRPr dirty="0"/>
          </a:p>
        </p:txBody>
      </p:sp>
      <p:sp>
        <p:nvSpPr>
          <p:cNvPr id="4" name="Holder 4"/>
          <p:cNvSpPr>
            <a:spLocks noGrp="1"/>
          </p:cNvSpPr>
          <p:nvPr>
            <p:ph type="ftr" sz="quarter" idx="5"/>
          </p:nvPr>
        </p:nvSpPr>
        <p:spPr>
          <a:xfrm>
            <a:off x="5527040" y="8503920"/>
            <a:ext cx="5201920" cy="4572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503920"/>
            <a:ext cx="3738880" cy="4572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5/27/2021</a:t>
            </a:fld>
            <a:endParaRPr lang="en-US"/>
          </a:p>
        </p:txBody>
      </p:sp>
      <p:sp>
        <p:nvSpPr>
          <p:cNvPr id="6" name="Holder 6"/>
          <p:cNvSpPr>
            <a:spLocks noGrp="1"/>
          </p:cNvSpPr>
          <p:nvPr>
            <p:ph type="sldNum" sz="quarter" idx="7"/>
          </p:nvPr>
        </p:nvSpPr>
        <p:spPr>
          <a:xfrm>
            <a:off x="11704320" y="8503920"/>
            <a:ext cx="3738880" cy="4572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40CC8B6-EB97-451E-AD00-2FF50F96D987}"/>
              </a:ext>
            </a:extLst>
          </p:cNvPr>
          <p:cNvGrpSpPr/>
          <p:nvPr userDrawn="1"/>
        </p:nvGrpSpPr>
        <p:grpSpPr>
          <a:xfrm>
            <a:off x="14581275" y="146499"/>
            <a:ext cx="1671669" cy="2966605"/>
            <a:chOff x="14581275" y="146499"/>
            <a:chExt cx="1671669" cy="2966605"/>
          </a:xfrm>
        </p:grpSpPr>
        <p:sp>
          <p:nvSpPr>
            <p:cNvPr id="17" name="bk object 17"/>
            <p:cNvSpPr/>
            <p:nvPr/>
          </p:nvSpPr>
          <p:spPr>
            <a:xfrm>
              <a:off x="14581275" y="1001077"/>
              <a:ext cx="414864" cy="41508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18" name="bk object 18"/>
            <p:cNvSpPr/>
            <p:nvPr/>
          </p:nvSpPr>
          <p:spPr>
            <a:xfrm>
              <a:off x="15148666" y="146499"/>
              <a:ext cx="893789" cy="42728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19" name="bk object 19"/>
            <p:cNvSpPr/>
            <p:nvPr/>
          </p:nvSpPr>
          <p:spPr>
            <a:xfrm>
              <a:off x="15292034" y="998025"/>
              <a:ext cx="960900" cy="42728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20" name="bk object 20"/>
            <p:cNvSpPr/>
            <p:nvPr/>
          </p:nvSpPr>
          <p:spPr>
            <a:xfrm>
              <a:off x="15148666" y="1849550"/>
              <a:ext cx="893789" cy="427288"/>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21" name="bk object 21"/>
            <p:cNvSpPr/>
            <p:nvPr/>
          </p:nvSpPr>
          <p:spPr>
            <a:xfrm>
              <a:off x="15886887" y="2698024"/>
              <a:ext cx="366057" cy="415080"/>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grpSp>
      <p:sp>
        <p:nvSpPr>
          <p:cNvPr id="27" name="object 3">
            <a:extLst>
              <a:ext uri="{FF2B5EF4-FFF2-40B4-BE49-F238E27FC236}">
                <a16:creationId xmlns:a16="http://schemas.microsoft.com/office/drawing/2014/main" id="{932DFCDB-1B87-4AB8-A982-95BB8D5EB181}"/>
              </a:ext>
            </a:extLst>
          </p:cNvPr>
          <p:cNvSpPr/>
          <p:nvPr userDrawn="1"/>
        </p:nvSpPr>
        <p:spPr>
          <a:xfrm>
            <a:off x="717804" y="8165592"/>
            <a:ext cx="2285999" cy="597407"/>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29" name="object 7">
            <a:extLst>
              <a:ext uri="{FF2B5EF4-FFF2-40B4-BE49-F238E27FC236}">
                <a16:creationId xmlns:a16="http://schemas.microsoft.com/office/drawing/2014/main" id="{E91A2576-964E-49D9-81C9-2845A7AA16FB}"/>
              </a:ext>
            </a:extLst>
          </p:cNvPr>
          <p:cNvSpPr/>
          <p:nvPr userDrawn="1"/>
        </p:nvSpPr>
        <p:spPr>
          <a:xfrm>
            <a:off x="12955672" y="7772400"/>
            <a:ext cx="2596895" cy="1018031"/>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30" name="Holder 2">
            <a:extLst>
              <a:ext uri="{FF2B5EF4-FFF2-40B4-BE49-F238E27FC236}">
                <a16:creationId xmlns:a16="http://schemas.microsoft.com/office/drawing/2014/main" id="{60C4AF85-9099-4335-8177-E008CBE6BD1D}"/>
              </a:ext>
            </a:extLst>
          </p:cNvPr>
          <p:cNvSpPr>
            <a:spLocks noGrp="1"/>
          </p:cNvSpPr>
          <p:nvPr>
            <p:ph type="title"/>
          </p:nvPr>
        </p:nvSpPr>
        <p:spPr>
          <a:xfrm>
            <a:off x="808831" y="1981200"/>
            <a:ext cx="5483537" cy="756919"/>
          </a:xfrm>
        </p:spPr>
        <p:txBody>
          <a:bodyPr lIns="0" tIns="0" rIns="0" bIns="0"/>
          <a:lstStyle>
            <a:lvl1pPr>
              <a:defRPr sz="4800" b="1" i="0">
                <a:solidFill>
                  <a:srgbClr val="007F41"/>
                </a:solidFill>
                <a:latin typeface="Arial"/>
                <a:cs typeface="Arial"/>
              </a:defRPr>
            </a:lvl1pPr>
          </a:lstStyle>
          <a:p>
            <a:endParaRPr dirty="0"/>
          </a:p>
        </p:txBody>
      </p:sp>
      <p:pic>
        <p:nvPicPr>
          <p:cNvPr id="12" name="Picture 11" descr="A screenshot of a cell phone&#10;&#10;Description automatically generated">
            <a:extLst>
              <a:ext uri="{FF2B5EF4-FFF2-40B4-BE49-F238E27FC236}">
                <a16:creationId xmlns:a16="http://schemas.microsoft.com/office/drawing/2014/main" id="{C7D1EE13-0694-4E95-961F-5ADCF010B92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65552" y="420622"/>
            <a:ext cx="3733800" cy="1219200"/>
          </a:xfrm>
          <a:prstGeom prst="rect">
            <a:avLst/>
          </a:prstGeom>
        </p:spPr>
      </p:pic>
    </p:spTree>
    <p:extLst>
      <p:ext uri="{BB962C8B-B14F-4D97-AF65-F5344CB8AC3E}">
        <p14:creationId xmlns:p14="http://schemas.microsoft.com/office/powerpoint/2010/main" val="2692893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889760"/>
            <a:ext cx="16256000" cy="5452871"/>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18" name="bk object 18"/>
          <p:cNvSpPr/>
          <p:nvPr/>
        </p:nvSpPr>
        <p:spPr>
          <a:xfrm>
            <a:off x="12955672" y="7772400"/>
            <a:ext cx="2596895" cy="1018031"/>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19" name="bk object 19"/>
          <p:cNvSpPr/>
          <p:nvPr/>
        </p:nvSpPr>
        <p:spPr>
          <a:xfrm>
            <a:off x="9560200" y="3057144"/>
            <a:ext cx="4602479" cy="12039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2" name="Holder 2"/>
          <p:cNvSpPr>
            <a:spLocks noGrp="1"/>
          </p:cNvSpPr>
          <p:nvPr>
            <p:ph type="ctrTitle"/>
          </p:nvPr>
        </p:nvSpPr>
        <p:spPr>
          <a:xfrm>
            <a:off x="4394200" y="4626567"/>
            <a:ext cx="9662999" cy="738664"/>
          </a:xfrm>
          <a:prstGeom prst="rect">
            <a:avLst/>
          </a:prstGeom>
        </p:spPr>
        <p:txBody>
          <a:bodyPr wrap="square" lIns="0" tIns="0" rIns="0" bIns="0">
            <a:spAutoFit/>
          </a:bodyPr>
          <a:lstStyle>
            <a:lvl1pPr>
              <a:defRPr b="0" i="0">
                <a:solidFill>
                  <a:schemeClr val="bg1"/>
                </a:solidFill>
              </a:defRPr>
            </a:lvl1pPr>
          </a:lstStyle>
          <a:p>
            <a:endParaRPr dirty="0"/>
          </a:p>
        </p:txBody>
      </p:sp>
      <p:sp>
        <p:nvSpPr>
          <p:cNvPr id="4" name="Holder 4"/>
          <p:cNvSpPr>
            <a:spLocks noGrp="1"/>
          </p:cNvSpPr>
          <p:nvPr>
            <p:ph type="ftr" sz="quarter" idx="5"/>
          </p:nvPr>
        </p:nvSpPr>
        <p:spPr>
          <a:xfrm>
            <a:off x="5527040" y="8503920"/>
            <a:ext cx="5201920" cy="457200"/>
          </a:xfrm>
          <a:prstGeom prst="rect">
            <a:avLst/>
          </a:prstGeom>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tint val="75000"/>
                </a:srgbClr>
              </a:solidFill>
              <a:effectLst/>
              <a:uLnTx/>
              <a:uFillTx/>
              <a:latin typeface="Arial"/>
              <a:ea typeface="+mn-ea"/>
              <a:cs typeface="+mn-cs"/>
            </a:endParaRPr>
          </a:p>
        </p:txBody>
      </p:sp>
      <p:sp>
        <p:nvSpPr>
          <p:cNvPr id="5" name="Holder 5"/>
          <p:cNvSpPr>
            <a:spLocks noGrp="1"/>
          </p:cNvSpPr>
          <p:nvPr>
            <p:ph type="dt" sz="half" idx="6"/>
          </p:nvPr>
        </p:nvSpPr>
        <p:spPr>
          <a:xfrm>
            <a:off x="812800" y="8503920"/>
            <a:ext cx="3738880" cy="457200"/>
          </a:xfrm>
          <a:prstGeom prst="rect">
            <a:avLst/>
          </a:prstGeom>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srgbClr val="007832">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5/27/2021</a:t>
            </a:fld>
            <a:endParaRPr kumimoji="0" lang="en-US" sz="1800" b="0" i="0" u="none" strike="noStrike" kern="1200" cap="none" spc="0" normalizeH="0" baseline="0" noProof="0">
              <a:ln>
                <a:noFill/>
              </a:ln>
              <a:solidFill>
                <a:srgbClr val="007832">
                  <a:tint val="75000"/>
                </a:srgbClr>
              </a:solidFill>
              <a:effectLst/>
              <a:uLnTx/>
              <a:uFillTx/>
              <a:latin typeface="Arial"/>
              <a:ea typeface="+mn-ea"/>
              <a:cs typeface="+mn-cs"/>
            </a:endParaRPr>
          </a:p>
        </p:txBody>
      </p:sp>
      <p:sp>
        <p:nvSpPr>
          <p:cNvPr id="6" name="Holder 6"/>
          <p:cNvSpPr>
            <a:spLocks noGrp="1"/>
          </p:cNvSpPr>
          <p:nvPr>
            <p:ph type="sldNum" sz="quarter" idx="7"/>
          </p:nvPr>
        </p:nvSpPr>
        <p:spPr>
          <a:xfrm>
            <a:off x="11704320" y="8503920"/>
            <a:ext cx="3738880" cy="457200"/>
          </a:xfrm>
          <a:prstGeom prst="rect">
            <a:avLst/>
          </a:prstGeom>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srgbClr val="007832">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srgbClr val="007832">
                  <a:tint val="75000"/>
                </a:srgbClr>
              </a:solidFill>
              <a:effectLst/>
              <a:uLnTx/>
              <a:uFillTx/>
              <a:latin typeface="Arial"/>
              <a:ea typeface="+mn-ea"/>
              <a:cs typeface="+mn-cs"/>
            </a:endParaRPr>
          </a:p>
        </p:txBody>
      </p:sp>
      <p:pic>
        <p:nvPicPr>
          <p:cNvPr id="11" name="Picture 10" descr="A screenshot of a cell phone&#10;&#10;Description automatically generated">
            <a:extLst>
              <a:ext uri="{FF2B5EF4-FFF2-40B4-BE49-F238E27FC236}">
                <a16:creationId xmlns:a16="http://schemas.microsoft.com/office/drawing/2014/main" id="{495B2884-F8B2-41B4-8C49-CE892A760D4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5552" y="420622"/>
            <a:ext cx="3733800" cy="1219200"/>
          </a:xfrm>
          <a:prstGeom prst="rect">
            <a:avLst/>
          </a:prstGeom>
        </p:spPr>
      </p:pic>
    </p:spTree>
    <p:extLst>
      <p:ext uri="{BB962C8B-B14F-4D97-AF65-F5344CB8AC3E}">
        <p14:creationId xmlns:p14="http://schemas.microsoft.com/office/powerpoint/2010/main" val="1734239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07F41"/>
                </a:solidFill>
                <a:latin typeface="Arial"/>
                <a:cs typeface="Arial"/>
              </a:defRPr>
            </a:lvl1pPr>
          </a:lstStyle>
          <a:p>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grpSp>
        <p:nvGrpSpPr>
          <p:cNvPr id="7" name="Group 6">
            <a:extLst>
              <a:ext uri="{FF2B5EF4-FFF2-40B4-BE49-F238E27FC236}">
                <a16:creationId xmlns:a16="http://schemas.microsoft.com/office/drawing/2014/main" id="{AF4F8AD1-897C-44FF-9BE1-206044E98DC1}"/>
              </a:ext>
            </a:extLst>
          </p:cNvPr>
          <p:cNvGrpSpPr/>
          <p:nvPr userDrawn="1"/>
        </p:nvGrpSpPr>
        <p:grpSpPr>
          <a:xfrm>
            <a:off x="14581275" y="146499"/>
            <a:ext cx="1671669" cy="2966605"/>
            <a:chOff x="14581275" y="146499"/>
            <a:chExt cx="1671669" cy="2966605"/>
          </a:xfrm>
        </p:grpSpPr>
        <p:sp>
          <p:nvSpPr>
            <p:cNvPr id="8" name="bk object 17">
              <a:extLst>
                <a:ext uri="{FF2B5EF4-FFF2-40B4-BE49-F238E27FC236}">
                  <a16:creationId xmlns:a16="http://schemas.microsoft.com/office/drawing/2014/main" id="{B0EB5ECF-67C8-4E0F-937B-0EF4376A0DC7}"/>
                </a:ext>
              </a:extLst>
            </p:cNvPr>
            <p:cNvSpPr/>
            <p:nvPr/>
          </p:nvSpPr>
          <p:spPr>
            <a:xfrm>
              <a:off x="14581275" y="1001077"/>
              <a:ext cx="414864" cy="41508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9" name="bk object 18">
              <a:extLst>
                <a:ext uri="{FF2B5EF4-FFF2-40B4-BE49-F238E27FC236}">
                  <a16:creationId xmlns:a16="http://schemas.microsoft.com/office/drawing/2014/main" id="{34ED71B5-52CA-40E5-BBFA-23804C029B21}"/>
                </a:ext>
              </a:extLst>
            </p:cNvPr>
            <p:cNvSpPr/>
            <p:nvPr/>
          </p:nvSpPr>
          <p:spPr>
            <a:xfrm>
              <a:off x="15148666" y="146499"/>
              <a:ext cx="893789" cy="42728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10" name="bk object 19">
              <a:extLst>
                <a:ext uri="{FF2B5EF4-FFF2-40B4-BE49-F238E27FC236}">
                  <a16:creationId xmlns:a16="http://schemas.microsoft.com/office/drawing/2014/main" id="{7339EE59-3959-4856-A8DB-954097084B37}"/>
                </a:ext>
              </a:extLst>
            </p:cNvPr>
            <p:cNvSpPr/>
            <p:nvPr/>
          </p:nvSpPr>
          <p:spPr>
            <a:xfrm>
              <a:off x="15292034" y="998025"/>
              <a:ext cx="960900" cy="42728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11" name="bk object 20">
              <a:extLst>
                <a:ext uri="{FF2B5EF4-FFF2-40B4-BE49-F238E27FC236}">
                  <a16:creationId xmlns:a16="http://schemas.microsoft.com/office/drawing/2014/main" id="{CF7611C7-3B2E-49B0-9593-9EC8EE4FEF7F}"/>
                </a:ext>
              </a:extLst>
            </p:cNvPr>
            <p:cNvSpPr/>
            <p:nvPr/>
          </p:nvSpPr>
          <p:spPr>
            <a:xfrm>
              <a:off x="15148666" y="1849550"/>
              <a:ext cx="893789" cy="427288"/>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12" name="bk object 21">
              <a:extLst>
                <a:ext uri="{FF2B5EF4-FFF2-40B4-BE49-F238E27FC236}">
                  <a16:creationId xmlns:a16="http://schemas.microsoft.com/office/drawing/2014/main" id="{D3E507C1-BBAE-47E9-A491-F0088229FD1E}"/>
                </a:ext>
              </a:extLst>
            </p:cNvPr>
            <p:cNvSpPr/>
            <p:nvPr/>
          </p:nvSpPr>
          <p:spPr>
            <a:xfrm>
              <a:off x="15886887" y="2698024"/>
              <a:ext cx="366057" cy="415080"/>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grpSp>
    </p:spTree>
    <p:extLst>
      <p:ext uri="{BB962C8B-B14F-4D97-AF65-F5344CB8AC3E}">
        <p14:creationId xmlns:p14="http://schemas.microsoft.com/office/powerpoint/2010/main" val="922559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498600" y="2063194"/>
            <a:ext cx="5483537" cy="756919"/>
          </a:xfrm>
        </p:spPr>
        <p:txBody>
          <a:bodyPr lIns="0" tIns="0" rIns="0" bIns="0"/>
          <a:lstStyle>
            <a:lvl1pPr>
              <a:defRPr sz="4800" b="1" i="0">
                <a:solidFill>
                  <a:srgbClr val="007F41"/>
                </a:solidFill>
                <a:latin typeface="Arial"/>
                <a:cs typeface="Arial"/>
              </a:defRPr>
            </a:lvl1pPr>
          </a:lstStyle>
          <a:p>
            <a:endParaRPr/>
          </a:p>
        </p:txBody>
      </p:sp>
      <p:sp>
        <p:nvSpPr>
          <p:cNvPr id="4" name="Holder 4"/>
          <p:cNvSpPr>
            <a:spLocks noGrp="1"/>
          </p:cNvSpPr>
          <p:nvPr>
            <p:ph sz="half" idx="3"/>
          </p:nvPr>
        </p:nvSpPr>
        <p:spPr>
          <a:xfrm>
            <a:off x="8371840" y="2103120"/>
            <a:ext cx="7071360" cy="6035040"/>
          </a:xfrm>
          <a:prstGeom prst="rect">
            <a:avLst/>
          </a:prstGeom>
        </p:spPr>
        <p:txBody>
          <a:bodyPr wrap="square" lIns="0" tIns="0" rIns="0" bIns="0">
            <a:spAutoFit/>
          </a:bodyPr>
          <a:lstStyle>
            <a:lvl1pPr>
              <a:defRPr/>
            </a:lvl1pPr>
          </a:lstStyle>
          <a:p>
            <a:endParaRPr/>
          </a:p>
        </p:txBody>
      </p:sp>
      <p:grpSp>
        <p:nvGrpSpPr>
          <p:cNvPr id="8" name="Group 7">
            <a:extLst>
              <a:ext uri="{FF2B5EF4-FFF2-40B4-BE49-F238E27FC236}">
                <a16:creationId xmlns:a16="http://schemas.microsoft.com/office/drawing/2014/main" id="{BC2CE9FA-15B6-481B-B425-459CE9598CD9}"/>
              </a:ext>
            </a:extLst>
          </p:cNvPr>
          <p:cNvGrpSpPr/>
          <p:nvPr userDrawn="1"/>
        </p:nvGrpSpPr>
        <p:grpSpPr>
          <a:xfrm>
            <a:off x="14581275" y="146499"/>
            <a:ext cx="1671669" cy="2966605"/>
            <a:chOff x="14581275" y="146499"/>
            <a:chExt cx="1671669" cy="2966605"/>
          </a:xfrm>
        </p:grpSpPr>
        <p:sp>
          <p:nvSpPr>
            <p:cNvPr id="9" name="bk object 17">
              <a:extLst>
                <a:ext uri="{FF2B5EF4-FFF2-40B4-BE49-F238E27FC236}">
                  <a16:creationId xmlns:a16="http://schemas.microsoft.com/office/drawing/2014/main" id="{534D5F59-DE10-47F1-B8DF-4ECF460D8D2C}"/>
                </a:ext>
              </a:extLst>
            </p:cNvPr>
            <p:cNvSpPr/>
            <p:nvPr/>
          </p:nvSpPr>
          <p:spPr>
            <a:xfrm>
              <a:off x="14581275" y="1001077"/>
              <a:ext cx="414864" cy="41508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10" name="bk object 18">
              <a:extLst>
                <a:ext uri="{FF2B5EF4-FFF2-40B4-BE49-F238E27FC236}">
                  <a16:creationId xmlns:a16="http://schemas.microsoft.com/office/drawing/2014/main" id="{CCCAD189-336B-4285-AC2E-6FD1D3226BC2}"/>
                </a:ext>
              </a:extLst>
            </p:cNvPr>
            <p:cNvSpPr/>
            <p:nvPr/>
          </p:nvSpPr>
          <p:spPr>
            <a:xfrm>
              <a:off x="15148666" y="146499"/>
              <a:ext cx="893789" cy="42728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11" name="bk object 19">
              <a:extLst>
                <a:ext uri="{FF2B5EF4-FFF2-40B4-BE49-F238E27FC236}">
                  <a16:creationId xmlns:a16="http://schemas.microsoft.com/office/drawing/2014/main" id="{4691750E-7045-40C0-955E-5AAB657CAA41}"/>
                </a:ext>
              </a:extLst>
            </p:cNvPr>
            <p:cNvSpPr/>
            <p:nvPr/>
          </p:nvSpPr>
          <p:spPr>
            <a:xfrm>
              <a:off x="15292034" y="998025"/>
              <a:ext cx="960900" cy="42728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12" name="bk object 20">
              <a:extLst>
                <a:ext uri="{FF2B5EF4-FFF2-40B4-BE49-F238E27FC236}">
                  <a16:creationId xmlns:a16="http://schemas.microsoft.com/office/drawing/2014/main" id="{27A4B787-8F55-41B7-AA68-1C95C9066723}"/>
                </a:ext>
              </a:extLst>
            </p:cNvPr>
            <p:cNvSpPr/>
            <p:nvPr/>
          </p:nvSpPr>
          <p:spPr>
            <a:xfrm>
              <a:off x="15148666" y="1849550"/>
              <a:ext cx="893789" cy="427288"/>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13" name="bk object 21">
              <a:extLst>
                <a:ext uri="{FF2B5EF4-FFF2-40B4-BE49-F238E27FC236}">
                  <a16:creationId xmlns:a16="http://schemas.microsoft.com/office/drawing/2014/main" id="{917A0C6B-BC08-42D1-83BD-2F16AE06D1B8}"/>
                </a:ext>
              </a:extLst>
            </p:cNvPr>
            <p:cNvSpPr/>
            <p:nvPr/>
          </p:nvSpPr>
          <p:spPr>
            <a:xfrm>
              <a:off x="15886887" y="2698024"/>
              <a:ext cx="366057" cy="415080"/>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grpSp>
    </p:spTree>
    <p:extLst>
      <p:ext uri="{BB962C8B-B14F-4D97-AF65-F5344CB8AC3E}">
        <p14:creationId xmlns:p14="http://schemas.microsoft.com/office/powerpoint/2010/main" val="2354887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8" name="object 2">
            <a:extLst>
              <a:ext uri="{FF2B5EF4-FFF2-40B4-BE49-F238E27FC236}">
                <a16:creationId xmlns:a16="http://schemas.microsoft.com/office/drawing/2014/main" id="{B0871B09-5FD7-49BB-91BB-F39A201A8EE3}"/>
              </a:ext>
            </a:extLst>
          </p:cNvPr>
          <p:cNvSpPr/>
          <p:nvPr userDrawn="1"/>
        </p:nvSpPr>
        <p:spPr>
          <a:xfrm>
            <a:off x="0" y="1767839"/>
            <a:ext cx="16256000" cy="526694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2" name="Holder 2"/>
          <p:cNvSpPr>
            <a:spLocks noGrp="1"/>
          </p:cNvSpPr>
          <p:nvPr>
            <p:ph type="title"/>
          </p:nvPr>
        </p:nvSpPr>
        <p:spPr>
          <a:xfrm>
            <a:off x="1270000" y="2206861"/>
            <a:ext cx="5022368" cy="756919"/>
          </a:xfrm>
        </p:spPr>
        <p:txBody>
          <a:bodyPr lIns="0" tIns="0" rIns="0" bIns="0"/>
          <a:lstStyle>
            <a:lvl1pPr>
              <a:defRPr sz="4800" b="1" i="0">
                <a:solidFill>
                  <a:srgbClr val="007F41"/>
                </a:solidFill>
                <a:latin typeface="Arial"/>
                <a:cs typeface="Arial"/>
              </a:defRPr>
            </a:lvl1pPr>
          </a:lstStyle>
          <a:p>
            <a:endParaRPr dirty="0"/>
          </a:p>
        </p:txBody>
      </p:sp>
      <p:sp>
        <p:nvSpPr>
          <p:cNvPr id="3" name="Holder 3"/>
          <p:cNvSpPr>
            <a:spLocks noGrp="1"/>
          </p:cNvSpPr>
          <p:nvPr>
            <p:ph type="ftr" sz="quarter" idx="5"/>
          </p:nvPr>
        </p:nvSpPr>
        <p:spPr>
          <a:xfrm>
            <a:off x="5527040" y="8503920"/>
            <a:ext cx="5201920" cy="457200"/>
          </a:xfrm>
          <a:prstGeom prst="rect">
            <a:avLst/>
          </a:prstGeom>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tint val="75000"/>
                </a:srgbClr>
              </a:solidFill>
              <a:effectLst/>
              <a:uLnTx/>
              <a:uFillTx/>
              <a:latin typeface="Arial"/>
              <a:ea typeface="+mn-ea"/>
              <a:cs typeface="+mn-cs"/>
            </a:endParaRPr>
          </a:p>
        </p:txBody>
      </p:sp>
      <p:sp>
        <p:nvSpPr>
          <p:cNvPr id="39" name="object 3">
            <a:extLst>
              <a:ext uri="{FF2B5EF4-FFF2-40B4-BE49-F238E27FC236}">
                <a16:creationId xmlns:a16="http://schemas.microsoft.com/office/drawing/2014/main" id="{5F976A19-57E0-4BDE-8E35-011ADF9A8338}"/>
              </a:ext>
            </a:extLst>
          </p:cNvPr>
          <p:cNvSpPr/>
          <p:nvPr userDrawn="1"/>
        </p:nvSpPr>
        <p:spPr>
          <a:xfrm>
            <a:off x="717804" y="8165592"/>
            <a:ext cx="2285999" cy="597407"/>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41" name="object 7">
            <a:extLst>
              <a:ext uri="{FF2B5EF4-FFF2-40B4-BE49-F238E27FC236}">
                <a16:creationId xmlns:a16="http://schemas.microsoft.com/office/drawing/2014/main" id="{3EDB139A-33B1-4D1B-AEED-33EBA7A5B5A9}"/>
              </a:ext>
            </a:extLst>
          </p:cNvPr>
          <p:cNvSpPr/>
          <p:nvPr userDrawn="1"/>
        </p:nvSpPr>
        <p:spPr>
          <a:xfrm>
            <a:off x="12955672" y="7772400"/>
            <a:ext cx="2596895" cy="1018031"/>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pic>
        <p:nvPicPr>
          <p:cNvPr id="12" name="Picture 11" descr="A screenshot of a cell phone&#10;&#10;Description automatically generated">
            <a:extLst>
              <a:ext uri="{FF2B5EF4-FFF2-40B4-BE49-F238E27FC236}">
                <a16:creationId xmlns:a16="http://schemas.microsoft.com/office/drawing/2014/main" id="{D6544B8B-EFF0-4BB8-A3A0-090770420DA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5552" y="420622"/>
            <a:ext cx="3733800" cy="1219200"/>
          </a:xfrm>
          <a:prstGeom prst="rect">
            <a:avLst/>
          </a:prstGeom>
        </p:spPr>
      </p:pic>
    </p:spTree>
    <p:extLst>
      <p:ext uri="{BB962C8B-B14F-4D97-AF65-F5344CB8AC3E}">
        <p14:creationId xmlns:p14="http://schemas.microsoft.com/office/powerpoint/2010/main" val="552822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40CC8B6-EB97-451E-AD00-2FF50F96D987}"/>
              </a:ext>
            </a:extLst>
          </p:cNvPr>
          <p:cNvGrpSpPr/>
          <p:nvPr userDrawn="1"/>
        </p:nvGrpSpPr>
        <p:grpSpPr>
          <a:xfrm>
            <a:off x="14581275" y="146499"/>
            <a:ext cx="1671669" cy="2966605"/>
            <a:chOff x="14581275" y="146499"/>
            <a:chExt cx="1671669" cy="2966605"/>
          </a:xfrm>
        </p:grpSpPr>
        <p:sp>
          <p:nvSpPr>
            <p:cNvPr id="17" name="bk object 17"/>
            <p:cNvSpPr/>
            <p:nvPr/>
          </p:nvSpPr>
          <p:spPr>
            <a:xfrm>
              <a:off x="14581275" y="1001077"/>
              <a:ext cx="414864" cy="41508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18" name="bk object 18"/>
            <p:cNvSpPr/>
            <p:nvPr/>
          </p:nvSpPr>
          <p:spPr>
            <a:xfrm>
              <a:off x="15148666" y="146499"/>
              <a:ext cx="893789" cy="42728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19" name="bk object 19"/>
            <p:cNvSpPr/>
            <p:nvPr/>
          </p:nvSpPr>
          <p:spPr>
            <a:xfrm>
              <a:off x="15292034" y="998025"/>
              <a:ext cx="960900" cy="42728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20" name="bk object 20"/>
            <p:cNvSpPr/>
            <p:nvPr/>
          </p:nvSpPr>
          <p:spPr>
            <a:xfrm>
              <a:off x="15148666" y="1849550"/>
              <a:ext cx="893789" cy="427288"/>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21" name="bk object 21"/>
            <p:cNvSpPr/>
            <p:nvPr/>
          </p:nvSpPr>
          <p:spPr>
            <a:xfrm>
              <a:off x="15886887" y="2698024"/>
              <a:ext cx="366057" cy="415080"/>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grpSp>
      <p:sp>
        <p:nvSpPr>
          <p:cNvPr id="27" name="object 3">
            <a:extLst>
              <a:ext uri="{FF2B5EF4-FFF2-40B4-BE49-F238E27FC236}">
                <a16:creationId xmlns:a16="http://schemas.microsoft.com/office/drawing/2014/main" id="{932DFCDB-1B87-4AB8-A982-95BB8D5EB181}"/>
              </a:ext>
            </a:extLst>
          </p:cNvPr>
          <p:cNvSpPr/>
          <p:nvPr userDrawn="1"/>
        </p:nvSpPr>
        <p:spPr>
          <a:xfrm>
            <a:off x="717804" y="8165592"/>
            <a:ext cx="2285999" cy="597407"/>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29" name="object 7">
            <a:extLst>
              <a:ext uri="{FF2B5EF4-FFF2-40B4-BE49-F238E27FC236}">
                <a16:creationId xmlns:a16="http://schemas.microsoft.com/office/drawing/2014/main" id="{E91A2576-964E-49D9-81C9-2845A7AA16FB}"/>
              </a:ext>
            </a:extLst>
          </p:cNvPr>
          <p:cNvSpPr/>
          <p:nvPr userDrawn="1"/>
        </p:nvSpPr>
        <p:spPr>
          <a:xfrm>
            <a:off x="12955672" y="7772400"/>
            <a:ext cx="2596895" cy="1018031"/>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30" name="Holder 2">
            <a:extLst>
              <a:ext uri="{FF2B5EF4-FFF2-40B4-BE49-F238E27FC236}">
                <a16:creationId xmlns:a16="http://schemas.microsoft.com/office/drawing/2014/main" id="{60C4AF85-9099-4335-8177-E008CBE6BD1D}"/>
              </a:ext>
            </a:extLst>
          </p:cNvPr>
          <p:cNvSpPr>
            <a:spLocks noGrp="1"/>
          </p:cNvSpPr>
          <p:nvPr>
            <p:ph type="title"/>
          </p:nvPr>
        </p:nvSpPr>
        <p:spPr>
          <a:xfrm>
            <a:off x="808831" y="1981200"/>
            <a:ext cx="5483537" cy="756919"/>
          </a:xfrm>
        </p:spPr>
        <p:txBody>
          <a:bodyPr lIns="0" tIns="0" rIns="0" bIns="0"/>
          <a:lstStyle>
            <a:lvl1pPr>
              <a:defRPr sz="4800" b="1" i="0">
                <a:solidFill>
                  <a:srgbClr val="007F41"/>
                </a:solidFill>
                <a:latin typeface="Arial"/>
                <a:cs typeface="Arial"/>
              </a:defRPr>
            </a:lvl1pPr>
          </a:lstStyle>
          <a:p>
            <a:endParaRPr dirty="0"/>
          </a:p>
        </p:txBody>
      </p:sp>
      <p:pic>
        <p:nvPicPr>
          <p:cNvPr id="12" name="Picture 11" descr="A screenshot of a cell phone&#10;&#10;Description automatically generated">
            <a:extLst>
              <a:ext uri="{FF2B5EF4-FFF2-40B4-BE49-F238E27FC236}">
                <a16:creationId xmlns:a16="http://schemas.microsoft.com/office/drawing/2014/main" id="{C7D1EE13-0694-4E95-961F-5ADCF010B92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65552" y="420622"/>
            <a:ext cx="3733800" cy="1219200"/>
          </a:xfrm>
          <a:prstGeom prst="rect">
            <a:avLst/>
          </a:prstGeom>
        </p:spPr>
      </p:pic>
    </p:spTree>
    <p:extLst>
      <p:ext uri="{BB962C8B-B14F-4D97-AF65-F5344CB8AC3E}">
        <p14:creationId xmlns:p14="http://schemas.microsoft.com/office/powerpoint/2010/main" val="8623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07F41"/>
                </a:solidFill>
                <a:latin typeface="Arial"/>
                <a:cs typeface="Arial"/>
              </a:defRPr>
            </a:lvl1pPr>
          </a:lstStyle>
          <a:p>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grpSp>
        <p:nvGrpSpPr>
          <p:cNvPr id="7" name="Group 6">
            <a:extLst>
              <a:ext uri="{FF2B5EF4-FFF2-40B4-BE49-F238E27FC236}">
                <a16:creationId xmlns:a16="http://schemas.microsoft.com/office/drawing/2014/main" id="{AF4F8AD1-897C-44FF-9BE1-206044E98DC1}"/>
              </a:ext>
            </a:extLst>
          </p:cNvPr>
          <p:cNvGrpSpPr/>
          <p:nvPr userDrawn="1"/>
        </p:nvGrpSpPr>
        <p:grpSpPr>
          <a:xfrm>
            <a:off x="14581275" y="146499"/>
            <a:ext cx="1671669" cy="2966605"/>
            <a:chOff x="14581275" y="146499"/>
            <a:chExt cx="1671669" cy="2966605"/>
          </a:xfrm>
        </p:grpSpPr>
        <p:sp>
          <p:nvSpPr>
            <p:cNvPr id="8" name="bk object 17">
              <a:extLst>
                <a:ext uri="{FF2B5EF4-FFF2-40B4-BE49-F238E27FC236}">
                  <a16:creationId xmlns:a16="http://schemas.microsoft.com/office/drawing/2014/main" id="{B0EB5ECF-67C8-4E0F-937B-0EF4376A0DC7}"/>
                </a:ext>
              </a:extLst>
            </p:cNvPr>
            <p:cNvSpPr/>
            <p:nvPr/>
          </p:nvSpPr>
          <p:spPr>
            <a:xfrm>
              <a:off x="14581275" y="1001077"/>
              <a:ext cx="414864" cy="415080"/>
            </a:xfrm>
            <a:prstGeom prst="rect">
              <a:avLst/>
            </a:prstGeom>
            <a:blipFill>
              <a:blip r:embed="rId2" cstate="print"/>
              <a:stretch>
                <a:fillRect/>
              </a:stretch>
            </a:blipFill>
          </p:spPr>
          <p:txBody>
            <a:bodyPr wrap="square" lIns="0" tIns="0" rIns="0" bIns="0" rtlCol="0"/>
            <a:lstStyle/>
            <a:p>
              <a:endParaRPr/>
            </a:p>
          </p:txBody>
        </p:sp>
        <p:sp>
          <p:nvSpPr>
            <p:cNvPr id="9" name="bk object 18">
              <a:extLst>
                <a:ext uri="{FF2B5EF4-FFF2-40B4-BE49-F238E27FC236}">
                  <a16:creationId xmlns:a16="http://schemas.microsoft.com/office/drawing/2014/main" id="{34ED71B5-52CA-40E5-BBFA-23804C029B21}"/>
                </a:ext>
              </a:extLst>
            </p:cNvPr>
            <p:cNvSpPr/>
            <p:nvPr/>
          </p:nvSpPr>
          <p:spPr>
            <a:xfrm>
              <a:off x="15148666" y="146499"/>
              <a:ext cx="893789" cy="427288"/>
            </a:xfrm>
            <a:prstGeom prst="rect">
              <a:avLst/>
            </a:prstGeom>
            <a:blipFill>
              <a:blip r:embed="rId3" cstate="print"/>
              <a:stretch>
                <a:fillRect/>
              </a:stretch>
            </a:blipFill>
          </p:spPr>
          <p:txBody>
            <a:bodyPr wrap="square" lIns="0" tIns="0" rIns="0" bIns="0" rtlCol="0"/>
            <a:lstStyle/>
            <a:p>
              <a:endParaRPr/>
            </a:p>
          </p:txBody>
        </p:sp>
        <p:sp>
          <p:nvSpPr>
            <p:cNvPr id="10" name="bk object 19">
              <a:extLst>
                <a:ext uri="{FF2B5EF4-FFF2-40B4-BE49-F238E27FC236}">
                  <a16:creationId xmlns:a16="http://schemas.microsoft.com/office/drawing/2014/main" id="{7339EE59-3959-4856-A8DB-954097084B37}"/>
                </a:ext>
              </a:extLst>
            </p:cNvPr>
            <p:cNvSpPr/>
            <p:nvPr/>
          </p:nvSpPr>
          <p:spPr>
            <a:xfrm>
              <a:off x="15292034" y="998025"/>
              <a:ext cx="960900" cy="427288"/>
            </a:xfrm>
            <a:prstGeom prst="rect">
              <a:avLst/>
            </a:prstGeom>
            <a:blipFill>
              <a:blip r:embed="rId4" cstate="print"/>
              <a:stretch>
                <a:fillRect/>
              </a:stretch>
            </a:blipFill>
          </p:spPr>
          <p:txBody>
            <a:bodyPr wrap="square" lIns="0" tIns="0" rIns="0" bIns="0" rtlCol="0"/>
            <a:lstStyle/>
            <a:p>
              <a:endParaRPr/>
            </a:p>
          </p:txBody>
        </p:sp>
        <p:sp>
          <p:nvSpPr>
            <p:cNvPr id="11" name="bk object 20">
              <a:extLst>
                <a:ext uri="{FF2B5EF4-FFF2-40B4-BE49-F238E27FC236}">
                  <a16:creationId xmlns:a16="http://schemas.microsoft.com/office/drawing/2014/main" id="{CF7611C7-3B2E-49B0-9593-9EC8EE4FEF7F}"/>
                </a:ext>
              </a:extLst>
            </p:cNvPr>
            <p:cNvSpPr/>
            <p:nvPr/>
          </p:nvSpPr>
          <p:spPr>
            <a:xfrm>
              <a:off x="15148666" y="1849550"/>
              <a:ext cx="893789" cy="427288"/>
            </a:xfrm>
            <a:prstGeom prst="rect">
              <a:avLst/>
            </a:prstGeom>
            <a:blipFill>
              <a:blip r:embed="rId5" cstate="print"/>
              <a:stretch>
                <a:fillRect/>
              </a:stretch>
            </a:blipFill>
          </p:spPr>
          <p:txBody>
            <a:bodyPr wrap="square" lIns="0" tIns="0" rIns="0" bIns="0" rtlCol="0"/>
            <a:lstStyle/>
            <a:p>
              <a:endParaRPr/>
            </a:p>
          </p:txBody>
        </p:sp>
        <p:sp>
          <p:nvSpPr>
            <p:cNvPr id="12" name="bk object 21">
              <a:extLst>
                <a:ext uri="{FF2B5EF4-FFF2-40B4-BE49-F238E27FC236}">
                  <a16:creationId xmlns:a16="http://schemas.microsoft.com/office/drawing/2014/main" id="{D3E507C1-BBAE-47E9-A491-F0088229FD1E}"/>
                </a:ext>
              </a:extLst>
            </p:cNvPr>
            <p:cNvSpPr/>
            <p:nvPr/>
          </p:nvSpPr>
          <p:spPr>
            <a:xfrm>
              <a:off x="15886887" y="2698024"/>
              <a:ext cx="366057" cy="415080"/>
            </a:xfrm>
            <a:prstGeom prst="rect">
              <a:avLst/>
            </a:prstGeom>
            <a:blipFill>
              <a:blip r:embed="rId6" cstate="print"/>
              <a:stretch>
                <a:fillRect/>
              </a:stretch>
            </a:blipFill>
          </p:spPr>
          <p:txBody>
            <a:bodyPr wrap="square" lIns="0" tIns="0" rIns="0" bIns="0" rtlCol="0"/>
            <a:lstStyle/>
            <a:p>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498600" y="2063194"/>
            <a:ext cx="5483537" cy="756919"/>
          </a:xfrm>
        </p:spPr>
        <p:txBody>
          <a:bodyPr lIns="0" tIns="0" rIns="0" bIns="0"/>
          <a:lstStyle>
            <a:lvl1pPr>
              <a:defRPr sz="4800" b="1" i="0">
                <a:solidFill>
                  <a:srgbClr val="007F41"/>
                </a:solidFill>
                <a:latin typeface="Arial"/>
                <a:cs typeface="Arial"/>
              </a:defRPr>
            </a:lvl1pPr>
          </a:lstStyle>
          <a:p>
            <a:endParaRPr/>
          </a:p>
        </p:txBody>
      </p:sp>
      <p:sp>
        <p:nvSpPr>
          <p:cNvPr id="4" name="Holder 4"/>
          <p:cNvSpPr>
            <a:spLocks noGrp="1"/>
          </p:cNvSpPr>
          <p:nvPr>
            <p:ph sz="half" idx="3"/>
          </p:nvPr>
        </p:nvSpPr>
        <p:spPr>
          <a:xfrm>
            <a:off x="8371840" y="2103120"/>
            <a:ext cx="7071360" cy="6035040"/>
          </a:xfrm>
          <a:prstGeom prst="rect">
            <a:avLst/>
          </a:prstGeom>
        </p:spPr>
        <p:txBody>
          <a:bodyPr wrap="square" lIns="0" tIns="0" rIns="0" bIns="0">
            <a:spAutoFit/>
          </a:bodyPr>
          <a:lstStyle>
            <a:lvl1pPr>
              <a:defRPr/>
            </a:lvl1pPr>
          </a:lstStyle>
          <a:p>
            <a:endParaRPr/>
          </a:p>
        </p:txBody>
      </p:sp>
      <p:grpSp>
        <p:nvGrpSpPr>
          <p:cNvPr id="8" name="Group 7">
            <a:extLst>
              <a:ext uri="{FF2B5EF4-FFF2-40B4-BE49-F238E27FC236}">
                <a16:creationId xmlns:a16="http://schemas.microsoft.com/office/drawing/2014/main" id="{BC2CE9FA-15B6-481B-B425-459CE9598CD9}"/>
              </a:ext>
            </a:extLst>
          </p:cNvPr>
          <p:cNvGrpSpPr/>
          <p:nvPr userDrawn="1"/>
        </p:nvGrpSpPr>
        <p:grpSpPr>
          <a:xfrm>
            <a:off x="14581275" y="146499"/>
            <a:ext cx="1671669" cy="2966605"/>
            <a:chOff x="14581275" y="146499"/>
            <a:chExt cx="1671669" cy="2966605"/>
          </a:xfrm>
        </p:grpSpPr>
        <p:sp>
          <p:nvSpPr>
            <p:cNvPr id="9" name="bk object 17">
              <a:extLst>
                <a:ext uri="{FF2B5EF4-FFF2-40B4-BE49-F238E27FC236}">
                  <a16:creationId xmlns:a16="http://schemas.microsoft.com/office/drawing/2014/main" id="{534D5F59-DE10-47F1-B8DF-4ECF460D8D2C}"/>
                </a:ext>
              </a:extLst>
            </p:cNvPr>
            <p:cNvSpPr/>
            <p:nvPr/>
          </p:nvSpPr>
          <p:spPr>
            <a:xfrm>
              <a:off x="14581275" y="1001077"/>
              <a:ext cx="414864" cy="415080"/>
            </a:xfrm>
            <a:prstGeom prst="rect">
              <a:avLst/>
            </a:prstGeom>
            <a:blipFill>
              <a:blip r:embed="rId2" cstate="print"/>
              <a:stretch>
                <a:fillRect/>
              </a:stretch>
            </a:blipFill>
          </p:spPr>
          <p:txBody>
            <a:bodyPr wrap="square" lIns="0" tIns="0" rIns="0" bIns="0" rtlCol="0"/>
            <a:lstStyle/>
            <a:p>
              <a:endParaRPr/>
            </a:p>
          </p:txBody>
        </p:sp>
        <p:sp>
          <p:nvSpPr>
            <p:cNvPr id="10" name="bk object 18">
              <a:extLst>
                <a:ext uri="{FF2B5EF4-FFF2-40B4-BE49-F238E27FC236}">
                  <a16:creationId xmlns:a16="http://schemas.microsoft.com/office/drawing/2014/main" id="{CCCAD189-336B-4285-AC2E-6FD1D3226BC2}"/>
                </a:ext>
              </a:extLst>
            </p:cNvPr>
            <p:cNvSpPr/>
            <p:nvPr/>
          </p:nvSpPr>
          <p:spPr>
            <a:xfrm>
              <a:off x="15148666" y="146499"/>
              <a:ext cx="893789" cy="427288"/>
            </a:xfrm>
            <a:prstGeom prst="rect">
              <a:avLst/>
            </a:prstGeom>
            <a:blipFill>
              <a:blip r:embed="rId3" cstate="print"/>
              <a:stretch>
                <a:fillRect/>
              </a:stretch>
            </a:blipFill>
          </p:spPr>
          <p:txBody>
            <a:bodyPr wrap="square" lIns="0" tIns="0" rIns="0" bIns="0" rtlCol="0"/>
            <a:lstStyle/>
            <a:p>
              <a:endParaRPr/>
            </a:p>
          </p:txBody>
        </p:sp>
        <p:sp>
          <p:nvSpPr>
            <p:cNvPr id="11" name="bk object 19">
              <a:extLst>
                <a:ext uri="{FF2B5EF4-FFF2-40B4-BE49-F238E27FC236}">
                  <a16:creationId xmlns:a16="http://schemas.microsoft.com/office/drawing/2014/main" id="{4691750E-7045-40C0-955E-5AAB657CAA41}"/>
                </a:ext>
              </a:extLst>
            </p:cNvPr>
            <p:cNvSpPr/>
            <p:nvPr/>
          </p:nvSpPr>
          <p:spPr>
            <a:xfrm>
              <a:off x="15292034" y="998025"/>
              <a:ext cx="960900" cy="427288"/>
            </a:xfrm>
            <a:prstGeom prst="rect">
              <a:avLst/>
            </a:prstGeom>
            <a:blipFill>
              <a:blip r:embed="rId4" cstate="print"/>
              <a:stretch>
                <a:fillRect/>
              </a:stretch>
            </a:blipFill>
          </p:spPr>
          <p:txBody>
            <a:bodyPr wrap="square" lIns="0" tIns="0" rIns="0" bIns="0" rtlCol="0"/>
            <a:lstStyle/>
            <a:p>
              <a:endParaRPr/>
            </a:p>
          </p:txBody>
        </p:sp>
        <p:sp>
          <p:nvSpPr>
            <p:cNvPr id="12" name="bk object 20">
              <a:extLst>
                <a:ext uri="{FF2B5EF4-FFF2-40B4-BE49-F238E27FC236}">
                  <a16:creationId xmlns:a16="http://schemas.microsoft.com/office/drawing/2014/main" id="{27A4B787-8F55-41B7-AA68-1C95C9066723}"/>
                </a:ext>
              </a:extLst>
            </p:cNvPr>
            <p:cNvSpPr/>
            <p:nvPr/>
          </p:nvSpPr>
          <p:spPr>
            <a:xfrm>
              <a:off x="15148666" y="1849550"/>
              <a:ext cx="893789" cy="427288"/>
            </a:xfrm>
            <a:prstGeom prst="rect">
              <a:avLst/>
            </a:prstGeom>
            <a:blipFill>
              <a:blip r:embed="rId5" cstate="print"/>
              <a:stretch>
                <a:fillRect/>
              </a:stretch>
            </a:blipFill>
          </p:spPr>
          <p:txBody>
            <a:bodyPr wrap="square" lIns="0" tIns="0" rIns="0" bIns="0" rtlCol="0"/>
            <a:lstStyle/>
            <a:p>
              <a:endParaRPr/>
            </a:p>
          </p:txBody>
        </p:sp>
        <p:sp>
          <p:nvSpPr>
            <p:cNvPr id="13" name="bk object 21">
              <a:extLst>
                <a:ext uri="{FF2B5EF4-FFF2-40B4-BE49-F238E27FC236}">
                  <a16:creationId xmlns:a16="http://schemas.microsoft.com/office/drawing/2014/main" id="{917A0C6B-BC08-42D1-83BD-2F16AE06D1B8}"/>
                </a:ext>
              </a:extLst>
            </p:cNvPr>
            <p:cNvSpPr/>
            <p:nvPr/>
          </p:nvSpPr>
          <p:spPr>
            <a:xfrm>
              <a:off x="15886887" y="2698024"/>
              <a:ext cx="366057" cy="415080"/>
            </a:xfrm>
            <a:prstGeom prst="rect">
              <a:avLst/>
            </a:prstGeom>
            <a:blipFill>
              <a:blip r:embed="rId6" cstate="print"/>
              <a:stretch>
                <a:fillRect/>
              </a:stretch>
            </a:blipFill>
          </p:spPr>
          <p:txBody>
            <a:bodyPr wrap="square" lIns="0" tIns="0" rIns="0" bIns="0" rtlCol="0"/>
            <a:lstStyle/>
            <a:p>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8" name="object 2">
            <a:extLst>
              <a:ext uri="{FF2B5EF4-FFF2-40B4-BE49-F238E27FC236}">
                <a16:creationId xmlns:a16="http://schemas.microsoft.com/office/drawing/2014/main" id="{B0871B09-5FD7-49BB-91BB-F39A201A8EE3}"/>
              </a:ext>
            </a:extLst>
          </p:cNvPr>
          <p:cNvSpPr/>
          <p:nvPr userDrawn="1"/>
        </p:nvSpPr>
        <p:spPr>
          <a:xfrm>
            <a:off x="0" y="1767839"/>
            <a:ext cx="16256000" cy="5266944"/>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a:xfrm>
            <a:off x="1270000" y="2206861"/>
            <a:ext cx="5022368" cy="756919"/>
          </a:xfrm>
        </p:spPr>
        <p:txBody>
          <a:bodyPr lIns="0" tIns="0" rIns="0" bIns="0"/>
          <a:lstStyle>
            <a:lvl1pPr>
              <a:defRPr sz="4800" b="1" i="0">
                <a:solidFill>
                  <a:srgbClr val="007F41"/>
                </a:solidFill>
                <a:latin typeface="Arial"/>
                <a:cs typeface="Arial"/>
              </a:defRPr>
            </a:lvl1pPr>
          </a:lstStyle>
          <a:p>
            <a:endParaRPr dirty="0"/>
          </a:p>
        </p:txBody>
      </p:sp>
      <p:sp>
        <p:nvSpPr>
          <p:cNvPr id="3" name="Holder 3"/>
          <p:cNvSpPr>
            <a:spLocks noGrp="1"/>
          </p:cNvSpPr>
          <p:nvPr>
            <p:ph type="ftr" sz="quarter" idx="5"/>
          </p:nvPr>
        </p:nvSpPr>
        <p:spPr>
          <a:xfrm>
            <a:off x="5527040" y="8503920"/>
            <a:ext cx="5201920" cy="457200"/>
          </a:xfrm>
          <a:prstGeom prst="rect">
            <a:avLst/>
          </a:prstGeom>
        </p:spPr>
        <p:txBody>
          <a:bodyPr lIns="0" tIns="0" rIns="0" bIns="0"/>
          <a:lstStyle>
            <a:lvl1pPr algn="ctr">
              <a:defRPr>
                <a:solidFill>
                  <a:schemeClr val="tx1">
                    <a:tint val="75000"/>
                  </a:schemeClr>
                </a:solidFill>
              </a:defRPr>
            </a:lvl1pPr>
          </a:lstStyle>
          <a:p>
            <a:endParaRPr/>
          </a:p>
        </p:txBody>
      </p:sp>
      <p:sp>
        <p:nvSpPr>
          <p:cNvPr id="39" name="object 3">
            <a:extLst>
              <a:ext uri="{FF2B5EF4-FFF2-40B4-BE49-F238E27FC236}">
                <a16:creationId xmlns:a16="http://schemas.microsoft.com/office/drawing/2014/main" id="{5F976A19-57E0-4BDE-8E35-011ADF9A8338}"/>
              </a:ext>
            </a:extLst>
          </p:cNvPr>
          <p:cNvSpPr/>
          <p:nvPr userDrawn="1"/>
        </p:nvSpPr>
        <p:spPr>
          <a:xfrm>
            <a:off x="717804" y="8165592"/>
            <a:ext cx="2285999" cy="597407"/>
          </a:xfrm>
          <a:prstGeom prst="rect">
            <a:avLst/>
          </a:prstGeom>
          <a:blipFill>
            <a:blip r:embed="rId3" cstate="print"/>
            <a:stretch>
              <a:fillRect/>
            </a:stretch>
          </a:blipFill>
        </p:spPr>
        <p:txBody>
          <a:bodyPr wrap="square" lIns="0" tIns="0" rIns="0" bIns="0" rtlCol="0"/>
          <a:lstStyle/>
          <a:p>
            <a:endParaRPr/>
          </a:p>
        </p:txBody>
      </p:sp>
      <p:sp>
        <p:nvSpPr>
          <p:cNvPr id="40" name="object 6">
            <a:extLst>
              <a:ext uri="{FF2B5EF4-FFF2-40B4-BE49-F238E27FC236}">
                <a16:creationId xmlns:a16="http://schemas.microsoft.com/office/drawing/2014/main" id="{31DC908B-B0A6-4C51-B2E9-62D7A895F199}"/>
              </a:ext>
            </a:extLst>
          </p:cNvPr>
          <p:cNvSpPr/>
          <p:nvPr userDrawn="1"/>
        </p:nvSpPr>
        <p:spPr>
          <a:xfrm>
            <a:off x="565552" y="454152"/>
            <a:ext cx="2889503" cy="1014983"/>
          </a:xfrm>
          <a:prstGeom prst="rect">
            <a:avLst/>
          </a:prstGeom>
          <a:blipFill>
            <a:blip r:embed="rId4" cstate="print"/>
            <a:stretch>
              <a:fillRect/>
            </a:stretch>
          </a:blipFill>
        </p:spPr>
        <p:txBody>
          <a:bodyPr wrap="square" lIns="0" tIns="0" rIns="0" bIns="0" rtlCol="0"/>
          <a:lstStyle/>
          <a:p>
            <a:endParaRPr/>
          </a:p>
        </p:txBody>
      </p:sp>
      <p:sp>
        <p:nvSpPr>
          <p:cNvPr id="41" name="object 7">
            <a:extLst>
              <a:ext uri="{FF2B5EF4-FFF2-40B4-BE49-F238E27FC236}">
                <a16:creationId xmlns:a16="http://schemas.microsoft.com/office/drawing/2014/main" id="{3EDB139A-33B1-4D1B-AEED-33EBA7A5B5A9}"/>
              </a:ext>
            </a:extLst>
          </p:cNvPr>
          <p:cNvSpPr/>
          <p:nvPr userDrawn="1"/>
        </p:nvSpPr>
        <p:spPr>
          <a:xfrm>
            <a:off x="12955672" y="7772400"/>
            <a:ext cx="2596895" cy="1018031"/>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40CC8B6-EB97-451E-AD00-2FF50F96D987}"/>
              </a:ext>
            </a:extLst>
          </p:cNvPr>
          <p:cNvGrpSpPr/>
          <p:nvPr userDrawn="1"/>
        </p:nvGrpSpPr>
        <p:grpSpPr>
          <a:xfrm>
            <a:off x="14581275" y="146499"/>
            <a:ext cx="1671669" cy="2966605"/>
            <a:chOff x="14581275" y="146499"/>
            <a:chExt cx="1671669" cy="2966605"/>
          </a:xfrm>
        </p:grpSpPr>
        <p:sp>
          <p:nvSpPr>
            <p:cNvPr id="17" name="bk object 17"/>
            <p:cNvSpPr/>
            <p:nvPr/>
          </p:nvSpPr>
          <p:spPr>
            <a:xfrm>
              <a:off x="14581275" y="1001077"/>
              <a:ext cx="414864" cy="415080"/>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15148666" y="146499"/>
              <a:ext cx="893789" cy="427288"/>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15292034" y="998025"/>
              <a:ext cx="960900" cy="427288"/>
            </a:xfrm>
            <a:prstGeom prst="rect">
              <a:avLst/>
            </a:prstGeom>
            <a:blipFill>
              <a:blip r:embed="rId4" cstate="print"/>
              <a:stretch>
                <a:fillRect/>
              </a:stretch>
            </a:blipFill>
          </p:spPr>
          <p:txBody>
            <a:bodyPr wrap="square" lIns="0" tIns="0" rIns="0" bIns="0" rtlCol="0"/>
            <a:lstStyle/>
            <a:p>
              <a:endParaRPr/>
            </a:p>
          </p:txBody>
        </p:sp>
        <p:sp>
          <p:nvSpPr>
            <p:cNvPr id="20" name="bk object 20"/>
            <p:cNvSpPr/>
            <p:nvPr/>
          </p:nvSpPr>
          <p:spPr>
            <a:xfrm>
              <a:off x="15148666" y="1849550"/>
              <a:ext cx="893789" cy="427288"/>
            </a:xfrm>
            <a:prstGeom prst="rect">
              <a:avLst/>
            </a:prstGeom>
            <a:blipFill>
              <a:blip r:embed="rId5" cstate="print"/>
              <a:stretch>
                <a:fillRect/>
              </a:stretch>
            </a:blipFill>
          </p:spPr>
          <p:txBody>
            <a:bodyPr wrap="square" lIns="0" tIns="0" rIns="0" bIns="0" rtlCol="0"/>
            <a:lstStyle/>
            <a:p>
              <a:endParaRPr/>
            </a:p>
          </p:txBody>
        </p:sp>
        <p:sp>
          <p:nvSpPr>
            <p:cNvPr id="21" name="bk object 21"/>
            <p:cNvSpPr/>
            <p:nvPr/>
          </p:nvSpPr>
          <p:spPr>
            <a:xfrm>
              <a:off x="15886887" y="2698024"/>
              <a:ext cx="366057" cy="415080"/>
            </a:xfrm>
            <a:prstGeom prst="rect">
              <a:avLst/>
            </a:prstGeom>
            <a:blipFill>
              <a:blip r:embed="rId6" cstate="print"/>
              <a:stretch>
                <a:fillRect/>
              </a:stretch>
            </a:blipFill>
          </p:spPr>
          <p:txBody>
            <a:bodyPr wrap="square" lIns="0" tIns="0" rIns="0" bIns="0" rtlCol="0"/>
            <a:lstStyle/>
            <a:p>
              <a:endParaRPr/>
            </a:p>
          </p:txBody>
        </p:sp>
      </p:grpSp>
      <p:sp>
        <p:nvSpPr>
          <p:cNvPr id="27" name="object 3">
            <a:extLst>
              <a:ext uri="{FF2B5EF4-FFF2-40B4-BE49-F238E27FC236}">
                <a16:creationId xmlns:a16="http://schemas.microsoft.com/office/drawing/2014/main" id="{932DFCDB-1B87-4AB8-A982-95BB8D5EB181}"/>
              </a:ext>
            </a:extLst>
          </p:cNvPr>
          <p:cNvSpPr/>
          <p:nvPr userDrawn="1"/>
        </p:nvSpPr>
        <p:spPr>
          <a:xfrm>
            <a:off x="717804" y="8165592"/>
            <a:ext cx="2285999" cy="597407"/>
          </a:xfrm>
          <a:prstGeom prst="rect">
            <a:avLst/>
          </a:prstGeom>
          <a:blipFill>
            <a:blip r:embed="rId7" cstate="print"/>
            <a:stretch>
              <a:fillRect/>
            </a:stretch>
          </a:blipFill>
        </p:spPr>
        <p:txBody>
          <a:bodyPr wrap="square" lIns="0" tIns="0" rIns="0" bIns="0" rtlCol="0"/>
          <a:lstStyle/>
          <a:p>
            <a:endParaRPr/>
          </a:p>
        </p:txBody>
      </p:sp>
      <p:sp>
        <p:nvSpPr>
          <p:cNvPr id="28" name="object 6">
            <a:extLst>
              <a:ext uri="{FF2B5EF4-FFF2-40B4-BE49-F238E27FC236}">
                <a16:creationId xmlns:a16="http://schemas.microsoft.com/office/drawing/2014/main" id="{E1F1AF51-B8BB-4353-9EDD-64D88B8423F8}"/>
              </a:ext>
            </a:extLst>
          </p:cNvPr>
          <p:cNvSpPr/>
          <p:nvPr userDrawn="1"/>
        </p:nvSpPr>
        <p:spPr>
          <a:xfrm>
            <a:off x="565552" y="454152"/>
            <a:ext cx="2889503" cy="1014983"/>
          </a:xfrm>
          <a:prstGeom prst="rect">
            <a:avLst/>
          </a:prstGeom>
          <a:blipFill>
            <a:blip r:embed="rId8" cstate="print"/>
            <a:stretch>
              <a:fillRect/>
            </a:stretch>
          </a:blipFill>
        </p:spPr>
        <p:txBody>
          <a:bodyPr wrap="square" lIns="0" tIns="0" rIns="0" bIns="0" rtlCol="0"/>
          <a:lstStyle/>
          <a:p>
            <a:endParaRPr/>
          </a:p>
        </p:txBody>
      </p:sp>
      <p:sp>
        <p:nvSpPr>
          <p:cNvPr id="29" name="object 7">
            <a:extLst>
              <a:ext uri="{FF2B5EF4-FFF2-40B4-BE49-F238E27FC236}">
                <a16:creationId xmlns:a16="http://schemas.microsoft.com/office/drawing/2014/main" id="{E91A2576-964E-49D9-81C9-2845A7AA16FB}"/>
              </a:ext>
            </a:extLst>
          </p:cNvPr>
          <p:cNvSpPr/>
          <p:nvPr userDrawn="1"/>
        </p:nvSpPr>
        <p:spPr>
          <a:xfrm>
            <a:off x="12955672" y="7772400"/>
            <a:ext cx="2596895" cy="1018031"/>
          </a:xfrm>
          <a:prstGeom prst="rect">
            <a:avLst/>
          </a:prstGeom>
          <a:blipFill>
            <a:blip r:embed="rId9" cstate="print"/>
            <a:stretch>
              <a:fillRect/>
            </a:stretch>
          </a:blipFill>
        </p:spPr>
        <p:txBody>
          <a:bodyPr wrap="square" lIns="0" tIns="0" rIns="0" bIns="0" rtlCol="0"/>
          <a:lstStyle/>
          <a:p>
            <a:endParaRPr/>
          </a:p>
        </p:txBody>
      </p:sp>
      <p:sp>
        <p:nvSpPr>
          <p:cNvPr id="30" name="Holder 2">
            <a:extLst>
              <a:ext uri="{FF2B5EF4-FFF2-40B4-BE49-F238E27FC236}">
                <a16:creationId xmlns:a16="http://schemas.microsoft.com/office/drawing/2014/main" id="{60C4AF85-9099-4335-8177-E008CBE6BD1D}"/>
              </a:ext>
            </a:extLst>
          </p:cNvPr>
          <p:cNvSpPr>
            <a:spLocks noGrp="1"/>
          </p:cNvSpPr>
          <p:nvPr>
            <p:ph type="title"/>
          </p:nvPr>
        </p:nvSpPr>
        <p:spPr>
          <a:xfrm>
            <a:off x="808831" y="1981200"/>
            <a:ext cx="5483537" cy="756919"/>
          </a:xfrm>
        </p:spPr>
        <p:txBody>
          <a:bodyPr lIns="0" tIns="0" rIns="0" bIns="0"/>
          <a:lstStyle>
            <a:lvl1pPr>
              <a:defRPr sz="4800" b="1" i="0">
                <a:solidFill>
                  <a:srgbClr val="007F41"/>
                </a:solidFill>
                <a:latin typeface="Arial"/>
                <a:cs typeface="Arial"/>
              </a:defRPr>
            </a:lvl1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889760"/>
            <a:ext cx="16256000" cy="5452871"/>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18" name="bk object 18"/>
          <p:cNvSpPr/>
          <p:nvPr/>
        </p:nvSpPr>
        <p:spPr>
          <a:xfrm>
            <a:off x="12955672" y="7772400"/>
            <a:ext cx="2596895" cy="1018031"/>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19" name="bk object 19"/>
          <p:cNvSpPr/>
          <p:nvPr/>
        </p:nvSpPr>
        <p:spPr>
          <a:xfrm>
            <a:off x="9560200" y="3057144"/>
            <a:ext cx="4602479" cy="12039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2" name="Holder 2"/>
          <p:cNvSpPr>
            <a:spLocks noGrp="1"/>
          </p:cNvSpPr>
          <p:nvPr>
            <p:ph type="ctrTitle"/>
          </p:nvPr>
        </p:nvSpPr>
        <p:spPr>
          <a:xfrm>
            <a:off x="4394200" y="4626567"/>
            <a:ext cx="9662999" cy="738664"/>
          </a:xfrm>
          <a:prstGeom prst="rect">
            <a:avLst/>
          </a:prstGeom>
        </p:spPr>
        <p:txBody>
          <a:bodyPr wrap="square" lIns="0" tIns="0" rIns="0" bIns="0">
            <a:spAutoFit/>
          </a:bodyPr>
          <a:lstStyle>
            <a:lvl1pPr>
              <a:defRPr b="0" i="0">
                <a:solidFill>
                  <a:schemeClr val="bg1"/>
                </a:solidFill>
              </a:defRPr>
            </a:lvl1pPr>
          </a:lstStyle>
          <a:p>
            <a:endParaRPr dirty="0"/>
          </a:p>
        </p:txBody>
      </p:sp>
      <p:sp>
        <p:nvSpPr>
          <p:cNvPr id="4" name="Holder 4"/>
          <p:cNvSpPr>
            <a:spLocks noGrp="1"/>
          </p:cNvSpPr>
          <p:nvPr>
            <p:ph type="ftr" sz="quarter" idx="5"/>
          </p:nvPr>
        </p:nvSpPr>
        <p:spPr>
          <a:xfrm>
            <a:off x="5527040" y="8503920"/>
            <a:ext cx="5201920" cy="457200"/>
          </a:xfrm>
          <a:prstGeom prst="rect">
            <a:avLst/>
          </a:prstGeom>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tint val="75000"/>
                </a:srgbClr>
              </a:solidFill>
              <a:effectLst/>
              <a:uLnTx/>
              <a:uFillTx/>
              <a:latin typeface="Arial"/>
              <a:ea typeface="+mn-ea"/>
              <a:cs typeface="+mn-cs"/>
            </a:endParaRPr>
          </a:p>
        </p:txBody>
      </p:sp>
      <p:sp>
        <p:nvSpPr>
          <p:cNvPr id="5" name="Holder 5"/>
          <p:cNvSpPr>
            <a:spLocks noGrp="1"/>
          </p:cNvSpPr>
          <p:nvPr>
            <p:ph type="dt" sz="half" idx="6"/>
          </p:nvPr>
        </p:nvSpPr>
        <p:spPr>
          <a:xfrm>
            <a:off x="812800" y="8503920"/>
            <a:ext cx="3738880" cy="457200"/>
          </a:xfrm>
          <a:prstGeom prst="rect">
            <a:avLst/>
          </a:prstGeom>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srgbClr val="007832">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5/27/2021</a:t>
            </a:fld>
            <a:endParaRPr kumimoji="0" lang="en-US" sz="1800" b="0" i="0" u="none" strike="noStrike" kern="1200" cap="none" spc="0" normalizeH="0" baseline="0" noProof="0">
              <a:ln>
                <a:noFill/>
              </a:ln>
              <a:solidFill>
                <a:srgbClr val="007832">
                  <a:tint val="75000"/>
                </a:srgbClr>
              </a:solidFill>
              <a:effectLst/>
              <a:uLnTx/>
              <a:uFillTx/>
              <a:latin typeface="Arial"/>
              <a:ea typeface="+mn-ea"/>
              <a:cs typeface="+mn-cs"/>
            </a:endParaRPr>
          </a:p>
        </p:txBody>
      </p:sp>
      <p:sp>
        <p:nvSpPr>
          <p:cNvPr id="6" name="Holder 6"/>
          <p:cNvSpPr>
            <a:spLocks noGrp="1"/>
          </p:cNvSpPr>
          <p:nvPr>
            <p:ph type="sldNum" sz="quarter" idx="7"/>
          </p:nvPr>
        </p:nvSpPr>
        <p:spPr>
          <a:xfrm>
            <a:off x="11704320" y="8503920"/>
            <a:ext cx="3738880" cy="457200"/>
          </a:xfrm>
          <a:prstGeom prst="rect">
            <a:avLst/>
          </a:prstGeom>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srgbClr val="007832">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srgbClr val="007832">
                  <a:tint val="75000"/>
                </a:srgbClr>
              </a:solidFill>
              <a:effectLst/>
              <a:uLnTx/>
              <a:uFillTx/>
              <a:latin typeface="Arial"/>
              <a:ea typeface="+mn-ea"/>
              <a:cs typeface="+mn-cs"/>
            </a:endParaRPr>
          </a:p>
        </p:txBody>
      </p:sp>
      <p:pic>
        <p:nvPicPr>
          <p:cNvPr id="11" name="Picture 10" descr="A screenshot of a cell phone&#10;&#10;Description automatically generated">
            <a:extLst>
              <a:ext uri="{FF2B5EF4-FFF2-40B4-BE49-F238E27FC236}">
                <a16:creationId xmlns:a16="http://schemas.microsoft.com/office/drawing/2014/main" id="{495B2884-F8B2-41B4-8C49-CE892A760D4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5552" y="420622"/>
            <a:ext cx="3733800" cy="1219200"/>
          </a:xfrm>
          <a:prstGeom prst="rect">
            <a:avLst/>
          </a:prstGeom>
        </p:spPr>
      </p:pic>
    </p:spTree>
    <p:extLst>
      <p:ext uri="{BB962C8B-B14F-4D97-AF65-F5344CB8AC3E}">
        <p14:creationId xmlns:p14="http://schemas.microsoft.com/office/powerpoint/2010/main" val="4285448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07F41"/>
                </a:solidFill>
                <a:latin typeface="Arial"/>
                <a:cs typeface="Arial"/>
              </a:defRPr>
            </a:lvl1pPr>
          </a:lstStyle>
          <a:p>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grpSp>
        <p:nvGrpSpPr>
          <p:cNvPr id="7" name="Group 6">
            <a:extLst>
              <a:ext uri="{FF2B5EF4-FFF2-40B4-BE49-F238E27FC236}">
                <a16:creationId xmlns:a16="http://schemas.microsoft.com/office/drawing/2014/main" id="{AF4F8AD1-897C-44FF-9BE1-206044E98DC1}"/>
              </a:ext>
            </a:extLst>
          </p:cNvPr>
          <p:cNvGrpSpPr/>
          <p:nvPr userDrawn="1"/>
        </p:nvGrpSpPr>
        <p:grpSpPr>
          <a:xfrm>
            <a:off x="14581275" y="146499"/>
            <a:ext cx="1671669" cy="2966605"/>
            <a:chOff x="14581275" y="146499"/>
            <a:chExt cx="1671669" cy="2966605"/>
          </a:xfrm>
        </p:grpSpPr>
        <p:sp>
          <p:nvSpPr>
            <p:cNvPr id="8" name="bk object 17">
              <a:extLst>
                <a:ext uri="{FF2B5EF4-FFF2-40B4-BE49-F238E27FC236}">
                  <a16:creationId xmlns:a16="http://schemas.microsoft.com/office/drawing/2014/main" id="{B0EB5ECF-67C8-4E0F-937B-0EF4376A0DC7}"/>
                </a:ext>
              </a:extLst>
            </p:cNvPr>
            <p:cNvSpPr/>
            <p:nvPr/>
          </p:nvSpPr>
          <p:spPr>
            <a:xfrm>
              <a:off x="14581275" y="1001077"/>
              <a:ext cx="414864" cy="41508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9" name="bk object 18">
              <a:extLst>
                <a:ext uri="{FF2B5EF4-FFF2-40B4-BE49-F238E27FC236}">
                  <a16:creationId xmlns:a16="http://schemas.microsoft.com/office/drawing/2014/main" id="{34ED71B5-52CA-40E5-BBFA-23804C029B21}"/>
                </a:ext>
              </a:extLst>
            </p:cNvPr>
            <p:cNvSpPr/>
            <p:nvPr/>
          </p:nvSpPr>
          <p:spPr>
            <a:xfrm>
              <a:off x="15148666" y="146499"/>
              <a:ext cx="893789" cy="42728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10" name="bk object 19">
              <a:extLst>
                <a:ext uri="{FF2B5EF4-FFF2-40B4-BE49-F238E27FC236}">
                  <a16:creationId xmlns:a16="http://schemas.microsoft.com/office/drawing/2014/main" id="{7339EE59-3959-4856-A8DB-954097084B37}"/>
                </a:ext>
              </a:extLst>
            </p:cNvPr>
            <p:cNvSpPr/>
            <p:nvPr/>
          </p:nvSpPr>
          <p:spPr>
            <a:xfrm>
              <a:off x="15292034" y="998025"/>
              <a:ext cx="960900" cy="42728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11" name="bk object 20">
              <a:extLst>
                <a:ext uri="{FF2B5EF4-FFF2-40B4-BE49-F238E27FC236}">
                  <a16:creationId xmlns:a16="http://schemas.microsoft.com/office/drawing/2014/main" id="{CF7611C7-3B2E-49B0-9593-9EC8EE4FEF7F}"/>
                </a:ext>
              </a:extLst>
            </p:cNvPr>
            <p:cNvSpPr/>
            <p:nvPr/>
          </p:nvSpPr>
          <p:spPr>
            <a:xfrm>
              <a:off x="15148666" y="1849550"/>
              <a:ext cx="893789" cy="427288"/>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12" name="bk object 21">
              <a:extLst>
                <a:ext uri="{FF2B5EF4-FFF2-40B4-BE49-F238E27FC236}">
                  <a16:creationId xmlns:a16="http://schemas.microsoft.com/office/drawing/2014/main" id="{D3E507C1-BBAE-47E9-A491-F0088229FD1E}"/>
                </a:ext>
              </a:extLst>
            </p:cNvPr>
            <p:cNvSpPr/>
            <p:nvPr/>
          </p:nvSpPr>
          <p:spPr>
            <a:xfrm>
              <a:off x="15886887" y="2698024"/>
              <a:ext cx="366057" cy="415080"/>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grpSp>
    </p:spTree>
    <p:extLst>
      <p:ext uri="{BB962C8B-B14F-4D97-AF65-F5344CB8AC3E}">
        <p14:creationId xmlns:p14="http://schemas.microsoft.com/office/powerpoint/2010/main" val="1767818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498600" y="2063194"/>
            <a:ext cx="5483537" cy="756919"/>
          </a:xfrm>
        </p:spPr>
        <p:txBody>
          <a:bodyPr lIns="0" tIns="0" rIns="0" bIns="0"/>
          <a:lstStyle>
            <a:lvl1pPr>
              <a:defRPr sz="4800" b="1" i="0">
                <a:solidFill>
                  <a:srgbClr val="007F41"/>
                </a:solidFill>
                <a:latin typeface="Arial"/>
                <a:cs typeface="Arial"/>
              </a:defRPr>
            </a:lvl1pPr>
          </a:lstStyle>
          <a:p>
            <a:endParaRPr/>
          </a:p>
        </p:txBody>
      </p:sp>
      <p:sp>
        <p:nvSpPr>
          <p:cNvPr id="4" name="Holder 4"/>
          <p:cNvSpPr>
            <a:spLocks noGrp="1"/>
          </p:cNvSpPr>
          <p:nvPr>
            <p:ph sz="half" idx="3"/>
          </p:nvPr>
        </p:nvSpPr>
        <p:spPr>
          <a:xfrm>
            <a:off x="8371840" y="2103120"/>
            <a:ext cx="7071360" cy="6035040"/>
          </a:xfrm>
          <a:prstGeom prst="rect">
            <a:avLst/>
          </a:prstGeom>
        </p:spPr>
        <p:txBody>
          <a:bodyPr wrap="square" lIns="0" tIns="0" rIns="0" bIns="0">
            <a:spAutoFit/>
          </a:bodyPr>
          <a:lstStyle>
            <a:lvl1pPr>
              <a:defRPr/>
            </a:lvl1pPr>
          </a:lstStyle>
          <a:p>
            <a:endParaRPr/>
          </a:p>
        </p:txBody>
      </p:sp>
      <p:grpSp>
        <p:nvGrpSpPr>
          <p:cNvPr id="8" name="Group 7">
            <a:extLst>
              <a:ext uri="{FF2B5EF4-FFF2-40B4-BE49-F238E27FC236}">
                <a16:creationId xmlns:a16="http://schemas.microsoft.com/office/drawing/2014/main" id="{BC2CE9FA-15B6-481B-B425-459CE9598CD9}"/>
              </a:ext>
            </a:extLst>
          </p:cNvPr>
          <p:cNvGrpSpPr/>
          <p:nvPr userDrawn="1"/>
        </p:nvGrpSpPr>
        <p:grpSpPr>
          <a:xfrm>
            <a:off x="14581275" y="146499"/>
            <a:ext cx="1671669" cy="2966605"/>
            <a:chOff x="14581275" y="146499"/>
            <a:chExt cx="1671669" cy="2966605"/>
          </a:xfrm>
        </p:grpSpPr>
        <p:sp>
          <p:nvSpPr>
            <p:cNvPr id="9" name="bk object 17">
              <a:extLst>
                <a:ext uri="{FF2B5EF4-FFF2-40B4-BE49-F238E27FC236}">
                  <a16:creationId xmlns:a16="http://schemas.microsoft.com/office/drawing/2014/main" id="{534D5F59-DE10-47F1-B8DF-4ECF460D8D2C}"/>
                </a:ext>
              </a:extLst>
            </p:cNvPr>
            <p:cNvSpPr/>
            <p:nvPr/>
          </p:nvSpPr>
          <p:spPr>
            <a:xfrm>
              <a:off x="14581275" y="1001077"/>
              <a:ext cx="414864" cy="41508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10" name="bk object 18">
              <a:extLst>
                <a:ext uri="{FF2B5EF4-FFF2-40B4-BE49-F238E27FC236}">
                  <a16:creationId xmlns:a16="http://schemas.microsoft.com/office/drawing/2014/main" id="{CCCAD189-336B-4285-AC2E-6FD1D3226BC2}"/>
                </a:ext>
              </a:extLst>
            </p:cNvPr>
            <p:cNvSpPr/>
            <p:nvPr/>
          </p:nvSpPr>
          <p:spPr>
            <a:xfrm>
              <a:off x="15148666" y="146499"/>
              <a:ext cx="893789" cy="42728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11" name="bk object 19">
              <a:extLst>
                <a:ext uri="{FF2B5EF4-FFF2-40B4-BE49-F238E27FC236}">
                  <a16:creationId xmlns:a16="http://schemas.microsoft.com/office/drawing/2014/main" id="{4691750E-7045-40C0-955E-5AAB657CAA41}"/>
                </a:ext>
              </a:extLst>
            </p:cNvPr>
            <p:cNvSpPr/>
            <p:nvPr/>
          </p:nvSpPr>
          <p:spPr>
            <a:xfrm>
              <a:off x="15292034" y="998025"/>
              <a:ext cx="960900" cy="42728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12" name="bk object 20">
              <a:extLst>
                <a:ext uri="{FF2B5EF4-FFF2-40B4-BE49-F238E27FC236}">
                  <a16:creationId xmlns:a16="http://schemas.microsoft.com/office/drawing/2014/main" id="{27A4B787-8F55-41B7-AA68-1C95C9066723}"/>
                </a:ext>
              </a:extLst>
            </p:cNvPr>
            <p:cNvSpPr/>
            <p:nvPr/>
          </p:nvSpPr>
          <p:spPr>
            <a:xfrm>
              <a:off x="15148666" y="1849550"/>
              <a:ext cx="893789" cy="427288"/>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13" name="bk object 21">
              <a:extLst>
                <a:ext uri="{FF2B5EF4-FFF2-40B4-BE49-F238E27FC236}">
                  <a16:creationId xmlns:a16="http://schemas.microsoft.com/office/drawing/2014/main" id="{917A0C6B-BC08-42D1-83BD-2F16AE06D1B8}"/>
                </a:ext>
              </a:extLst>
            </p:cNvPr>
            <p:cNvSpPr/>
            <p:nvPr/>
          </p:nvSpPr>
          <p:spPr>
            <a:xfrm>
              <a:off x="15886887" y="2698024"/>
              <a:ext cx="366057" cy="415080"/>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grpSp>
    </p:spTree>
    <p:extLst>
      <p:ext uri="{BB962C8B-B14F-4D97-AF65-F5344CB8AC3E}">
        <p14:creationId xmlns:p14="http://schemas.microsoft.com/office/powerpoint/2010/main" val="1097489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8" name="object 2">
            <a:extLst>
              <a:ext uri="{FF2B5EF4-FFF2-40B4-BE49-F238E27FC236}">
                <a16:creationId xmlns:a16="http://schemas.microsoft.com/office/drawing/2014/main" id="{B0871B09-5FD7-49BB-91BB-F39A201A8EE3}"/>
              </a:ext>
            </a:extLst>
          </p:cNvPr>
          <p:cNvSpPr/>
          <p:nvPr userDrawn="1"/>
        </p:nvSpPr>
        <p:spPr>
          <a:xfrm>
            <a:off x="0" y="1767839"/>
            <a:ext cx="16256000" cy="526694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2" name="Holder 2"/>
          <p:cNvSpPr>
            <a:spLocks noGrp="1"/>
          </p:cNvSpPr>
          <p:nvPr>
            <p:ph type="title"/>
          </p:nvPr>
        </p:nvSpPr>
        <p:spPr>
          <a:xfrm>
            <a:off x="1270000" y="2206861"/>
            <a:ext cx="5022368" cy="756919"/>
          </a:xfrm>
        </p:spPr>
        <p:txBody>
          <a:bodyPr lIns="0" tIns="0" rIns="0" bIns="0"/>
          <a:lstStyle>
            <a:lvl1pPr>
              <a:defRPr sz="4800" b="1" i="0">
                <a:solidFill>
                  <a:srgbClr val="007F41"/>
                </a:solidFill>
                <a:latin typeface="Arial"/>
                <a:cs typeface="Arial"/>
              </a:defRPr>
            </a:lvl1pPr>
          </a:lstStyle>
          <a:p>
            <a:endParaRPr dirty="0"/>
          </a:p>
        </p:txBody>
      </p:sp>
      <p:sp>
        <p:nvSpPr>
          <p:cNvPr id="3" name="Holder 3"/>
          <p:cNvSpPr>
            <a:spLocks noGrp="1"/>
          </p:cNvSpPr>
          <p:nvPr>
            <p:ph type="ftr" sz="quarter" idx="5"/>
          </p:nvPr>
        </p:nvSpPr>
        <p:spPr>
          <a:xfrm>
            <a:off x="5527040" y="8503920"/>
            <a:ext cx="5201920" cy="457200"/>
          </a:xfrm>
          <a:prstGeom prst="rect">
            <a:avLst/>
          </a:prstGeom>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tint val="75000"/>
                </a:srgbClr>
              </a:solidFill>
              <a:effectLst/>
              <a:uLnTx/>
              <a:uFillTx/>
              <a:latin typeface="Arial"/>
              <a:ea typeface="+mn-ea"/>
              <a:cs typeface="+mn-cs"/>
            </a:endParaRPr>
          </a:p>
        </p:txBody>
      </p:sp>
      <p:sp>
        <p:nvSpPr>
          <p:cNvPr id="39" name="object 3">
            <a:extLst>
              <a:ext uri="{FF2B5EF4-FFF2-40B4-BE49-F238E27FC236}">
                <a16:creationId xmlns:a16="http://schemas.microsoft.com/office/drawing/2014/main" id="{5F976A19-57E0-4BDE-8E35-011ADF9A8338}"/>
              </a:ext>
            </a:extLst>
          </p:cNvPr>
          <p:cNvSpPr/>
          <p:nvPr userDrawn="1"/>
        </p:nvSpPr>
        <p:spPr>
          <a:xfrm>
            <a:off x="717804" y="8165592"/>
            <a:ext cx="2285999" cy="597407"/>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41" name="object 7">
            <a:extLst>
              <a:ext uri="{FF2B5EF4-FFF2-40B4-BE49-F238E27FC236}">
                <a16:creationId xmlns:a16="http://schemas.microsoft.com/office/drawing/2014/main" id="{3EDB139A-33B1-4D1B-AEED-33EBA7A5B5A9}"/>
              </a:ext>
            </a:extLst>
          </p:cNvPr>
          <p:cNvSpPr/>
          <p:nvPr userDrawn="1"/>
        </p:nvSpPr>
        <p:spPr>
          <a:xfrm>
            <a:off x="12955672" y="7772400"/>
            <a:ext cx="2596895" cy="1018031"/>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pic>
        <p:nvPicPr>
          <p:cNvPr id="12" name="Picture 11" descr="A screenshot of a cell phone&#10;&#10;Description automatically generated">
            <a:extLst>
              <a:ext uri="{FF2B5EF4-FFF2-40B4-BE49-F238E27FC236}">
                <a16:creationId xmlns:a16="http://schemas.microsoft.com/office/drawing/2014/main" id="{D6544B8B-EFF0-4BB8-A3A0-090770420DA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5552" y="420622"/>
            <a:ext cx="3733800" cy="1219200"/>
          </a:xfrm>
          <a:prstGeom prst="rect">
            <a:avLst/>
          </a:prstGeom>
        </p:spPr>
      </p:pic>
    </p:spTree>
    <p:extLst>
      <p:ext uri="{BB962C8B-B14F-4D97-AF65-F5344CB8AC3E}">
        <p14:creationId xmlns:p14="http://schemas.microsoft.com/office/powerpoint/2010/main" val="1650620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2.jp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08831" y="2206861"/>
            <a:ext cx="5483537" cy="756919"/>
          </a:xfrm>
          <a:prstGeom prst="rect">
            <a:avLst/>
          </a:prstGeom>
        </p:spPr>
        <p:txBody>
          <a:bodyPr wrap="square" lIns="0" tIns="0" rIns="0" bIns="0">
            <a:spAutoFit/>
          </a:bodyPr>
          <a:lstStyle>
            <a:lvl1pPr>
              <a:defRPr sz="4800" b="1" i="0">
                <a:solidFill>
                  <a:srgbClr val="007F41"/>
                </a:solidFill>
                <a:latin typeface="Arial"/>
                <a:cs typeface="Arial"/>
              </a:defRPr>
            </a:lvl1pPr>
          </a:lstStyle>
          <a:p>
            <a:endParaRPr dirty="0"/>
          </a:p>
        </p:txBody>
      </p:sp>
      <p:sp>
        <p:nvSpPr>
          <p:cNvPr id="3" name="Holder 3"/>
          <p:cNvSpPr>
            <a:spLocks noGrp="1"/>
          </p:cNvSpPr>
          <p:nvPr>
            <p:ph type="body" idx="1"/>
          </p:nvPr>
        </p:nvSpPr>
        <p:spPr>
          <a:xfrm>
            <a:off x="808831" y="3121025"/>
            <a:ext cx="14638337" cy="5108575"/>
          </a:xfrm>
          <a:prstGeom prst="rect">
            <a:avLst/>
          </a:prstGeom>
        </p:spPr>
        <p:txBody>
          <a:bodyPr wrap="square" lIns="0" tIns="0" rIns="0" bIns="0">
            <a:spAutoFit/>
          </a:bodyPr>
          <a:lstStyle>
            <a:lvl1pPr>
              <a:defRPr b="0" i="0">
                <a:solidFill>
                  <a:schemeClr val="tx1"/>
                </a:solidFill>
              </a:defRPr>
            </a:lvl1pPr>
          </a:lstStyle>
          <a:p>
            <a:endParaRPr dirty="0"/>
          </a:p>
        </p:txBody>
      </p:sp>
      <p:sp>
        <p:nvSpPr>
          <p:cNvPr id="7" name="object 3">
            <a:extLst>
              <a:ext uri="{FF2B5EF4-FFF2-40B4-BE49-F238E27FC236}">
                <a16:creationId xmlns:a16="http://schemas.microsoft.com/office/drawing/2014/main" id="{A420DDB0-324A-4DD6-B899-05847857A43A}"/>
              </a:ext>
            </a:extLst>
          </p:cNvPr>
          <p:cNvSpPr/>
          <p:nvPr userDrawn="1"/>
        </p:nvSpPr>
        <p:spPr>
          <a:xfrm>
            <a:off x="717804" y="8165592"/>
            <a:ext cx="2285999" cy="597407"/>
          </a:xfrm>
          <a:prstGeom prst="rect">
            <a:avLst/>
          </a:prstGeom>
          <a:blipFill>
            <a:blip r:embed="rId7" cstate="print"/>
            <a:stretch>
              <a:fillRect/>
            </a:stretch>
          </a:blipFill>
        </p:spPr>
        <p:txBody>
          <a:bodyPr wrap="square" lIns="0" tIns="0" rIns="0" bIns="0" rtlCol="0"/>
          <a:lstStyle/>
          <a:p>
            <a:endParaRPr/>
          </a:p>
        </p:txBody>
      </p:sp>
      <p:sp>
        <p:nvSpPr>
          <p:cNvPr id="8" name="object 6">
            <a:extLst>
              <a:ext uri="{FF2B5EF4-FFF2-40B4-BE49-F238E27FC236}">
                <a16:creationId xmlns:a16="http://schemas.microsoft.com/office/drawing/2014/main" id="{74D2455B-6051-4F10-ACD4-329F9CCABEA2}"/>
              </a:ext>
            </a:extLst>
          </p:cNvPr>
          <p:cNvSpPr/>
          <p:nvPr userDrawn="1"/>
        </p:nvSpPr>
        <p:spPr>
          <a:xfrm>
            <a:off x="565552" y="454152"/>
            <a:ext cx="2889503" cy="1014983"/>
          </a:xfrm>
          <a:prstGeom prst="rect">
            <a:avLst/>
          </a:prstGeom>
          <a:blipFill>
            <a:blip r:embed="rId8" cstate="print"/>
            <a:stretch>
              <a:fillRect/>
            </a:stretch>
          </a:blipFill>
        </p:spPr>
        <p:txBody>
          <a:bodyPr wrap="square" lIns="0" tIns="0" rIns="0" bIns="0" rtlCol="0"/>
          <a:lstStyle/>
          <a:p>
            <a:endParaRPr/>
          </a:p>
        </p:txBody>
      </p:sp>
      <p:sp>
        <p:nvSpPr>
          <p:cNvPr id="9" name="object 7">
            <a:extLst>
              <a:ext uri="{FF2B5EF4-FFF2-40B4-BE49-F238E27FC236}">
                <a16:creationId xmlns:a16="http://schemas.microsoft.com/office/drawing/2014/main" id="{A6D980F4-6B77-4E9B-A989-C2343642FE04}"/>
              </a:ext>
            </a:extLst>
          </p:cNvPr>
          <p:cNvSpPr/>
          <p:nvPr userDrawn="1"/>
        </p:nvSpPr>
        <p:spPr>
          <a:xfrm>
            <a:off x="12955672" y="7772400"/>
            <a:ext cx="2596895" cy="1018031"/>
          </a:xfrm>
          <a:prstGeom prst="rect">
            <a:avLst/>
          </a:prstGeom>
          <a:blipFill>
            <a:blip r:embed="rId9" cstate="print"/>
            <a:stretch>
              <a:fillRect/>
            </a:stretch>
          </a:blipFill>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08831" y="2206861"/>
            <a:ext cx="5483537" cy="756919"/>
          </a:xfrm>
          <a:prstGeom prst="rect">
            <a:avLst/>
          </a:prstGeom>
        </p:spPr>
        <p:txBody>
          <a:bodyPr wrap="square" lIns="0" tIns="0" rIns="0" bIns="0">
            <a:spAutoFit/>
          </a:bodyPr>
          <a:lstStyle>
            <a:lvl1pPr>
              <a:defRPr sz="4800" b="1" i="0">
                <a:solidFill>
                  <a:srgbClr val="007F41"/>
                </a:solidFill>
                <a:latin typeface="Arial"/>
                <a:cs typeface="Arial"/>
              </a:defRPr>
            </a:lvl1pPr>
          </a:lstStyle>
          <a:p>
            <a:endParaRPr dirty="0"/>
          </a:p>
        </p:txBody>
      </p:sp>
      <p:sp>
        <p:nvSpPr>
          <p:cNvPr id="3" name="Holder 3"/>
          <p:cNvSpPr>
            <a:spLocks noGrp="1"/>
          </p:cNvSpPr>
          <p:nvPr>
            <p:ph type="body" idx="1"/>
          </p:nvPr>
        </p:nvSpPr>
        <p:spPr>
          <a:xfrm>
            <a:off x="808831" y="3121025"/>
            <a:ext cx="14638337" cy="5108575"/>
          </a:xfrm>
          <a:prstGeom prst="rect">
            <a:avLst/>
          </a:prstGeom>
        </p:spPr>
        <p:txBody>
          <a:bodyPr wrap="square" lIns="0" tIns="0" rIns="0" bIns="0">
            <a:spAutoFit/>
          </a:bodyPr>
          <a:lstStyle>
            <a:lvl1pPr>
              <a:defRPr b="0" i="0">
                <a:solidFill>
                  <a:schemeClr val="tx1"/>
                </a:solidFill>
              </a:defRPr>
            </a:lvl1pPr>
          </a:lstStyle>
          <a:p>
            <a:endParaRPr dirty="0"/>
          </a:p>
        </p:txBody>
      </p:sp>
      <p:sp>
        <p:nvSpPr>
          <p:cNvPr id="7" name="object 3">
            <a:extLst>
              <a:ext uri="{FF2B5EF4-FFF2-40B4-BE49-F238E27FC236}">
                <a16:creationId xmlns:a16="http://schemas.microsoft.com/office/drawing/2014/main" id="{A420DDB0-324A-4DD6-B899-05847857A43A}"/>
              </a:ext>
            </a:extLst>
          </p:cNvPr>
          <p:cNvSpPr/>
          <p:nvPr userDrawn="1"/>
        </p:nvSpPr>
        <p:spPr>
          <a:xfrm>
            <a:off x="717804" y="8165592"/>
            <a:ext cx="2285999" cy="597407"/>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9" name="object 7">
            <a:extLst>
              <a:ext uri="{FF2B5EF4-FFF2-40B4-BE49-F238E27FC236}">
                <a16:creationId xmlns:a16="http://schemas.microsoft.com/office/drawing/2014/main" id="{A6D980F4-6B77-4E9B-A989-C2343642FE04}"/>
              </a:ext>
            </a:extLst>
          </p:cNvPr>
          <p:cNvSpPr/>
          <p:nvPr userDrawn="1"/>
        </p:nvSpPr>
        <p:spPr>
          <a:xfrm>
            <a:off x="12955672" y="7772400"/>
            <a:ext cx="2596895" cy="1018031"/>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pic>
        <p:nvPicPr>
          <p:cNvPr id="11" name="Picture 10" descr="A screenshot of a cell phone&#10;&#10;Description automatically generated">
            <a:extLst>
              <a:ext uri="{FF2B5EF4-FFF2-40B4-BE49-F238E27FC236}">
                <a16:creationId xmlns:a16="http://schemas.microsoft.com/office/drawing/2014/main" id="{7B5BE002-FFC3-4954-A961-E6BD729D7F8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65552" y="420622"/>
            <a:ext cx="3733800" cy="1219200"/>
          </a:xfrm>
          <a:prstGeom prst="rect">
            <a:avLst/>
          </a:prstGeom>
        </p:spPr>
      </p:pic>
    </p:spTree>
    <p:extLst>
      <p:ext uri="{BB962C8B-B14F-4D97-AF65-F5344CB8AC3E}">
        <p14:creationId xmlns:p14="http://schemas.microsoft.com/office/powerpoint/2010/main" val="316907179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08831" y="2206861"/>
            <a:ext cx="5483537" cy="756919"/>
          </a:xfrm>
          <a:prstGeom prst="rect">
            <a:avLst/>
          </a:prstGeom>
        </p:spPr>
        <p:txBody>
          <a:bodyPr wrap="square" lIns="0" tIns="0" rIns="0" bIns="0">
            <a:spAutoFit/>
          </a:bodyPr>
          <a:lstStyle>
            <a:lvl1pPr>
              <a:defRPr sz="4800" b="1" i="0">
                <a:solidFill>
                  <a:srgbClr val="007F41"/>
                </a:solidFill>
                <a:latin typeface="Arial"/>
                <a:cs typeface="Arial"/>
              </a:defRPr>
            </a:lvl1pPr>
          </a:lstStyle>
          <a:p>
            <a:endParaRPr dirty="0"/>
          </a:p>
        </p:txBody>
      </p:sp>
      <p:sp>
        <p:nvSpPr>
          <p:cNvPr id="3" name="Holder 3"/>
          <p:cNvSpPr>
            <a:spLocks noGrp="1"/>
          </p:cNvSpPr>
          <p:nvPr>
            <p:ph type="body" idx="1"/>
          </p:nvPr>
        </p:nvSpPr>
        <p:spPr>
          <a:xfrm>
            <a:off x="808831" y="3121025"/>
            <a:ext cx="14638337" cy="5108575"/>
          </a:xfrm>
          <a:prstGeom prst="rect">
            <a:avLst/>
          </a:prstGeom>
        </p:spPr>
        <p:txBody>
          <a:bodyPr wrap="square" lIns="0" tIns="0" rIns="0" bIns="0">
            <a:spAutoFit/>
          </a:bodyPr>
          <a:lstStyle>
            <a:lvl1pPr>
              <a:defRPr b="0" i="0">
                <a:solidFill>
                  <a:schemeClr val="tx1"/>
                </a:solidFill>
              </a:defRPr>
            </a:lvl1pPr>
          </a:lstStyle>
          <a:p>
            <a:endParaRPr dirty="0"/>
          </a:p>
        </p:txBody>
      </p:sp>
      <p:sp>
        <p:nvSpPr>
          <p:cNvPr id="7" name="object 3">
            <a:extLst>
              <a:ext uri="{FF2B5EF4-FFF2-40B4-BE49-F238E27FC236}">
                <a16:creationId xmlns:a16="http://schemas.microsoft.com/office/drawing/2014/main" id="{A420DDB0-324A-4DD6-B899-05847857A43A}"/>
              </a:ext>
            </a:extLst>
          </p:cNvPr>
          <p:cNvSpPr/>
          <p:nvPr userDrawn="1"/>
        </p:nvSpPr>
        <p:spPr>
          <a:xfrm>
            <a:off x="717804" y="8165592"/>
            <a:ext cx="2285999" cy="597407"/>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9" name="object 7">
            <a:extLst>
              <a:ext uri="{FF2B5EF4-FFF2-40B4-BE49-F238E27FC236}">
                <a16:creationId xmlns:a16="http://schemas.microsoft.com/office/drawing/2014/main" id="{A6D980F4-6B77-4E9B-A989-C2343642FE04}"/>
              </a:ext>
            </a:extLst>
          </p:cNvPr>
          <p:cNvSpPr/>
          <p:nvPr userDrawn="1"/>
        </p:nvSpPr>
        <p:spPr>
          <a:xfrm>
            <a:off x="12955672" y="7772400"/>
            <a:ext cx="2596895" cy="1018031"/>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pic>
        <p:nvPicPr>
          <p:cNvPr id="11" name="Picture 10" descr="A screenshot of a cell phone&#10;&#10;Description automatically generated">
            <a:extLst>
              <a:ext uri="{FF2B5EF4-FFF2-40B4-BE49-F238E27FC236}">
                <a16:creationId xmlns:a16="http://schemas.microsoft.com/office/drawing/2014/main" id="{7B5BE002-FFC3-4954-A961-E6BD729D7F8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65552" y="420622"/>
            <a:ext cx="3733800" cy="1219200"/>
          </a:xfrm>
          <a:prstGeom prst="rect">
            <a:avLst/>
          </a:prstGeom>
        </p:spPr>
      </p:pic>
    </p:spTree>
    <p:extLst>
      <p:ext uri="{BB962C8B-B14F-4D97-AF65-F5344CB8AC3E}">
        <p14:creationId xmlns:p14="http://schemas.microsoft.com/office/powerpoint/2010/main" val="3305938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ROEonlinesupport@LABOUR.gov.za"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79800" y="4876800"/>
            <a:ext cx="11353800" cy="167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fontAlgn="base">
              <a:spcBef>
                <a:spcPct val="0"/>
              </a:spcBef>
              <a:spcAft>
                <a:spcPct val="0"/>
              </a:spcAft>
              <a:defRPr sz="4000" b="1" i="0">
                <a:solidFill>
                  <a:schemeClr val="bg1"/>
                </a:solidFill>
                <a:latin typeface="+mj-lt"/>
                <a:ea typeface="+mj-ea"/>
                <a:cs typeface="Arial" panose="020B0604020202020204" pitchFamily="34" charset="0"/>
              </a:defRPr>
            </a:lvl1pPr>
            <a:lvl2pPr algn="ctr" eaLnBrk="0" fontAlgn="base" hangingPunct="0">
              <a:spcBef>
                <a:spcPct val="0"/>
              </a:spcBef>
              <a:spcAft>
                <a:spcPct val="0"/>
              </a:spcAft>
              <a:defRPr>
                <a:solidFill>
                  <a:schemeClr val="tx2"/>
                </a:solidFill>
                <a:latin typeface="Arial" panose="020B0604020202020204" pitchFamily="34" charset="0"/>
              </a:defRPr>
            </a:lvl2pPr>
            <a:lvl3pPr algn="ctr" eaLnBrk="0" fontAlgn="base" hangingPunct="0">
              <a:spcBef>
                <a:spcPct val="0"/>
              </a:spcBef>
              <a:spcAft>
                <a:spcPct val="0"/>
              </a:spcAft>
              <a:defRPr>
                <a:solidFill>
                  <a:schemeClr val="tx2"/>
                </a:solidFill>
                <a:latin typeface="Arial" panose="020B0604020202020204" pitchFamily="34" charset="0"/>
              </a:defRPr>
            </a:lvl3pPr>
            <a:lvl4pPr algn="ctr" eaLnBrk="0" fontAlgn="base" hangingPunct="0">
              <a:spcBef>
                <a:spcPct val="0"/>
              </a:spcBef>
              <a:spcAft>
                <a:spcPct val="0"/>
              </a:spcAft>
              <a:defRPr>
                <a:solidFill>
                  <a:schemeClr val="tx2"/>
                </a:solidFill>
                <a:latin typeface="Arial" panose="020B0604020202020204" pitchFamily="34" charset="0"/>
              </a:defRPr>
            </a:lvl4pPr>
            <a:lvl5pPr algn="ctr" eaLnBrk="0" fontAlgn="base" hangingPunct="0">
              <a:spcBef>
                <a:spcPct val="0"/>
              </a:spcBef>
              <a:spcAft>
                <a:spcPct val="0"/>
              </a:spcAft>
              <a:defRPr>
                <a:solidFill>
                  <a:schemeClr val="tx2"/>
                </a:solidFill>
                <a:latin typeface="Arial" panose="020B0604020202020204" pitchFamily="34" charset="0"/>
              </a:defRPr>
            </a:lvl5pPr>
            <a:lvl6pPr marL="457200" algn="ctr" eaLnBrk="0" fontAlgn="base" hangingPunct="0">
              <a:spcBef>
                <a:spcPct val="0"/>
              </a:spcBef>
              <a:spcAft>
                <a:spcPct val="0"/>
              </a:spcAft>
              <a:defRPr>
                <a:solidFill>
                  <a:schemeClr val="tx2"/>
                </a:solidFill>
                <a:latin typeface="Arial" panose="020B0604020202020204" pitchFamily="34" charset="0"/>
              </a:defRPr>
            </a:lvl6pPr>
            <a:lvl7pPr marL="914400" algn="ctr" eaLnBrk="0" fontAlgn="base" hangingPunct="0">
              <a:spcBef>
                <a:spcPct val="0"/>
              </a:spcBef>
              <a:spcAft>
                <a:spcPct val="0"/>
              </a:spcAft>
              <a:defRPr>
                <a:solidFill>
                  <a:schemeClr val="tx2"/>
                </a:solidFill>
                <a:latin typeface="Arial" panose="020B0604020202020204" pitchFamily="34" charset="0"/>
              </a:defRPr>
            </a:lvl7pPr>
            <a:lvl8pPr marL="1371600" algn="ctr" eaLnBrk="0" fontAlgn="base" hangingPunct="0">
              <a:spcBef>
                <a:spcPct val="0"/>
              </a:spcBef>
              <a:spcAft>
                <a:spcPct val="0"/>
              </a:spcAft>
              <a:defRPr>
                <a:solidFill>
                  <a:schemeClr val="tx2"/>
                </a:solidFill>
                <a:latin typeface="Arial" panose="020B0604020202020204" pitchFamily="34" charset="0"/>
              </a:defRPr>
            </a:lvl8pPr>
            <a:lvl9pPr marL="1828800" algn="ctr" eaLnBrk="0" fontAlgn="base" hangingPunct="0">
              <a:spcBef>
                <a:spcPct val="0"/>
              </a:spcBef>
              <a:spcAft>
                <a:spcPct val="0"/>
              </a:spcAft>
              <a:defRPr>
                <a:solidFill>
                  <a:schemeClr val="tx2"/>
                </a:solidFill>
                <a:latin typeface="Arial" panose="020B0604020202020204" pitchFamily="34" charset="0"/>
              </a:defRPr>
            </a:lvl9pPr>
          </a:lstStyle>
          <a:p>
            <a:r>
              <a:rPr lang="en-ZA" dirty="0" smtClean="0"/>
              <a:t>COMPENSATION FUND</a:t>
            </a:r>
          </a:p>
          <a:p>
            <a:r>
              <a:rPr lang="en-ZA" dirty="0" smtClean="0"/>
              <a:t> STAKEHOLDER ENGAGEMENTS</a:t>
            </a:r>
            <a:endParaRPr lang="en-ZA" dirty="0"/>
          </a:p>
        </p:txBody>
      </p:sp>
    </p:spTree>
    <p:extLst>
      <p:ext uri="{BB962C8B-B14F-4D97-AF65-F5344CB8AC3E}">
        <p14:creationId xmlns:p14="http://schemas.microsoft.com/office/powerpoint/2010/main" val="1028198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831" y="1676401"/>
            <a:ext cx="12500769" cy="761999"/>
          </a:xfrm>
        </p:spPr>
        <p:txBody>
          <a:bodyPr/>
          <a:lstStyle/>
          <a:p>
            <a:r>
              <a:rPr lang="en-ZA" dirty="0" smtClean="0"/>
              <a:t>DEREGISTRATION PROCESS</a:t>
            </a:r>
            <a:endParaRPr lang="en-ZA" dirty="0"/>
          </a:p>
        </p:txBody>
      </p:sp>
      <p:sp>
        <p:nvSpPr>
          <p:cNvPr id="3" name="Text Placeholder 2"/>
          <p:cNvSpPr>
            <a:spLocks noGrp="1"/>
          </p:cNvSpPr>
          <p:nvPr>
            <p:ph type="body" idx="1"/>
          </p:nvPr>
        </p:nvSpPr>
        <p:spPr>
          <a:xfrm>
            <a:off x="808831" y="2438401"/>
            <a:ext cx="14638337" cy="6008120"/>
          </a:xfrm>
        </p:spPr>
        <p:txBody>
          <a:bodyPr/>
          <a:lstStyle/>
          <a:p>
            <a:r>
              <a:rPr lang="en-US" sz="2400" b="1" dirty="0">
                <a:latin typeface="Calibri" panose="020F0502020204030204" pitchFamily="34" charset="0"/>
                <a:cs typeface="Calibri" panose="020F0502020204030204" pitchFamily="34" charset="0"/>
              </a:rPr>
              <a:t>Liquidation/Sequestration</a:t>
            </a:r>
          </a:p>
          <a:p>
            <a:pPr marL="285750" indent="-28575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Court </a:t>
            </a:r>
            <a:r>
              <a:rPr lang="en-US" sz="2400" dirty="0">
                <a:latin typeface="Calibri" panose="020F0502020204030204" pitchFamily="34" charset="0"/>
                <a:cs typeface="Calibri" panose="020F0502020204030204" pitchFamily="34" charset="0"/>
              </a:rPr>
              <a:t>judgement </a:t>
            </a:r>
            <a:r>
              <a:rPr lang="en-US" sz="2400" dirty="0" smtClean="0">
                <a:latin typeface="Calibri" panose="020F0502020204030204" pitchFamily="34" charset="0"/>
                <a:cs typeface="Calibri" panose="020F0502020204030204" pitchFamily="34" charset="0"/>
              </a:rPr>
              <a:t>documents</a:t>
            </a:r>
          </a:p>
          <a:p>
            <a:pPr marL="285750" indent="-28575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CIPC </a:t>
            </a:r>
            <a:r>
              <a:rPr lang="en-US" sz="2400" dirty="0">
                <a:latin typeface="Calibri" panose="020F0502020204030204" pitchFamily="34" charset="0"/>
                <a:cs typeface="Calibri" panose="020F0502020204030204" pitchFamily="34" charset="0"/>
              </a:rPr>
              <a:t>deregistration</a:t>
            </a:r>
          </a:p>
          <a:p>
            <a:pPr marL="285750" indent="-28575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UIF deregistration</a:t>
            </a:r>
          </a:p>
          <a:p>
            <a:pPr marL="285750" indent="-28575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Any </a:t>
            </a:r>
            <a:r>
              <a:rPr lang="en-US" sz="2400" dirty="0">
                <a:latin typeface="Calibri" panose="020F0502020204030204" pitchFamily="34" charset="0"/>
                <a:cs typeface="Calibri" panose="020F0502020204030204" pitchFamily="34" charset="0"/>
              </a:rPr>
              <a:t>acceptable supporting documents related to </a:t>
            </a:r>
            <a:r>
              <a:rPr lang="en-US" sz="2400" dirty="0" smtClean="0">
                <a:latin typeface="Calibri" panose="020F0502020204030204" pitchFamily="34" charset="0"/>
                <a:cs typeface="Calibri" panose="020F0502020204030204" pitchFamily="34" charset="0"/>
              </a:rPr>
              <a:t>deregistration</a:t>
            </a:r>
          </a:p>
          <a:p>
            <a:endParaRPr lang="en-US" sz="2400" dirty="0" smtClean="0">
              <a:latin typeface="Calibri" panose="020F0502020204030204" pitchFamily="34" charset="0"/>
              <a:cs typeface="Calibri" panose="020F0502020204030204" pitchFamily="34" charset="0"/>
            </a:endParaRPr>
          </a:p>
          <a:p>
            <a:r>
              <a:rPr lang="en-ZA" sz="2400" b="1" dirty="0"/>
              <a:t>Cease Trading/No employees</a:t>
            </a:r>
            <a:endParaRPr lang="en-ZA" sz="2400" dirty="0"/>
          </a:p>
          <a:p>
            <a:pPr marL="342900" lvl="0" indent="-342900">
              <a:lnSpc>
                <a:spcPct val="107000"/>
              </a:lnSpc>
              <a:spcAft>
                <a:spcPts val="0"/>
              </a:spcAft>
              <a:buFont typeface="Symbol" panose="05050102010706020507" pitchFamily="18" charset="2"/>
              <a:buChar char=""/>
            </a:pPr>
            <a:r>
              <a:rPr lang="en-ZA" sz="2400" dirty="0" smtClean="0">
                <a:latin typeface="Calibri" panose="020F0502020204030204" pitchFamily="34" charset="0"/>
                <a:ea typeface="Calibri" panose="020F0502020204030204" pitchFamily="34" charset="0"/>
                <a:cs typeface="Times New Roman" panose="02020603050405020304" pitchFamily="18" charset="0"/>
              </a:rPr>
              <a:t>Proof </a:t>
            </a:r>
            <a:r>
              <a:rPr lang="en-ZA" sz="2400" dirty="0">
                <a:latin typeface="Calibri" panose="020F0502020204030204" pitchFamily="34" charset="0"/>
                <a:ea typeface="Calibri" panose="020F0502020204030204" pitchFamily="34" charset="0"/>
                <a:cs typeface="Times New Roman" panose="02020603050405020304" pitchFamily="18" charset="0"/>
              </a:rPr>
              <a:t>of the UIF deregistration</a:t>
            </a:r>
          </a:p>
          <a:p>
            <a:pPr marL="342900" lvl="0" indent="-342900">
              <a:lnSpc>
                <a:spcPct val="107000"/>
              </a:lnSpc>
              <a:spcAft>
                <a:spcPts val="0"/>
              </a:spcAft>
              <a:buFont typeface="Symbol" panose="05050102010706020507" pitchFamily="18" charset="2"/>
              <a:buChar char=""/>
            </a:pPr>
            <a:r>
              <a:rPr lang="en-ZA" sz="2400" dirty="0">
                <a:latin typeface="Calibri" panose="020F0502020204030204" pitchFamily="34" charset="0"/>
                <a:ea typeface="Calibri" panose="020F0502020204030204" pitchFamily="34" charset="0"/>
                <a:cs typeface="Times New Roman" panose="02020603050405020304" pitchFamily="18" charset="0"/>
              </a:rPr>
              <a:t>A copy of the CIPC deregistration or/and Annual Returns</a:t>
            </a:r>
          </a:p>
          <a:p>
            <a:pPr marL="342900" lvl="0" indent="-342900">
              <a:lnSpc>
                <a:spcPct val="107000"/>
              </a:lnSpc>
              <a:spcAft>
                <a:spcPts val="0"/>
              </a:spcAft>
              <a:buFont typeface="Symbol" panose="05050102010706020507" pitchFamily="18" charset="2"/>
              <a:buChar char=""/>
            </a:pPr>
            <a:r>
              <a:rPr lang="en-ZA" sz="2400" dirty="0">
                <a:latin typeface="Calibri" panose="020F0502020204030204" pitchFamily="34" charset="0"/>
                <a:ea typeface="Calibri" panose="020F0502020204030204" pitchFamily="34" charset="0"/>
                <a:cs typeface="Times New Roman" panose="02020603050405020304" pitchFamily="18" charset="0"/>
              </a:rPr>
              <a:t>Proof of termination of the employment contracts e.g. letters addressed to employees, Section 189 Notice issued in terms of Labour Relations Act, etc.</a:t>
            </a:r>
          </a:p>
          <a:p>
            <a:pPr marL="342900" lvl="0" indent="-342900">
              <a:lnSpc>
                <a:spcPct val="107000"/>
              </a:lnSpc>
              <a:spcAft>
                <a:spcPts val="0"/>
              </a:spcAft>
              <a:buFont typeface="Symbol" panose="05050102010706020507" pitchFamily="18" charset="2"/>
              <a:buChar char=""/>
            </a:pPr>
            <a:r>
              <a:rPr lang="en-ZA" sz="2400" dirty="0">
                <a:latin typeface="Calibri" panose="020F0502020204030204" pitchFamily="34" charset="0"/>
                <a:ea typeface="Calibri" panose="020F0502020204030204" pitchFamily="34" charset="0"/>
                <a:cs typeface="Times New Roman" panose="02020603050405020304" pitchFamily="18" charset="0"/>
              </a:rPr>
              <a:t>A copy of the bank statement indicating the salaries paid to employees before the cease to trade/no employee status and the bank statement after the employer cease to trade/no employees status.</a:t>
            </a:r>
          </a:p>
          <a:p>
            <a:pPr marL="342900" lvl="0" indent="-342900">
              <a:lnSpc>
                <a:spcPct val="107000"/>
              </a:lnSpc>
              <a:spcAft>
                <a:spcPts val="800"/>
              </a:spcAft>
              <a:buFont typeface="Symbol" panose="05050102010706020507" pitchFamily="18" charset="2"/>
              <a:buChar char=""/>
            </a:pPr>
            <a:r>
              <a:rPr lang="en-ZA" sz="2400" dirty="0">
                <a:latin typeface="Calibri" panose="020F0502020204030204" pitchFamily="34" charset="0"/>
                <a:ea typeface="Calibri" panose="020F0502020204030204" pitchFamily="34" charset="0"/>
                <a:cs typeface="Times New Roman" panose="02020603050405020304" pitchFamily="18" charset="0"/>
              </a:rPr>
              <a:t>Any acceptable supporting documents related to deregistration</a:t>
            </a:r>
          </a:p>
          <a:p>
            <a:endParaRPr lang="en-US" dirty="0"/>
          </a:p>
          <a:p>
            <a:endParaRPr lang="en-ZA" dirty="0"/>
          </a:p>
        </p:txBody>
      </p:sp>
    </p:spTree>
    <p:extLst>
      <p:ext uri="{BB962C8B-B14F-4D97-AF65-F5344CB8AC3E}">
        <p14:creationId xmlns:p14="http://schemas.microsoft.com/office/powerpoint/2010/main" val="2209801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831" y="1524001"/>
            <a:ext cx="11662569" cy="738664"/>
          </a:xfrm>
        </p:spPr>
        <p:txBody>
          <a:bodyPr/>
          <a:lstStyle/>
          <a:p>
            <a:r>
              <a:rPr lang="en-ZA" dirty="0" smtClean="0"/>
              <a:t>DEREGISTRATION PROCESS: CONT.</a:t>
            </a:r>
            <a:endParaRPr lang="en-ZA" dirty="0"/>
          </a:p>
        </p:txBody>
      </p:sp>
      <p:sp>
        <p:nvSpPr>
          <p:cNvPr id="3" name="Text Placeholder 2"/>
          <p:cNvSpPr>
            <a:spLocks noGrp="1"/>
          </p:cNvSpPr>
          <p:nvPr>
            <p:ph type="body" idx="1"/>
          </p:nvPr>
        </p:nvSpPr>
        <p:spPr>
          <a:xfrm>
            <a:off x="808831" y="2514600"/>
            <a:ext cx="14638337" cy="5949962"/>
          </a:xfrm>
        </p:spPr>
        <p:txBody>
          <a:bodyPr/>
          <a:lstStyle/>
          <a:p>
            <a:pPr>
              <a:lnSpc>
                <a:spcPct val="107000"/>
              </a:lnSpc>
              <a:spcAft>
                <a:spcPts val="800"/>
              </a:spcAft>
            </a:pPr>
            <a:r>
              <a:rPr lang="en-ZA" sz="2400" b="1" dirty="0" smtClean="0">
                <a:latin typeface="Calibri" panose="020F0502020204030204" pitchFamily="34" charset="0"/>
                <a:ea typeface="Calibri" panose="020F0502020204030204" pitchFamily="34" charset="0"/>
                <a:cs typeface="Times New Roman" panose="02020603050405020304" pitchFamily="18" charset="0"/>
              </a:rPr>
              <a:t>Amalgamation</a:t>
            </a:r>
          </a:p>
          <a:p>
            <a:pPr marL="342900" indent="-342900">
              <a:lnSpc>
                <a:spcPct val="107000"/>
              </a:lnSpc>
              <a:spcAft>
                <a:spcPts val="800"/>
              </a:spcAft>
              <a:buFont typeface="Arial" panose="020B0604020202020204" pitchFamily="34" charset="0"/>
              <a:buChar char="•"/>
            </a:pPr>
            <a:r>
              <a:rPr lang="en-ZA" sz="2400" dirty="0" smtClean="0">
                <a:latin typeface="Calibri" panose="020F0502020204030204" pitchFamily="34" charset="0"/>
                <a:ea typeface="Calibri" panose="020F0502020204030204" pitchFamily="34" charset="0"/>
                <a:cs typeface="Times New Roman" panose="02020603050405020304" pitchFamily="18" charset="0"/>
              </a:rPr>
              <a:t>A signed Sales Agreement </a:t>
            </a:r>
          </a:p>
          <a:p>
            <a:pPr marL="342900" lvl="0" indent="-342900">
              <a:lnSpc>
                <a:spcPct val="107000"/>
              </a:lnSpc>
              <a:spcAft>
                <a:spcPts val="0"/>
              </a:spcAft>
              <a:buFont typeface="Symbol" panose="05050102010706020507" pitchFamily="18" charset="2"/>
              <a:buChar char=""/>
            </a:pPr>
            <a:r>
              <a:rPr lang="en-ZA" sz="2400" dirty="0" smtClean="0">
                <a:latin typeface="Calibri" panose="020F0502020204030204" pitchFamily="34" charset="0"/>
                <a:ea typeface="Calibri" panose="020F0502020204030204" pitchFamily="34" charset="0"/>
                <a:cs typeface="Times New Roman" panose="02020603050405020304" pitchFamily="18" charset="0"/>
              </a:rPr>
              <a:t>A copy of the CIPC certificate</a:t>
            </a:r>
          </a:p>
          <a:p>
            <a:pPr marL="342900" lvl="0" indent="-342900">
              <a:lnSpc>
                <a:spcPct val="107000"/>
              </a:lnSpc>
              <a:spcAft>
                <a:spcPts val="800"/>
              </a:spcAft>
              <a:buFont typeface="Symbol" panose="05050102010706020507" pitchFamily="18" charset="2"/>
              <a:buChar char=""/>
            </a:pPr>
            <a:r>
              <a:rPr lang="en-ZA" sz="2400" dirty="0" smtClean="0">
                <a:latin typeface="Calibri" panose="020F0502020204030204" pitchFamily="34" charset="0"/>
                <a:ea typeface="Calibri" panose="020F0502020204030204" pitchFamily="34" charset="0"/>
                <a:cs typeface="Times New Roman" panose="02020603050405020304" pitchFamily="18" charset="0"/>
              </a:rPr>
              <a:t>Proof of the UIF registration and deregistration</a:t>
            </a:r>
          </a:p>
          <a:p>
            <a:pPr lvl="0">
              <a:lnSpc>
                <a:spcPct val="107000"/>
              </a:lnSpc>
              <a:spcAft>
                <a:spcPts val="800"/>
              </a:spcAft>
            </a:pPr>
            <a:endParaRPr lang="en-ZA"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2400" b="1" dirty="0" smtClean="0">
                <a:latin typeface="Calibri" panose="020F0502020204030204" pitchFamily="34" charset="0"/>
                <a:ea typeface="Calibri" panose="020F0502020204030204" pitchFamily="34" charset="0"/>
                <a:cs typeface="Times New Roman" panose="02020603050405020304" pitchFamily="18" charset="0"/>
              </a:rPr>
              <a:t>Sold/Take Over</a:t>
            </a:r>
          </a:p>
          <a:p>
            <a:pPr marL="285750" indent="-285750">
              <a:lnSpc>
                <a:spcPct val="107000"/>
              </a:lnSpc>
              <a:spcAft>
                <a:spcPts val="800"/>
              </a:spcAft>
              <a:buFont typeface="Arial" panose="020B0604020202020204" pitchFamily="34" charset="0"/>
              <a:buChar char="•"/>
            </a:pPr>
            <a:r>
              <a:rPr lang="en-ZA" sz="2400" dirty="0" smtClean="0">
                <a:latin typeface="Calibri" panose="020F0502020204030204" pitchFamily="34" charset="0"/>
                <a:ea typeface="Calibri" panose="020F0502020204030204" pitchFamily="34" charset="0"/>
                <a:cs typeface="Times New Roman" panose="02020603050405020304" pitchFamily="18" charset="0"/>
              </a:rPr>
              <a:t>A signed agreement with liability or no liability</a:t>
            </a:r>
          </a:p>
          <a:p>
            <a:pPr marL="285750" indent="-285750">
              <a:lnSpc>
                <a:spcPct val="107000"/>
              </a:lnSpc>
              <a:spcAft>
                <a:spcPts val="800"/>
              </a:spcAft>
              <a:buFont typeface="Arial" panose="020B0604020202020204" pitchFamily="34" charset="0"/>
              <a:buChar char="•"/>
            </a:pPr>
            <a:r>
              <a:rPr lang="en-ZA" sz="2400" dirty="0" smtClean="0">
                <a:latin typeface="Calibri" panose="020F0502020204030204" pitchFamily="34" charset="0"/>
                <a:ea typeface="Calibri" panose="020F0502020204030204" pitchFamily="34" charset="0"/>
                <a:cs typeface="Times New Roman" panose="02020603050405020304" pitchFamily="18" charset="0"/>
              </a:rPr>
              <a:t>A copy of the CIPC deregistration/re-registration</a:t>
            </a:r>
          </a:p>
          <a:p>
            <a:pPr marL="285750" indent="-285750">
              <a:lnSpc>
                <a:spcPct val="107000"/>
              </a:lnSpc>
              <a:spcAft>
                <a:spcPts val="800"/>
              </a:spcAft>
              <a:buFont typeface="Arial" panose="020B0604020202020204" pitchFamily="34" charset="0"/>
              <a:buChar char="•"/>
            </a:pPr>
            <a:r>
              <a:rPr lang="en-ZA" sz="2400" dirty="0" smtClean="0">
                <a:latin typeface="Calibri" panose="020F0502020204030204" pitchFamily="34" charset="0"/>
                <a:ea typeface="Calibri" panose="020F0502020204030204" pitchFamily="34" charset="0"/>
                <a:cs typeface="Times New Roman" panose="02020603050405020304" pitchFamily="18" charset="0"/>
              </a:rPr>
              <a:t>A proof of UIF deregistration/re-registration</a:t>
            </a:r>
          </a:p>
          <a:p>
            <a:pPr lvl="0">
              <a:lnSpc>
                <a:spcPct val="107000"/>
              </a:lnSpc>
              <a:spcAft>
                <a:spcPts val="800"/>
              </a:spcAft>
            </a:pPr>
            <a:endParaRPr lang="en-ZA" sz="24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ZA"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dirty="0" smtClean="0">
                <a:latin typeface="Calibri" panose="020F0502020204030204" pitchFamily="34" charset="0"/>
                <a:ea typeface="Calibri" panose="020F0502020204030204" pitchFamily="34" charset="0"/>
                <a:cs typeface="Times New Roman" panose="02020603050405020304" pitchFamily="18" charset="0"/>
              </a:rPr>
              <a:t> </a:t>
            </a:r>
          </a:p>
          <a:p>
            <a:endParaRPr lang="en-ZA" dirty="0"/>
          </a:p>
        </p:txBody>
      </p:sp>
    </p:spTree>
    <p:extLst>
      <p:ext uri="{BB962C8B-B14F-4D97-AF65-F5344CB8AC3E}">
        <p14:creationId xmlns:p14="http://schemas.microsoft.com/office/powerpoint/2010/main" val="989982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831" y="1905001"/>
            <a:ext cx="13034169" cy="838199"/>
          </a:xfrm>
        </p:spPr>
        <p:txBody>
          <a:bodyPr/>
          <a:lstStyle/>
          <a:p>
            <a:r>
              <a:rPr lang="en-ZA" dirty="0"/>
              <a:t>DEREGISTRATION PROCESS: CONT.</a:t>
            </a:r>
          </a:p>
        </p:txBody>
      </p:sp>
      <p:sp>
        <p:nvSpPr>
          <p:cNvPr id="3" name="Text Placeholder 2"/>
          <p:cNvSpPr>
            <a:spLocks noGrp="1"/>
          </p:cNvSpPr>
          <p:nvPr>
            <p:ph type="body" idx="1"/>
          </p:nvPr>
        </p:nvSpPr>
        <p:spPr>
          <a:xfrm>
            <a:off x="808831" y="3121025"/>
            <a:ext cx="14638337" cy="3556166"/>
          </a:xfrm>
        </p:spPr>
        <p:txBody>
          <a:bodyPr/>
          <a:lstStyle/>
          <a:p>
            <a:pPr lvl="0">
              <a:lnSpc>
                <a:spcPct val="107000"/>
              </a:lnSpc>
              <a:spcAft>
                <a:spcPts val="800"/>
              </a:spcAft>
            </a:pPr>
            <a:r>
              <a:rPr lang="en-ZA" sz="2400" b="1" dirty="0">
                <a:solidFill>
                  <a:srgbClr val="007832"/>
                </a:solidFill>
                <a:latin typeface="Calibri" panose="020F0502020204030204" pitchFamily="34" charset="0"/>
                <a:ea typeface="Calibri" panose="020F0502020204030204" pitchFamily="34" charset="0"/>
                <a:cs typeface="Times New Roman" panose="02020603050405020304" pitchFamily="18" charset="0"/>
              </a:rPr>
              <a:t>Deceased Owner</a:t>
            </a:r>
            <a:endParaRPr lang="en-ZA" sz="2400" dirty="0">
              <a:solidFill>
                <a:srgbClr val="007832"/>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lang="en-ZA" sz="2400" dirty="0">
                <a:solidFill>
                  <a:srgbClr val="007832"/>
                </a:solidFill>
                <a:latin typeface="Calibri" panose="020F0502020204030204" pitchFamily="34" charset="0"/>
                <a:ea typeface="Calibri" panose="020F0502020204030204" pitchFamily="34" charset="0"/>
                <a:cs typeface="Times New Roman" panose="02020603050405020304" pitchFamily="18" charset="0"/>
              </a:rPr>
              <a:t>A death Certificate</a:t>
            </a:r>
          </a:p>
          <a:p>
            <a:pPr marL="342900" marR="0" lvl="0" indent="-342900" defTabSz="91440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ZA" sz="2400" dirty="0">
                <a:solidFill>
                  <a:srgbClr val="007832"/>
                </a:solidFill>
                <a:latin typeface="Calibri" panose="020F0502020204030204" pitchFamily="34" charset="0"/>
                <a:ea typeface="Calibri" panose="020F0502020204030204" pitchFamily="34" charset="0"/>
                <a:cs typeface="Times New Roman" panose="02020603050405020304" pitchFamily="18" charset="0"/>
              </a:rPr>
              <a:t>A proof of UIF </a:t>
            </a:r>
            <a:r>
              <a:rPr lang="en-ZA" sz="2400" dirty="0" smtClean="0">
                <a:solidFill>
                  <a:srgbClr val="007832"/>
                </a:solidFill>
                <a:latin typeface="Calibri" panose="020F0502020204030204" pitchFamily="34" charset="0"/>
                <a:ea typeface="Calibri" panose="020F0502020204030204" pitchFamily="34" charset="0"/>
                <a:cs typeface="Times New Roman" panose="02020603050405020304" pitchFamily="18" charset="0"/>
              </a:rPr>
              <a:t>deregistration</a:t>
            </a:r>
          </a:p>
          <a:p>
            <a:pPr marR="0" lvl="0" defTabSz="914400" eaLnBrk="1" fontAlgn="auto" latinLnBrk="0" hangingPunct="1">
              <a:lnSpc>
                <a:spcPct val="107000"/>
              </a:lnSpc>
              <a:spcBef>
                <a:spcPts val="0"/>
              </a:spcBef>
              <a:spcAft>
                <a:spcPts val="800"/>
              </a:spcAft>
              <a:buClrTx/>
              <a:buSzTx/>
              <a:tabLst/>
              <a:defRPr/>
            </a:pPr>
            <a:endParaRPr lang="en-ZA" sz="2400" dirty="0">
              <a:solidFill>
                <a:srgbClr val="007832"/>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ZA" sz="2400" b="1" dirty="0">
                <a:solidFill>
                  <a:srgbClr val="007832"/>
                </a:solidFill>
                <a:latin typeface="Calibri" panose="020F0502020204030204" pitchFamily="34" charset="0"/>
                <a:ea typeface="Calibri" panose="020F0502020204030204" pitchFamily="34" charset="0"/>
                <a:cs typeface="Times New Roman" panose="02020603050405020304" pitchFamily="18" charset="0"/>
              </a:rPr>
              <a:t>Private Domestic Employer</a:t>
            </a:r>
            <a:endParaRPr lang="en-ZA" sz="2400" dirty="0">
              <a:solidFill>
                <a:srgbClr val="007832"/>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lang="en-ZA" sz="2400" dirty="0">
                <a:solidFill>
                  <a:srgbClr val="007832"/>
                </a:solidFill>
                <a:latin typeface="Calibri" panose="020F0502020204030204" pitchFamily="34" charset="0"/>
                <a:ea typeface="Calibri" panose="020F0502020204030204" pitchFamily="34" charset="0"/>
                <a:cs typeface="Times New Roman" panose="02020603050405020304" pitchFamily="18" charset="0"/>
              </a:rPr>
              <a:t>A proof of UIF deregistration</a:t>
            </a:r>
          </a:p>
          <a:p>
            <a:pPr marL="342900" marR="0" lvl="0" indent="-342900" defTabSz="91440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ZA" sz="2400" dirty="0">
                <a:solidFill>
                  <a:srgbClr val="007832"/>
                </a:solidFill>
                <a:latin typeface="Calibri" panose="020F0502020204030204" pitchFamily="34" charset="0"/>
                <a:ea typeface="Calibri" panose="020F0502020204030204" pitchFamily="34" charset="0"/>
                <a:cs typeface="Times New Roman" panose="02020603050405020304" pitchFamily="18" charset="0"/>
              </a:rPr>
              <a:t>A letter of termination (if an employment agreement was formalised)</a:t>
            </a:r>
          </a:p>
          <a:p>
            <a:endParaRPr lang="en-ZA" dirty="0"/>
          </a:p>
        </p:txBody>
      </p:sp>
    </p:spTree>
    <p:extLst>
      <p:ext uri="{BB962C8B-B14F-4D97-AF65-F5344CB8AC3E}">
        <p14:creationId xmlns:p14="http://schemas.microsoft.com/office/powerpoint/2010/main" val="3733636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831" y="1752601"/>
            <a:ext cx="12805569" cy="677108"/>
          </a:xfrm>
        </p:spPr>
        <p:txBody>
          <a:bodyPr/>
          <a:lstStyle/>
          <a:p>
            <a:r>
              <a:rPr lang="en-ZA" sz="4400" dirty="0" smtClean="0"/>
              <a:t>VERIFICATION OF REGISTERED EMPLOYERS</a:t>
            </a:r>
            <a:endParaRPr lang="en-ZA" sz="4400" dirty="0"/>
          </a:p>
        </p:txBody>
      </p:sp>
      <p:sp>
        <p:nvSpPr>
          <p:cNvPr id="3" name="Text Placeholder 2"/>
          <p:cNvSpPr>
            <a:spLocks noGrp="1"/>
          </p:cNvSpPr>
          <p:nvPr>
            <p:ph type="body" idx="1"/>
          </p:nvPr>
        </p:nvSpPr>
        <p:spPr>
          <a:xfrm>
            <a:off x="808831" y="2514601"/>
            <a:ext cx="14638337" cy="1107996"/>
          </a:xfrm>
        </p:spPr>
        <p:txBody>
          <a:bodyPr/>
          <a:lstStyle/>
          <a:p>
            <a:pPr marL="285750" indent="-285750">
              <a:buFont typeface="Arial" panose="020B0604020202020204" pitchFamily="34" charset="0"/>
              <a:buChar char="•"/>
            </a:pPr>
            <a:endParaRPr lang="en-ZA" dirty="0" smtClean="0"/>
          </a:p>
          <a:p>
            <a:r>
              <a:rPr lang="en-ZA" dirty="0" smtClean="0"/>
              <a:t>   The following supporting documents may be requested from the registered employers</a:t>
            </a:r>
          </a:p>
          <a:p>
            <a:pPr marL="285750" indent="-285750">
              <a:buFont typeface="Arial" panose="020B0604020202020204" pitchFamily="34" charset="0"/>
              <a:buChar char="•"/>
            </a:pPr>
            <a:endParaRPr lang="en-ZA" dirty="0" smtClean="0"/>
          </a:p>
          <a:p>
            <a:pPr marL="285750" indent="-285750">
              <a:buFont typeface="Arial" panose="020B0604020202020204" pitchFamily="34" charset="0"/>
              <a:buChar char="•"/>
            </a:pP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3803931995"/>
              </p:ext>
            </p:extLst>
          </p:nvPr>
        </p:nvGraphicFramePr>
        <p:xfrm>
          <a:off x="965200" y="3428997"/>
          <a:ext cx="12954000" cy="4672801"/>
        </p:xfrm>
        <a:graphic>
          <a:graphicData uri="http://schemas.openxmlformats.org/drawingml/2006/table">
            <a:tbl>
              <a:tblPr firstRow="1" firstCol="1" bandRow="1"/>
              <a:tblGrid>
                <a:gridCol w="12954000">
                  <a:extLst>
                    <a:ext uri="{9D8B030D-6E8A-4147-A177-3AD203B41FA5}">
                      <a16:colId xmlns:a16="http://schemas.microsoft.com/office/drawing/2014/main" val="1825398047"/>
                    </a:ext>
                  </a:extLst>
                </a:gridCol>
              </a:tblGrid>
              <a:tr h="232470">
                <a:tc>
                  <a:txBody>
                    <a:bodyPr/>
                    <a:lstStyle/>
                    <a:p>
                      <a:pPr>
                        <a:lnSpc>
                          <a:spcPct val="107000"/>
                        </a:lnSpc>
                        <a:spcAft>
                          <a:spcPts val="0"/>
                        </a:spcAft>
                      </a:pPr>
                      <a:r>
                        <a:rPr lang="en-ZA" sz="2400" b="1" dirty="0">
                          <a:effectLst/>
                          <a:latin typeface="Calibri" panose="020F0502020204030204" pitchFamily="34" charset="0"/>
                          <a:ea typeface="Calibri" panose="020F0502020204030204" pitchFamily="34" charset="0"/>
                          <a:cs typeface="Times New Roman" panose="02020603050405020304" pitchFamily="18" charset="0"/>
                        </a:rPr>
                        <a:t>Supporting Documents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146015689"/>
                  </a:ext>
                </a:extLst>
              </a:tr>
              <a:tr h="232470">
                <a:tc>
                  <a:txBody>
                    <a:bodyPr/>
                    <a:lstStyle/>
                    <a:p>
                      <a:pPr>
                        <a:lnSpc>
                          <a:spcPct val="107000"/>
                        </a:lnSpc>
                        <a:spcAft>
                          <a:spcPts val="0"/>
                        </a:spcAft>
                      </a:pPr>
                      <a:r>
                        <a:rPr lang="en-ZA" sz="2400" dirty="0">
                          <a:effectLst/>
                          <a:latin typeface="Calibri" panose="020F0502020204030204" pitchFamily="34" charset="0"/>
                          <a:ea typeface="Calibri" panose="020F0502020204030204" pitchFamily="34" charset="0"/>
                          <a:cs typeface="Times New Roman" panose="02020603050405020304" pitchFamily="18" charset="0"/>
                        </a:rPr>
                        <a:t>CIPC's Proof of </a:t>
                      </a:r>
                      <a:r>
                        <a:rPr lang="en-ZA" sz="2400" dirty="0" smtClean="0">
                          <a:effectLst/>
                          <a:latin typeface="Calibri" panose="020F0502020204030204" pitchFamily="34" charset="0"/>
                          <a:ea typeface="Calibri" panose="020F0502020204030204" pitchFamily="34" charset="0"/>
                          <a:cs typeface="Times New Roman" panose="02020603050405020304" pitchFamily="18" charset="0"/>
                        </a:rPr>
                        <a:t>Registration (Formal Business)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530030"/>
                  </a:ext>
                </a:extLst>
              </a:tr>
              <a:tr h="232470">
                <a:tc>
                  <a:txBody>
                    <a:bodyPr/>
                    <a:lstStyle/>
                    <a:p>
                      <a:pPr>
                        <a:lnSpc>
                          <a:spcPct val="107000"/>
                        </a:lnSpc>
                        <a:spcAft>
                          <a:spcPts val="0"/>
                        </a:spcAft>
                      </a:pPr>
                      <a:r>
                        <a:rPr lang="en-ZA" sz="2400" dirty="0">
                          <a:effectLst/>
                          <a:latin typeface="Calibri" panose="020F0502020204030204" pitchFamily="34" charset="0"/>
                          <a:ea typeface="Calibri" panose="020F0502020204030204" pitchFamily="34" charset="0"/>
                          <a:cs typeface="Times New Roman" panose="02020603050405020304" pitchFamily="18" charset="0"/>
                        </a:rPr>
                        <a:t>SARS' Proof of Registration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477696"/>
                  </a:ext>
                </a:extLst>
              </a:tr>
              <a:tr h="232470">
                <a:tc>
                  <a:txBody>
                    <a:bodyPr/>
                    <a:lstStyle/>
                    <a:p>
                      <a:pPr>
                        <a:lnSpc>
                          <a:spcPct val="107000"/>
                        </a:lnSpc>
                        <a:spcAft>
                          <a:spcPts val="0"/>
                        </a:spcAft>
                      </a:pPr>
                      <a:r>
                        <a:rPr lang="en-ZA" sz="2400" dirty="0">
                          <a:effectLst/>
                          <a:latin typeface="Calibri" panose="020F0502020204030204" pitchFamily="34" charset="0"/>
                          <a:ea typeface="Calibri" panose="020F0502020204030204" pitchFamily="34" charset="0"/>
                          <a:cs typeface="Times New Roman" panose="02020603050405020304" pitchFamily="18" charset="0"/>
                        </a:rPr>
                        <a:t>UIF's Proof of Registration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8319071"/>
                  </a:ext>
                </a:extLst>
              </a:tr>
              <a:tr h="232470">
                <a:tc>
                  <a:txBody>
                    <a:bodyPr/>
                    <a:lstStyle/>
                    <a:p>
                      <a:pPr>
                        <a:lnSpc>
                          <a:spcPct val="107000"/>
                        </a:lnSpc>
                        <a:spcAft>
                          <a:spcPts val="0"/>
                        </a:spcAft>
                      </a:pPr>
                      <a:r>
                        <a:rPr lang="en-ZA" sz="2400" dirty="0">
                          <a:effectLst/>
                          <a:latin typeface="Calibri" panose="020F0502020204030204" pitchFamily="34" charset="0"/>
                          <a:ea typeface="Calibri" panose="020F0502020204030204" pitchFamily="34" charset="0"/>
                          <a:cs typeface="Times New Roman" panose="02020603050405020304" pitchFamily="18" charset="0"/>
                        </a:rPr>
                        <a:t>Proof of Business Address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801396"/>
                  </a:ext>
                </a:extLst>
              </a:tr>
              <a:tr h="232470">
                <a:tc>
                  <a:txBody>
                    <a:bodyPr/>
                    <a:lstStyle/>
                    <a:p>
                      <a:pPr>
                        <a:lnSpc>
                          <a:spcPct val="107000"/>
                        </a:lnSpc>
                        <a:spcAft>
                          <a:spcPts val="0"/>
                        </a:spcAft>
                      </a:pPr>
                      <a:r>
                        <a:rPr lang="en-ZA" sz="2400" dirty="0">
                          <a:effectLst/>
                          <a:latin typeface="Calibri" panose="020F0502020204030204" pitchFamily="34" charset="0"/>
                          <a:ea typeface="Calibri" panose="020F0502020204030204" pitchFamily="34" charset="0"/>
                          <a:cs typeface="Times New Roman" panose="02020603050405020304" pitchFamily="18" charset="0"/>
                        </a:rPr>
                        <a:t>Confirm Business Activities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4612560"/>
                  </a:ext>
                </a:extLst>
              </a:tr>
              <a:tr h="464939">
                <a:tc>
                  <a:txBody>
                    <a:bodyPr/>
                    <a:lstStyle/>
                    <a:p>
                      <a:pPr>
                        <a:lnSpc>
                          <a:spcPct val="107000"/>
                        </a:lnSpc>
                        <a:spcAft>
                          <a:spcPts val="0"/>
                        </a:spcAft>
                      </a:pPr>
                      <a:r>
                        <a:rPr lang="en-ZA" sz="2400" dirty="0">
                          <a:effectLst/>
                          <a:latin typeface="Calibri" panose="020F0502020204030204" pitchFamily="34" charset="0"/>
                          <a:ea typeface="Calibri" panose="020F0502020204030204" pitchFamily="34" charset="0"/>
                          <a:cs typeface="Times New Roman" panose="02020603050405020304" pitchFamily="18" charset="0"/>
                        </a:rPr>
                        <a:t>Confirm appointment date of the 1st </a:t>
                      </a:r>
                      <a:r>
                        <a:rPr lang="en-ZA" sz="2400" dirty="0" smtClean="0">
                          <a:effectLst/>
                          <a:latin typeface="Calibri" panose="020F0502020204030204" pitchFamily="34" charset="0"/>
                          <a:ea typeface="Calibri" panose="020F0502020204030204" pitchFamily="34" charset="0"/>
                          <a:cs typeface="Times New Roman" panose="02020603050405020304" pitchFamily="18" charset="0"/>
                        </a:rPr>
                        <a:t>employee (Registration Date)</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8534199"/>
                  </a:ext>
                </a:extLst>
              </a:tr>
              <a:tr h="464939">
                <a:tc>
                  <a:txBody>
                    <a:bodyPr/>
                    <a:lstStyle/>
                    <a:p>
                      <a:pPr>
                        <a:lnSpc>
                          <a:spcPct val="107000"/>
                        </a:lnSpc>
                        <a:spcAft>
                          <a:spcPts val="0"/>
                        </a:spcAft>
                      </a:pPr>
                      <a:r>
                        <a:rPr lang="en-ZA" sz="2400" dirty="0">
                          <a:effectLst/>
                          <a:latin typeface="Calibri" panose="020F0502020204030204" pitchFamily="34" charset="0"/>
                          <a:ea typeface="Calibri" panose="020F0502020204030204" pitchFamily="34" charset="0"/>
                          <a:cs typeface="Times New Roman" panose="02020603050405020304" pitchFamily="18" charset="0"/>
                        </a:rPr>
                        <a:t>Confirm the submission of the ROE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6258191"/>
                  </a:ext>
                </a:extLst>
              </a:tr>
              <a:tr h="464939">
                <a:tc>
                  <a:txBody>
                    <a:bodyPr/>
                    <a:lstStyle/>
                    <a:p>
                      <a:pPr>
                        <a:lnSpc>
                          <a:spcPct val="107000"/>
                        </a:lnSpc>
                        <a:spcAft>
                          <a:spcPts val="0"/>
                        </a:spcAft>
                      </a:pPr>
                      <a:r>
                        <a:rPr lang="en-ZA" sz="2400" dirty="0">
                          <a:effectLst/>
                          <a:latin typeface="Calibri" panose="020F0502020204030204" pitchFamily="34" charset="0"/>
                          <a:ea typeface="Calibri" panose="020F0502020204030204" pitchFamily="34" charset="0"/>
                          <a:cs typeface="Times New Roman" panose="02020603050405020304" pitchFamily="18" charset="0"/>
                        </a:rPr>
                        <a:t>Department of Social Development’s  Proof of Registration (NPO)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0199668"/>
                  </a:ext>
                </a:extLst>
              </a:tr>
              <a:tr h="464939">
                <a:tc>
                  <a:txBody>
                    <a:bodyPr/>
                    <a:lstStyle/>
                    <a:p>
                      <a:pPr>
                        <a:lnSpc>
                          <a:spcPct val="107000"/>
                        </a:lnSpc>
                        <a:spcAft>
                          <a:spcPts val="0"/>
                        </a:spcAft>
                      </a:pPr>
                      <a:r>
                        <a:rPr lang="en-ZA" sz="2400" dirty="0">
                          <a:effectLst/>
                          <a:latin typeface="Calibri" panose="020F0502020204030204" pitchFamily="34" charset="0"/>
                          <a:ea typeface="Calibri" panose="020F0502020204030204" pitchFamily="34" charset="0"/>
                          <a:cs typeface="Times New Roman" panose="02020603050405020304" pitchFamily="18" charset="0"/>
                        </a:rPr>
                        <a:t>Department of Justice’s Proof of Registration (Trust)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617880"/>
                  </a:ext>
                </a:extLst>
              </a:tr>
              <a:tr h="464939">
                <a:tc>
                  <a:txBody>
                    <a:bodyPr/>
                    <a:lstStyle/>
                    <a:p>
                      <a:pPr>
                        <a:lnSpc>
                          <a:spcPct val="107000"/>
                        </a:lnSpc>
                        <a:spcAft>
                          <a:spcPts val="0"/>
                        </a:spcAft>
                      </a:pPr>
                      <a:r>
                        <a:rPr lang="en-ZA" sz="2400" dirty="0">
                          <a:effectLst/>
                          <a:latin typeface="Calibri" panose="020F0502020204030204" pitchFamily="34" charset="0"/>
                          <a:ea typeface="Calibri" panose="020F0502020204030204" pitchFamily="34" charset="0"/>
                          <a:cs typeface="Times New Roman" panose="02020603050405020304" pitchFamily="18" charset="0"/>
                        </a:rPr>
                        <a:t>For Foreigners, a Business Permit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375841"/>
                  </a:ext>
                </a:extLst>
              </a:tr>
            </a:tbl>
          </a:graphicData>
        </a:graphic>
      </p:graphicFrame>
    </p:spTree>
    <p:extLst>
      <p:ext uri="{BB962C8B-B14F-4D97-AF65-F5344CB8AC3E}">
        <p14:creationId xmlns:p14="http://schemas.microsoft.com/office/powerpoint/2010/main" val="449215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0" y="1523999"/>
            <a:ext cx="12344400" cy="1231106"/>
          </a:xfrm>
        </p:spPr>
        <p:txBody>
          <a:bodyPr/>
          <a:lstStyle/>
          <a:p>
            <a:pPr algn="ctr"/>
            <a:r>
              <a:rPr lang="en-ZA" sz="4000" dirty="0"/>
              <a:t>APPLICATION: AUDIT CLEARING AND REVISION PROCESS</a:t>
            </a:r>
          </a:p>
        </p:txBody>
      </p:sp>
      <p:graphicFrame>
        <p:nvGraphicFramePr>
          <p:cNvPr id="4" name="Table 3"/>
          <p:cNvGraphicFramePr>
            <a:graphicFrameLocks noGrp="1"/>
          </p:cNvGraphicFramePr>
          <p:nvPr>
            <p:extLst>
              <p:ext uri="{D42A27DB-BD31-4B8C-83A1-F6EECF244321}">
                <p14:modId xmlns:p14="http://schemas.microsoft.com/office/powerpoint/2010/main" val="3696262261"/>
              </p:ext>
            </p:extLst>
          </p:nvPr>
        </p:nvGraphicFramePr>
        <p:xfrm>
          <a:off x="808830" y="3121025"/>
          <a:ext cx="14638337" cy="4651374"/>
        </p:xfrm>
        <a:graphic>
          <a:graphicData uri="http://schemas.openxmlformats.org/drawingml/2006/table">
            <a:tbl>
              <a:tblPr firstRow="1" bandRow="1">
                <a:tableStyleId>{69CF1AB2-1976-4502-BF36-3FF5EA218861}</a:tableStyleId>
              </a:tblPr>
              <a:tblGrid>
                <a:gridCol w="5033170">
                  <a:extLst>
                    <a:ext uri="{9D8B030D-6E8A-4147-A177-3AD203B41FA5}">
                      <a16:colId xmlns:a16="http://schemas.microsoft.com/office/drawing/2014/main" val="1744805420"/>
                    </a:ext>
                  </a:extLst>
                </a:gridCol>
                <a:gridCol w="4114800">
                  <a:extLst>
                    <a:ext uri="{9D8B030D-6E8A-4147-A177-3AD203B41FA5}">
                      <a16:colId xmlns:a16="http://schemas.microsoft.com/office/drawing/2014/main" val="2871586100"/>
                    </a:ext>
                  </a:extLst>
                </a:gridCol>
                <a:gridCol w="5490367">
                  <a:extLst>
                    <a:ext uri="{9D8B030D-6E8A-4147-A177-3AD203B41FA5}">
                      <a16:colId xmlns:a16="http://schemas.microsoft.com/office/drawing/2014/main" val="3868766443"/>
                    </a:ext>
                  </a:extLst>
                </a:gridCol>
              </a:tblGrid>
              <a:tr h="1185001">
                <a:tc>
                  <a:txBody>
                    <a:bodyPr/>
                    <a:lstStyle/>
                    <a:p>
                      <a:pPr algn="ctr">
                        <a:lnSpc>
                          <a:spcPct val="107000"/>
                        </a:lnSpc>
                        <a:spcAft>
                          <a:spcPts val="0"/>
                        </a:spcAft>
                      </a:pPr>
                      <a:endParaRPr lang="en-ZA" sz="2000" dirty="0" smtClean="0">
                        <a:effectLst/>
                      </a:endParaRPr>
                    </a:p>
                    <a:p>
                      <a:pPr algn="ctr">
                        <a:lnSpc>
                          <a:spcPct val="107000"/>
                        </a:lnSpc>
                        <a:spcAft>
                          <a:spcPts val="0"/>
                        </a:spcAft>
                      </a:pPr>
                      <a:r>
                        <a:rPr lang="en-ZA" sz="2800" dirty="0" smtClean="0">
                          <a:effectLst/>
                        </a:rPr>
                        <a:t>Supporting </a:t>
                      </a:r>
                      <a:r>
                        <a:rPr lang="en-ZA" sz="2800" dirty="0">
                          <a:effectLst/>
                        </a:rPr>
                        <a:t>Documents</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n-ZA" sz="2000" dirty="0" smtClean="0">
                        <a:effectLst/>
                      </a:endParaRPr>
                    </a:p>
                    <a:p>
                      <a:pPr algn="ctr">
                        <a:lnSpc>
                          <a:spcPct val="107000"/>
                        </a:lnSpc>
                        <a:spcAft>
                          <a:spcPts val="0"/>
                        </a:spcAft>
                      </a:pPr>
                      <a:r>
                        <a:rPr lang="en-ZA" sz="2400" dirty="0" smtClean="0">
                          <a:effectLst/>
                        </a:rPr>
                        <a:t>Application </a:t>
                      </a:r>
                      <a:r>
                        <a:rPr lang="en-ZA" sz="2400" dirty="0">
                          <a:effectLst/>
                        </a:rPr>
                        <a:t>to Clear the Audit</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n-ZA" sz="2000" dirty="0" smtClean="0">
                        <a:effectLst/>
                      </a:endParaRPr>
                    </a:p>
                    <a:p>
                      <a:pPr algn="ctr">
                        <a:lnSpc>
                          <a:spcPct val="107000"/>
                        </a:lnSpc>
                        <a:spcAft>
                          <a:spcPts val="0"/>
                        </a:spcAft>
                      </a:pPr>
                      <a:r>
                        <a:rPr lang="en-ZA" sz="2400" dirty="0" smtClean="0">
                          <a:effectLst/>
                        </a:rPr>
                        <a:t>Application </a:t>
                      </a:r>
                      <a:r>
                        <a:rPr lang="en-ZA" sz="2400" dirty="0">
                          <a:effectLst/>
                        </a:rPr>
                        <a:t>for the Revision of Assessment</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4932657"/>
                  </a:ext>
                </a:extLst>
              </a:tr>
              <a:tr h="615887">
                <a:tc>
                  <a:txBody>
                    <a:bodyPr/>
                    <a:lstStyle/>
                    <a:p>
                      <a:pPr>
                        <a:lnSpc>
                          <a:spcPct val="107000"/>
                        </a:lnSpc>
                        <a:spcAft>
                          <a:spcPts val="0"/>
                        </a:spcAft>
                      </a:pPr>
                      <a:r>
                        <a:rPr lang="en-ZA" sz="2000" dirty="0">
                          <a:effectLst/>
                        </a:rPr>
                        <a:t>EMP 501</a:t>
                      </a:r>
                      <a:endParaRPr lang="en-ZA" sz="2000" b="1"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YES</a:t>
                      </a:r>
                      <a:endParaRPr lang="en-ZA" sz="2000" b="1"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YES</a:t>
                      </a:r>
                      <a:endParaRPr lang="en-ZA" sz="2000" b="1"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6492769"/>
                  </a:ext>
                </a:extLst>
              </a:tr>
              <a:tr h="615887">
                <a:tc>
                  <a:txBody>
                    <a:bodyPr/>
                    <a:lstStyle/>
                    <a:p>
                      <a:pPr>
                        <a:lnSpc>
                          <a:spcPct val="107000"/>
                        </a:lnSpc>
                        <a:spcAft>
                          <a:spcPts val="0"/>
                        </a:spcAft>
                      </a:pPr>
                      <a:r>
                        <a:rPr lang="en-ZA" sz="2000" dirty="0">
                          <a:effectLst/>
                        </a:rPr>
                        <a:t>Annual Financial Statement</a:t>
                      </a:r>
                      <a:endParaRPr lang="en-ZA" sz="2000" b="1"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YES</a:t>
                      </a:r>
                      <a:endParaRPr lang="en-ZA" sz="2000" b="1"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YES</a:t>
                      </a:r>
                      <a:endParaRPr lang="en-ZA" sz="2000" b="1"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2647842"/>
                  </a:ext>
                </a:extLst>
              </a:tr>
              <a:tr h="615887">
                <a:tc>
                  <a:txBody>
                    <a:bodyPr/>
                    <a:lstStyle/>
                    <a:p>
                      <a:pPr>
                        <a:lnSpc>
                          <a:spcPct val="107000"/>
                        </a:lnSpc>
                        <a:spcAft>
                          <a:spcPts val="0"/>
                        </a:spcAft>
                      </a:pPr>
                      <a:r>
                        <a:rPr lang="en-ZA" sz="2000" dirty="0">
                          <a:effectLst/>
                        </a:rPr>
                        <a:t>A Detailed Payroll Report</a:t>
                      </a:r>
                      <a:endParaRPr lang="en-ZA" sz="2000" b="1"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YES</a:t>
                      </a:r>
                      <a:endParaRPr lang="en-ZA" sz="2000" b="1"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YES</a:t>
                      </a:r>
                      <a:endParaRPr lang="en-ZA" sz="2000" b="1"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674280"/>
                  </a:ext>
                </a:extLst>
              </a:tr>
              <a:tr h="615887">
                <a:tc>
                  <a:txBody>
                    <a:bodyPr/>
                    <a:lstStyle/>
                    <a:p>
                      <a:pPr>
                        <a:lnSpc>
                          <a:spcPct val="107000"/>
                        </a:lnSpc>
                        <a:spcAft>
                          <a:spcPts val="0"/>
                        </a:spcAft>
                      </a:pPr>
                      <a:r>
                        <a:rPr lang="en-ZA" sz="2000" dirty="0">
                          <a:effectLst/>
                        </a:rPr>
                        <a:t>Affidavit to explain a reason for variance</a:t>
                      </a:r>
                      <a:endParaRPr lang="en-ZA" sz="2000" b="1"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YES</a:t>
                      </a:r>
                      <a:endParaRPr lang="en-ZA" sz="2000" b="1"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NO</a:t>
                      </a:r>
                      <a:endParaRPr lang="en-ZA" sz="2000" b="1"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9686475"/>
                  </a:ext>
                </a:extLst>
              </a:tr>
              <a:tr h="615887">
                <a:tc>
                  <a:txBody>
                    <a:bodyPr/>
                    <a:lstStyle/>
                    <a:p>
                      <a:pPr>
                        <a:lnSpc>
                          <a:spcPct val="107000"/>
                        </a:lnSpc>
                        <a:spcAft>
                          <a:spcPts val="0"/>
                        </a:spcAft>
                      </a:pPr>
                      <a:r>
                        <a:rPr lang="en-ZA" sz="2000" dirty="0">
                          <a:effectLst/>
                        </a:rPr>
                        <a:t>CF-2A Return of Earnings Form</a:t>
                      </a:r>
                      <a:endParaRPr lang="en-ZA" sz="2000" b="1"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YES</a:t>
                      </a:r>
                      <a:endParaRPr lang="en-ZA" sz="2000" b="1"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YES</a:t>
                      </a:r>
                      <a:endParaRPr lang="en-ZA" sz="2000" b="1"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5613696"/>
                  </a:ext>
                </a:extLst>
              </a:tr>
              <a:tr h="386938">
                <a:tc>
                  <a:txBody>
                    <a:bodyPr/>
                    <a:lstStyle/>
                    <a:p>
                      <a:pPr>
                        <a:lnSpc>
                          <a:spcPct val="107000"/>
                        </a:lnSpc>
                        <a:spcAft>
                          <a:spcPts val="0"/>
                        </a:spcAft>
                      </a:pPr>
                      <a:r>
                        <a:rPr lang="en-ZA" sz="2000" dirty="0">
                          <a:effectLst/>
                        </a:rPr>
                        <a:t>CF-2B Application for the Revision Form</a:t>
                      </a:r>
                      <a:endParaRPr lang="en-ZA" sz="2000" b="1"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NO</a:t>
                      </a:r>
                      <a:endParaRPr lang="en-ZA" sz="2000" b="1"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YES</a:t>
                      </a:r>
                      <a:endParaRPr lang="en-ZA" sz="2000" b="1"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9790906"/>
                  </a:ext>
                </a:extLst>
              </a:tr>
            </a:tbl>
          </a:graphicData>
        </a:graphic>
      </p:graphicFrame>
    </p:spTree>
    <p:extLst>
      <p:ext uri="{BB962C8B-B14F-4D97-AF65-F5344CB8AC3E}">
        <p14:creationId xmlns:p14="http://schemas.microsoft.com/office/powerpoint/2010/main" val="1742122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0" y="990600"/>
            <a:ext cx="11052969" cy="738664"/>
          </a:xfrm>
        </p:spPr>
        <p:txBody>
          <a:bodyPr/>
          <a:lstStyle/>
          <a:p>
            <a:r>
              <a:rPr lang="en-ZA" dirty="0"/>
              <a:t>TO IMPROVE </a:t>
            </a:r>
            <a:r>
              <a:rPr lang="en-ZA" dirty="0" smtClean="0"/>
              <a:t>COMPLIANCE</a:t>
            </a:r>
            <a:endParaRPr lang="en-ZA" dirty="0"/>
          </a:p>
        </p:txBody>
      </p:sp>
      <p:sp>
        <p:nvSpPr>
          <p:cNvPr id="3" name="Text Placeholder 2"/>
          <p:cNvSpPr>
            <a:spLocks noGrp="1"/>
          </p:cNvSpPr>
          <p:nvPr>
            <p:ph type="body" idx="1"/>
          </p:nvPr>
        </p:nvSpPr>
        <p:spPr>
          <a:xfrm>
            <a:off x="808831" y="1828800"/>
            <a:ext cx="14638337" cy="6463308"/>
          </a:xfrm>
        </p:spPr>
        <p:txBody>
          <a:bodyPr/>
          <a:lstStyle/>
          <a:p>
            <a:pPr marL="285750" indent="-285750">
              <a:lnSpc>
                <a:spcPct val="150000"/>
              </a:lnSpc>
              <a:buFont typeface="Arial" panose="020B0604020202020204" pitchFamily="34" charset="0"/>
              <a:buChar char="•"/>
            </a:pPr>
            <a:r>
              <a:rPr lang="en-ZA" sz="2400" dirty="0"/>
              <a:t>CF-1B Application for the Change of the Nature of Business Form</a:t>
            </a:r>
          </a:p>
          <a:p>
            <a:pPr marL="285750" indent="-285750">
              <a:lnSpc>
                <a:spcPct val="150000"/>
              </a:lnSpc>
              <a:buFont typeface="Arial" panose="020B0604020202020204" pitchFamily="34" charset="0"/>
              <a:buChar char="•"/>
            </a:pPr>
            <a:r>
              <a:rPr lang="en-ZA" sz="2400" dirty="0"/>
              <a:t>CF-2B Application for the Revision of </a:t>
            </a:r>
            <a:r>
              <a:rPr lang="en-ZA" sz="2400" dirty="0" smtClean="0"/>
              <a:t>Assessment Form (60 days from the date of the invoice)</a:t>
            </a:r>
            <a:endParaRPr lang="en-ZA" sz="2400" dirty="0"/>
          </a:p>
          <a:p>
            <a:pPr marL="285750" indent="-285750">
              <a:lnSpc>
                <a:spcPct val="150000"/>
              </a:lnSpc>
              <a:buFont typeface="Arial" panose="020B0604020202020204" pitchFamily="34" charset="0"/>
              <a:buChar char="•"/>
            </a:pPr>
            <a:r>
              <a:rPr lang="en-ZA" sz="2400" dirty="0"/>
              <a:t>CF-2C Application for </a:t>
            </a:r>
            <a:r>
              <a:rPr lang="en-ZA" sz="2400" dirty="0" smtClean="0"/>
              <a:t>Estimation Form (180 days from the date of the invoice)</a:t>
            </a:r>
            <a:endParaRPr lang="en-ZA" sz="2400" dirty="0"/>
          </a:p>
          <a:p>
            <a:pPr marL="285750" indent="-285750">
              <a:lnSpc>
                <a:spcPct val="150000"/>
              </a:lnSpc>
              <a:buFont typeface="Arial" panose="020B0604020202020204" pitchFamily="34" charset="0"/>
              <a:buChar char="•"/>
            </a:pPr>
            <a:r>
              <a:rPr lang="en-ZA" sz="2400" dirty="0"/>
              <a:t>ROE Online System – offering online registration, submission of the Return of Earnings (ROE) and to generate a Letter of Good Standing –</a:t>
            </a:r>
            <a:r>
              <a:rPr lang="en-ZA" sz="2400" i="1" u="sng" dirty="0"/>
              <a:t>www.labour.gov.za</a:t>
            </a:r>
            <a:r>
              <a:rPr lang="en-ZA" sz="2400" dirty="0"/>
              <a:t>, </a:t>
            </a:r>
            <a:r>
              <a:rPr lang="en-ZA" sz="2400" i="1" dirty="0"/>
              <a:t>click</a:t>
            </a:r>
            <a:r>
              <a:rPr lang="en-ZA" sz="2400" dirty="0"/>
              <a:t> Online Services</a:t>
            </a:r>
          </a:p>
          <a:p>
            <a:pPr marL="285750" indent="-285750">
              <a:lnSpc>
                <a:spcPct val="150000"/>
              </a:lnSpc>
              <a:buFont typeface="Arial" panose="020B0604020202020204" pitchFamily="34" charset="0"/>
              <a:buChar char="•"/>
            </a:pPr>
            <a:r>
              <a:rPr lang="en-ZA" sz="2400" dirty="0"/>
              <a:t>To log calls related to system errors on the ROE Online system, </a:t>
            </a:r>
            <a:r>
              <a:rPr lang="en-ZA" sz="2400" dirty="0" smtClean="0"/>
              <a:t>forward to </a:t>
            </a:r>
            <a:r>
              <a:rPr lang="en-US" sz="2400" b="1" i="1" u="sng" dirty="0" smtClean="0">
                <a:hlinkClick r:id="rId2"/>
              </a:rPr>
              <a:t>ROEonlinesupport@LABOUR.gov.za</a:t>
            </a:r>
            <a:r>
              <a:rPr lang="en-US" sz="2400" b="1" i="1" dirty="0" smtClean="0"/>
              <a:t> </a:t>
            </a:r>
            <a:endParaRPr lang="en-US" sz="2400" b="1" i="1" dirty="0"/>
          </a:p>
          <a:p>
            <a:pPr marL="285750" indent="-285750">
              <a:lnSpc>
                <a:spcPct val="150000"/>
              </a:lnSpc>
              <a:buFont typeface="Arial" panose="020B0604020202020204" pitchFamily="34" charset="0"/>
              <a:buChar char="•"/>
            </a:pPr>
            <a:r>
              <a:rPr lang="en-US" sz="2400" dirty="0"/>
              <a:t>Forward a screen shot of an error message including the CIPC certificate for online registration’s error. </a:t>
            </a:r>
          </a:p>
          <a:p>
            <a:pPr marL="285750" indent="-285750">
              <a:lnSpc>
                <a:spcPct val="150000"/>
              </a:lnSpc>
              <a:buFont typeface="Arial" panose="020B0604020202020204" pitchFamily="34" charset="0"/>
              <a:buChar char="•"/>
            </a:pPr>
            <a:r>
              <a:rPr lang="en-US" sz="2400" dirty="0"/>
              <a:t>For the error in submitting the Return of Earnings, always capture the employer’s name and the CF’s registration Number (99……) 12 digits number on the Subject Mail and the screen shot of an error message.</a:t>
            </a:r>
            <a:endParaRPr lang="en-ZA" sz="2400" dirty="0"/>
          </a:p>
          <a:p>
            <a:endParaRPr lang="en-ZA" sz="2400" dirty="0"/>
          </a:p>
        </p:txBody>
      </p:sp>
    </p:spTree>
    <p:extLst>
      <p:ext uri="{BB962C8B-B14F-4D97-AF65-F5344CB8AC3E}">
        <p14:creationId xmlns:p14="http://schemas.microsoft.com/office/powerpoint/2010/main" val="648034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831" y="1524001"/>
            <a:ext cx="5483537" cy="685799"/>
          </a:xfrm>
        </p:spPr>
        <p:txBody>
          <a:bodyPr/>
          <a:lstStyle/>
          <a:p>
            <a:r>
              <a:rPr lang="en-ZA" dirty="0" smtClean="0"/>
              <a:t>NOTICE</a:t>
            </a:r>
            <a:endParaRPr lang="en-ZA" dirty="0"/>
          </a:p>
        </p:txBody>
      </p:sp>
      <p:sp>
        <p:nvSpPr>
          <p:cNvPr id="3" name="Text Placeholder 2"/>
          <p:cNvSpPr>
            <a:spLocks noGrp="1"/>
          </p:cNvSpPr>
          <p:nvPr>
            <p:ph type="body" idx="1"/>
          </p:nvPr>
        </p:nvSpPr>
        <p:spPr>
          <a:xfrm>
            <a:off x="808831" y="2362200"/>
            <a:ext cx="14638337" cy="6032421"/>
          </a:xfrm>
        </p:spPr>
        <p:txBody>
          <a:bodyPr/>
          <a:lstStyle/>
          <a:p>
            <a:pPr marL="285750" indent="-285750">
              <a:buFont typeface="Arial" panose="020B0604020202020204" pitchFamily="34" charset="0"/>
              <a:buChar char="•"/>
            </a:pPr>
            <a:r>
              <a:rPr lang="en-ZA" sz="2800" dirty="0" smtClean="0"/>
              <a:t>The 2020 ROE season was opened on 1 April 2021 with a closing date of 31 May 2021</a:t>
            </a:r>
          </a:p>
          <a:p>
            <a:pPr marL="285750" indent="-285750">
              <a:buFont typeface="Arial" panose="020B0604020202020204" pitchFamily="34" charset="0"/>
              <a:buChar char="•"/>
            </a:pPr>
            <a:r>
              <a:rPr lang="en-ZA" sz="2800" dirty="0" smtClean="0"/>
              <a:t>Employers are encouraged to submit the ROE to avoid penalty for the late submission.</a:t>
            </a:r>
          </a:p>
          <a:p>
            <a:pPr marL="285750" indent="-285750">
              <a:buFont typeface="Arial" panose="020B0604020202020204" pitchFamily="34" charset="0"/>
              <a:buChar char="•"/>
            </a:pPr>
            <a:r>
              <a:rPr lang="en-ZA" sz="2800" dirty="0" smtClean="0"/>
              <a:t>Payments must be made within 30 days of the Notice of Assessment/Invoice’s date to avoid interest</a:t>
            </a:r>
          </a:p>
          <a:p>
            <a:pPr marL="285750" indent="-285750">
              <a:buFont typeface="Arial" panose="020B0604020202020204" pitchFamily="34" charset="0"/>
              <a:buChar char="•"/>
            </a:pPr>
            <a:r>
              <a:rPr lang="en-ZA" sz="2800" dirty="0" smtClean="0"/>
              <a:t>Employers may apply for the instalment plan at cfdebtors@labour.gov.za</a:t>
            </a:r>
          </a:p>
          <a:p>
            <a:pPr marL="285750" indent="-285750">
              <a:buFont typeface="Arial" panose="020B0604020202020204" pitchFamily="34" charset="0"/>
              <a:buChar char="•"/>
            </a:pPr>
            <a:r>
              <a:rPr lang="en-ZA" sz="2800" dirty="0" smtClean="0"/>
              <a:t>Employers who have no employees are encouraged to deregistered</a:t>
            </a:r>
          </a:p>
          <a:p>
            <a:pPr marL="285750" indent="-285750">
              <a:buFont typeface="Arial" panose="020B0604020202020204" pitchFamily="34" charset="0"/>
              <a:buChar char="•"/>
            </a:pPr>
            <a:r>
              <a:rPr lang="en-ZA" sz="2800" dirty="0" smtClean="0"/>
              <a:t>Some of the employers were wrongly charged penalties and the corrections were made. Employers may log a call with the Call Centre if their Notice of Assessment/Invoices were not accordingly revised</a:t>
            </a:r>
          </a:p>
          <a:p>
            <a:pPr marL="285750" indent="-285750">
              <a:buFont typeface="Arial" panose="020B0604020202020204" pitchFamily="34" charset="0"/>
              <a:buChar char="•"/>
            </a:pPr>
            <a:r>
              <a:rPr lang="en-ZA" sz="2800" dirty="0" smtClean="0"/>
              <a:t>CF has been having challenges with the system failure to automatically sent out the Notice of Assessments/Invoices. It has been resolved.</a:t>
            </a:r>
          </a:p>
          <a:p>
            <a:pPr marL="285750" indent="-285750">
              <a:buFont typeface="Arial" panose="020B0604020202020204" pitchFamily="34" charset="0"/>
              <a:buChar char="•"/>
            </a:pPr>
            <a:r>
              <a:rPr lang="en-ZA" sz="2800" dirty="0" smtClean="0"/>
              <a:t>Measures have put in place to reduce the number of employers flagged for audit (</a:t>
            </a:r>
            <a:r>
              <a:rPr lang="en-ZA" sz="2800" smtClean="0"/>
              <a:t>credit block)</a:t>
            </a:r>
            <a:endParaRPr lang="en-ZA" sz="2800" dirty="0" smtClean="0"/>
          </a:p>
          <a:p>
            <a:pPr marL="285750" indent="-285750">
              <a:buFont typeface="Arial" panose="020B0604020202020204" pitchFamily="34" charset="0"/>
              <a:buChar char="•"/>
            </a:pPr>
            <a:endParaRPr lang="en-ZA" sz="2800" dirty="0"/>
          </a:p>
        </p:txBody>
      </p:sp>
    </p:spTree>
    <p:extLst>
      <p:ext uri="{BB962C8B-B14F-4D97-AF65-F5344CB8AC3E}">
        <p14:creationId xmlns:p14="http://schemas.microsoft.com/office/powerpoint/2010/main" val="3778439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717804" y="8165592"/>
            <a:ext cx="2285999" cy="59740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sp>
        <p:nvSpPr>
          <p:cNvPr id="8" name="object 8"/>
          <p:cNvSpPr/>
          <p:nvPr/>
        </p:nvSpPr>
        <p:spPr>
          <a:xfrm>
            <a:off x="12955672" y="7772400"/>
            <a:ext cx="2596895" cy="1018031"/>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832"/>
              </a:solidFill>
              <a:effectLst/>
              <a:uLnTx/>
              <a:uFillTx/>
              <a:latin typeface="Arial"/>
              <a:ea typeface="+mn-ea"/>
              <a:cs typeface="+mn-cs"/>
            </a:endParaRPr>
          </a:p>
        </p:txBody>
      </p:sp>
      <p:pic>
        <p:nvPicPr>
          <p:cNvPr id="10" name="Picture 9" descr="A screenshot of a cell phone&#10;&#10;Description automatically generated">
            <a:extLst>
              <a:ext uri="{FF2B5EF4-FFF2-40B4-BE49-F238E27FC236}">
                <a16:creationId xmlns:a16="http://schemas.microsoft.com/office/drawing/2014/main" id="{DF984748-4029-428C-A571-820B7AF2ED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552" y="420622"/>
            <a:ext cx="3733800" cy="1219200"/>
          </a:xfrm>
          <a:prstGeom prst="rect">
            <a:avLst/>
          </a:prstGeom>
        </p:spPr>
      </p:pic>
      <p:sp>
        <p:nvSpPr>
          <p:cNvPr id="2" name="Title 1"/>
          <p:cNvSpPr>
            <a:spLocks noGrp="1"/>
          </p:cNvSpPr>
          <p:nvPr>
            <p:ph type="title"/>
          </p:nvPr>
        </p:nvSpPr>
        <p:spPr>
          <a:xfrm>
            <a:off x="888999" y="2057400"/>
            <a:ext cx="14663567" cy="5170646"/>
          </a:xfrm>
        </p:spPr>
        <p:txBody>
          <a:bodyPr/>
          <a:lstStyle/>
          <a:p>
            <a:r>
              <a:rPr lang="en-US" dirty="0"/>
              <a:t>“If you think compliance is </a:t>
            </a:r>
            <a:r>
              <a:rPr lang="en-US" dirty="0" smtClean="0"/>
              <a:t>expensive, try </a:t>
            </a:r>
            <a:r>
              <a:rPr lang="en-US" dirty="0"/>
              <a:t>non-compliance” </a:t>
            </a:r>
            <a:r>
              <a:rPr lang="en-US" dirty="0" smtClean="0"/>
              <a:t> </a:t>
            </a:r>
            <a:br>
              <a:rPr lang="en-US" dirty="0" smtClean="0"/>
            </a:br>
            <a:r>
              <a:rPr lang="en-US" dirty="0" smtClean="0"/>
              <a:t/>
            </a:r>
            <a:br>
              <a:rPr lang="en-US" dirty="0" smtClean="0"/>
            </a:br>
            <a:r>
              <a:rPr lang="en-US" dirty="0"/>
              <a:t>	</a:t>
            </a:r>
            <a:r>
              <a:rPr lang="en-US" dirty="0" smtClean="0"/>
              <a:t>		</a:t>
            </a:r>
            <a:r>
              <a:rPr lang="en-US" sz="3600" dirty="0" smtClean="0"/>
              <a:t>by </a:t>
            </a:r>
            <a:r>
              <a:rPr lang="en-US" sz="3600" i="1" dirty="0" smtClean="0"/>
              <a:t>former </a:t>
            </a:r>
            <a:r>
              <a:rPr lang="en-US" sz="3600" i="1" dirty="0"/>
              <a:t>US Deputy Attorney General Paul McNulty</a:t>
            </a:r>
            <a:r>
              <a:rPr lang="en-US" sz="3600" dirty="0"/>
              <a:t/>
            </a:r>
            <a:br>
              <a:rPr lang="en-US" sz="3600" dirty="0"/>
            </a:br>
            <a:r>
              <a:rPr lang="en-US" dirty="0" smtClean="0"/>
              <a:t/>
            </a:r>
            <a:br>
              <a:rPr lang="en-US" dirty="0" smtClean="0"/>
            </a:br>
            <a:r>
              <a:rPr lang="en-ZA" dirty="0" smtClean="0"/>
              <a:t/>
            </a:r>
            <a:br>
              <a:rPr lang="en-ZA" dirty="0" smtClean="0"/>
            </a:br>
            <a:r>
              <a:rPr lang="en-ZA" dirty="0" smtClean="0"/>
              <a:t>Thank you very much</a:t>
            </a:r>
            <a:endParaRPr lang="en-ZA" dirty="0"/>
          </a:p>
        </p:txBody>
      </p:sp>
    </p:spTree>
    <p:extLst>
      <p:ext uri="{BB962C8B-B14F-4D97-AF65-F5344CB8AC3E}">
        <p14:creationId xmlns:p14="http://schemas.microsoft.com/office/powerpoint/2010/main" val="1350464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600" y="1724660"/>
            <a:ext cx="3962400" cy="756919"/>
          </a:xfrm>
        </p:spPr>
        <p:txBody>
          <a:bodyPr/>
          <a:lstStyle/>
          <a:p>
            <a:r>
              <a:rPr lang="en-ZA" dirty="0" smtClean="0"/>
              <a:t>MANDATE</a:t>
            </a:r>
            <a:endParaRPr lang="en-ZA" dirty="0"/>
          </a:p>
        </p:txBody>
      </p:sp>
      <p:sp>
        <p:nvSpPr>
          <p:cNvPr id="3" name="Content Placeholder 2"/>
          <p:cNvSpPr>
            <a:spLocks noGrp="1"/>
          </p:cNvSpPr>
          <p:nvPr>
            <p:ph sz="half" idx="3"/>
          </p:nvPr>
        </p:nvSpPr>
        <p:spPr>
          <a:xfrm>
            <a:off x="8371840" y="2743200"/>
            <a:ext cx="7071360" cy="5029200"/>
          </a:xfrm>
        </p:spPr>
        <p:txBody>
          <a:bodyPr/>
          <a:lstStyle/>
          <a:p>
            <a:pPr algn="just">
              <a:spcBef>
                <a:spcPct val="0"/>
              </a:spcBef>
              <a:tabLst>
                <a:tab pos="9144000" algn="r"/>
              </a:tabLst>
            </a:pPr>
            <a:r>
              <a:rPr lang="en-ZA" sz="2800" dirty="0">
                <a:solidFill>
                  <a:srgbClr val="000000"/>
                </a:solidFill>
                <a:cs typeface="Arial" charset="0"/>
              </a:rPr>
              <a:t>The Compensation Fund is established in terms of section 15 of the Compensation for Occupational Injuries and Diseases Act as amended. </a:t>
            </a:r>
          </a:p>
          <a:p>
            <a:pPr algn="just">
              <a:spcBef>
                <a:spcPct val="0"/>
              </a:spcBef>
              <a:tabLst>
                <a:tab pos="9144000" algn="r"/>
              </a:tabLst>
            </a:pPr>
            <a:endParaRPr lang="en-ZA" sz="2800" dirty="0">
              <a:solidFill>
                <a:srgbClr val="000000"/>
              </a:solidFill>
              <a:cs typeface="Arial" charset="0"/>
            </a:endParaRPr>
          </a:p>
          <a:p>
            <a:pPr algn="just">
              <a:spcBef>
                <a:spcPct val="0"/>
              </a:spcBef>
              <a:tabLst>
                <a:tab pos="9144000" algn="r"/>
              </a:tabLst>
            </a:pPr>
            <a:r>
              <a:rPr lang="en-ZA" sz="2800" dirty="0">
                <a:solidFill>
                  <a:srgbClr val="000000"/>
                </a:solidFill>
                <a:cs typeface="Arial" charset="0"/>
              </a:rPr>
              <a:t>The main objective of the Act is to provide compensation for disablement caused by occupational injuries or diseases sustained or contracted by employees or for death resulting from such injuries or diseases and provide for matters  connected therewith.</a:t>
            </a:r>
          </a:p>
          <a:p>
            <a:endParaRPr lang="en-ZA" sz="2800" dirty="0"/>
          </a:p>
        </p:txBody>
      </p:sp>
      <p:pic>
        <p:nvPicPr>
          <p:cNvPr id="4" name="Picture 3" descr="A group of people sitting at a table&#10;&#10;Description generated with very high confidence">
            <a:extLst>
              <a:ext uri="{FF2B5EF4-FFF2-40B4-BE49-F238E27FC236}">
                <a16:creationId xmlns:a16="http://schemas.microsoft.com/office/drawing/2014/main" id="{43C71A64-759D-4C4F-8C1E-70E959FAB0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1579"/>
            <a:ext cx="8128000" cy="5671821"/>
          </a:xfrm>
          <a:prstGeom prst="rect">
            <a:avLst/>
          </a:prstGeom>
        </p:spPr>
      </p:pic>
    </p:spTree>
    <p:extLst>
      <p:ext uri="{BB962C8B-B14F-4D97-AF65-F5344CB8AC3E}">
        <p14:creationId xmlns:p14="http://schemas.microsoft.com/office/powerpoint/2010/main" val="2190710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173" y="1676400"/>
            <a:ext cx="10134600" cy="677108"/>
          </a:xfrm>
        </p:spPr>
        <p:txBody>
          <a:bodyPr/>
          <a:lstStyle/>
          <a:p>
            <a:r>
              <a:rPr lang="en-ZA" sz="4400" dirty="0"/>
              <a:t>LEGISLATIVE REQUIREMENTS</a:t>
            </a:r>
          </a:p>
        </p:txBody>
      </p:sp>
      <p:sp>
        <p:nvSpPr>
          <p:cNvPr id="3" name="Text Placeholder 2"/>
          <p:cNvSpPr>
            <a:spLocks noGrp="1"/>
          </p:cNvSpPr>
          <p:nvPr>
            <p:ph type="body" idx="1"/>
          </p:nvPr>
        </p:nvSpPr>
        <p:spPr>
          <a:xfrm>
            <a:off x="908908" y="2438400"/>
            <a:ext cx="14638337" cy="6093976"/>
          </a:xfrm>
        </p:spPr>
        <p:txBody>
          <a:bodyPr/>
          <a:lstStyle/>
          <a:p>
            <a:pPr marL="285750" indent="-285750">
              <a:lnSpc>
                <a:spcPct val="150000"/>
              </a:lnSpc>
              <a:buFont typeface="Wingdings" panose="05000000000000000000" pitchFamily="2" charset="2"/>
              <a:buChar char="§"/>
            </a:pPr>
            <a:r>
              <a:rPr lang="en-ZA" sz="2800" dirty="0"/>
              <a:t>Constitution of the Republic of South </a:t>
            </a:r>
            <a:r>
              <a:rPr lang="en-ZA" sz="2800" dirty="0" smtClean="0"/>
              <a:t>Africa (RSA Government)</a:t>
            </a:r>
            <a:endParaRPr lang="en-ZA" sz="2800" dirty="0"/>
          </a:p>
          <a:p>
            <a:pPr marL="285750" indent="-285750">
              <a:lnSpc>
                <a:spcPct val="150000"/>
              </a:lnSpc>
              <a:buFont typeface="Wingdings" panose="05000000000000000000" pitchFamily="2" charset="2"/>
              <a:buChar char="§"/>
            </a:pPr>
            <a:r>
              <a:rPr lang="en-ZA" sz="2800" dirty="0"/>
              <a:t>Public Finance Management </a:t>
            </a:r>
            <a:r>
              <a:rPr lang="en-ZA" sz="2800" dirty="0" smtClean="0"/>
              <a:t>Act (National Treasury)</a:t>
            </a:r>
            <a:endParaRPr lang="en-ZA" sz="2800" dirty="0"/>
          </a:p>
          <a:p>
            <a:pPr marL="285750" indent="-285750">
              <a:lnSpc>
                <a:spcPct val="150000"/>
              </a:lnSpc>
              <a:buFont typeface="Wingdings" panose="05000000000000000000" pitchFamily="2" charset="2"/>
              <a:buChar char="§"/>
            </a:pPr>
            <a:r>
              <a:rPr lang="en-ZA" sz="2800" dirty="0"/>
              <a:t>Compensation for Occupational Injuries and Diseases </a:t>
            </a:r>
            <a:r>
              <a:rPr lang="en-ZA" sz="2800" dirty="0" smtClean="0"/>
              <a:t>Act (CF)</a:t>
            </a:r>
            <a:endParaRPr lang="en-ZA" sz="2800" dirty="0"/>
          </a:p>
          <a:p>
            <a:pPr marL="285750" indent="-285750">
              <a:lnSpc>
                <a:spcPct val="150000"/>
              </a:lnSpc>
              <a:buFont typeface="Wingdings" panose="05000000000000000000" pitchFamily="2" charset="2"/>
              <a:buChar char="§"/>
            </a:pPr>
            <a:r>
              <a:rPr lang="en-ZA" sz="2800" dirty="0"/>
              <a:t>Unemployment Insurance Act and Unemployment Insurance Contributions </a:t>
            </a:r>
            <a:r>
              <a:rPr lang="en-ZA" sz="2800" dirty="0" smtClean="0"/>
              <a:t>Act (UIF)</a:t>
            </a:r>
            <a:endParaRPr lang="en-ZA" sz="2800" dirty="0"/>
          </a:p>
          <a:p>
            <a:pPr marL="285750" indent="-285750">
              <a:lnSpc>
                <a:spcPct val="150000"/>
              </a:lnSpc>
              <a:buFont typeface="Wingdings" panose="05000000000000000000" pitchFamily="2" charset="2"/>
              <a:buChar char="§"/>
            </a:pPr>
            <a:r>
              <a:rPr lang="en-ZA" sz="2800" dirty="0"/>
              <a:t>Basic Conditions of Employment </a:t>
            </a:r>
            <a:r>
              <a:rPr lang="en-ZA" sz="2800" dirty="0" smtClean="0"/>
              <a:t>Act (Employment and Labour)</a:t>
            </a:r>
            <a:endParaRPr lang="en-ZA" sz="2800" dirty="0"/>
          </a:p>
          <a:p>
            <a:pPr marL="285750" marR="0" lvl="0" indent="-285750" defTabSz="914400" eaLnBrk="1" fontAlgn="auto" latinLnBrk="0" hangingPunct="1">
              <a:lnSpc>
                <a:spcPct val="150000"/>
              </a:lnSpc>
              <a:spcBef>
                <a:spcPts val="0"/>
              </a:spcBef>
              <a:spcAft>
                <a:spcPts val="0"/>
              </a:spcAft>
              <a:buClrTx/>
              <a:buSzTx/>
              <a:buFont typeface="Wingdings" panose="05000000000000000000" pitchFamily="2" charset="2"/>
              <a:buChar char="§"/>
              <a:tabLst/>
              <a:defRPr/>
            </a:pPr>
            <a:r>
              <a:rPr lang="en-ZA" sz="2800" dirty="0"/>
              <a:t>Occupational Health and Safety </a:t>
            </a:r>
            <a:r>
              <a:rPr lang="en-ZA" sz="2800" dirty="0" smtClean="0"/>
              <a:t>Act </a:t>
            </a:r>
            <a:r>
              <a:rPr lang="en-ZA" sz="2800" dirty="0">
                <a:solidFill>
                  <a:srgbClr val="007832"/>
                </a:solidFill>
              </a:rPr>
              <a:t>(Employment and Labour)</a:t>
            </a:r>
          </a:p>
          <a:p>
            <a:pPr marL="285750" indent="-285750">
              <a:lnSpc>
                <a:spcPct val="150000"/>
              </a:lnSpc>
              <a:buFont typeface="Wingdings" panose="05000000000000000000" pitchFamily="2" charset="2"/>
              <a:buChar char="§"/>
            </a:pPr>
            <a:r>
              <a:rPr lang="en-ZA" sz="2800" dirty="0" smtClean="0"/>
              <a:t>Tax </a:t>
            </a:r>
            <a:r>
              <a:rPr lang="en-ZA" sz="2800" dirty="0"/>
              <a:t>Administration </a:t>
            </a:r>
            <a:r>
              <a:rPr lang="en-ZA" sz="2800" dirty="0" smtClean="0"/>
              <a:t>Act (SARS)</a:t>
            </a:r>
            <a:endParaRPr lang="en-ZA" sz="2800" dirty="0"/>
          </a:p>
          <a:p>
            <a:pPr marL="285750" indent="-285750">
              <a:lnSpc>
                <a:spcPct val="150000"/>
              </a:lnSpc>
              <a:buFont typeface="Wingdings" panose="05000000000000000000" pitchFamily="2" charset="2"/>
              <a:buChar char="§"/>
            </a:pPr>
            <a:r>
              <a:rPr lang="en-ZA" sz="2800" dirty="0"/>
              <a:t>Companies Act (CIPC)</a:t>
            </a:r>
          </a:p>
          <a:p>
            <a:pPr marL="285750" indent="-285750">
              <a:lnSpc>
                <a:spcPct val="150000"/>
              </a:lnSpc>
              <a:buFont typeface="Wingdings" panose="05000000000000000000" pitchFamily="2" charset="2"/>
              <a:buChar char="§"/>
            </a:pPr>
            <a:r>
              <a:rPr lang="en-ZA" sz="2800" dirty="0" smtClean="0"/>
              <a:t>Public </a:t>
            </a:r>
            <a:r>
              <a:rPr lang="en-ZA" sz="2800" dirty="0"/>
              <a:t>Audit </a:t>
            </a:r>
            <a:r>
              <a:rPr lang="en-ZA" sz="2800" dirty="0" smtClean="0"/>
              <a:t>Act (AGSA)</a:t>
            </a:r>
            <a:endParaRPr lang="en-ZA" sz="2800" dirty="0"/>
          </a:p>
          <a:p>
            <a:endParaRPr lang="en-ZA" dirty="0"/>
          </a:p>
        </p:txBody>
      </p:sp>
    </p:spTree>
    <p:extLst>
      <p:ext uri="{BB962C8B-B14F-4D97-AF65-F5344CB8AC3E}">
        <p14:creationId xmlns:p14="http://schemas.microsoft.com/office/powerpoint/2010/main" val="332422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3200" y="304800"/>
            <a:ext cx="10668000" cy="677108"/>
          </a:xfrm>
        </p:spPr>
        <p:txBody>
          <a:bodyPr/>
          <a:lstStyle/>
          <a:p>
            <a:r>
              <a:rPr lang="en-ZA" sz="4400" dirty="0" smtClean="0"/>
              <a:t>Compensation Fund Business Model </a:t>
            </a:r>
            <a:endParaRPr lang="en-ZA" sz="4400" dirty="0"/>
          </a:p>
        </p:txBody>
      </p:sp>
      <p:graphicFrame>
        <p:nvGraphicFramePr>
          <p:cNvPr id="4" name="Diagram 3"/>
          <p:cNvGraphicFramePr/>
          <p:nvPr>
            <p:extLst/>
          </p:nvPr>
        </p:nvGraphicFramePr>
        <p:xfrm>
          <a:off x="355600" y="1828801"/>
          <a:ext cx="15015368"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3778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8830" y="1828800"/>
            <a:ext cx="11814970" cy="677108"/>
          </a:xfrm>
        </p:spPr>
        <p:txBody>
          <a:bodyPr/>
          <a:lstStyle/>
          <a:p>
            <a:r>
              <a:rPr lang="en-ZA" sz="4400" dirty="0" smtClean="0"/>
              <a:t>Dealing with non-compliance with COIDA</a:t>
            </a:r>
            <a:endParaRPr lang="en-ZA" sz="4400" dirty="0"/>
          </a:p>
        </p:txBody>
      </p:sp>
      <p:graphicFrame>
        <p:nvGraphicFramePr>
          <p:cNvPr id="2" name="Diagram 1"/>
          <p:cNvGraphicFramePr/>
          <p:nvPr>
            <p:extLst/>
          </p:nvPr>
        </p:nvGraphicFramePr>
        <p:xfrm>
          <a:off x="808831" y="2505908"/>
          <a:ext cx="14638337" cy="4885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3730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1600200"/>
            <a:ext cx="9681369" cy="764939"/>
          </a:xfrm>
        </p:spPr>
        <p:txBody>
          <a:bodyPr/>
          <a:lstStyle/>
          <a:p>
            <a:r>
              <a:rPr lang="en-ZA" dirty="0"/>
              <a:t>REGISTRATION PROCESS</a:t>
            </a:r>
          </a:p>
        </p:txBody>
      </p:sp>
      <p:sp>
        <p:nvSpPr>
          <p:cNvPr id="3" name="Text Placeholder 2"/>
          <p:cNvSpPr>
            <a:spLocks noGrp="1"/>
          </p:cNvSpPr>
          <p:nvPr>
            <p:ph type="body" idx="1"/>
          </p:nvPr>
        </p:nvSpPr>
        <p:spPr>
          <a:xfrm>
            <a:off x="808831" y="2365139"/>
            <a:ext cx="14638337" cy="5864461"/>
          </a:xfrm>
        </p:spPr>
        <p:txBody>
          <a:bodyPr/>
          <a:lstStyle/>
          <a:p>
            <a:r>
              <a:rPr lang="en-ZA" sz="2400" dirty="0"/>
              <a:t>Employer :</a:t>
            </a:r>
          </a:p>
          <a:p>
            <a:pPr lvl="1"/>
            <a:r>
              <a:rPr lang="en-US" sz="2400" dirty="0">
                <a:solidFill>
                  <a:schemeClr val="tx1"/>
                </a:solidFill>
              </a:rPr>
              <a:t>Any person, including the State, who employs one or more employees </a:t>
            </a:r>
          </a:p>
          <a:p>
            <a:pPr lvl="1"/>
            <a:endParaRPr lang="en-US" sz="2400" dirty="0">
              <a:solidFill>
                <a:schemeClr val="tx1"/>
              </a:solidFill>
            </a:endParaRPr>
          </a:p>
          <a:p>
            <a:r>
              <a:rPr lang="en-US" sz="2400" dirty="0"/>
              <a:t>Exempted employer:</a:t>
            </a:r>
          </a:p>
          <a:p>
            <a:pPr lvl="1"/>
            <a:r>
              <a:rPr lang="en-US" sz="2400" dirty="0">
                <a:solidFill>
                  <a:schemeClr val="tx1"/>
                </a:solidFill>
              </a:rPr>
              <a:t>An employer exempted in terms of Section 84:</a:t>
            </a:r>
          </a:p>
          <a:p>
            <a:pPr lvl="2">
              <a:buFont typeface="Wingdings" pitchFamily="2" charset="2"/>
              <a:buChar char="v"/>
            </a:pPr>
            <a:r>
              <a:rPr lang="en-US" sz="2400" dirty="0">
                <a:solidFill>
                  <a:schemeClr val="tx1"/>
                </a:solidFill>
              </a:rPr>
              <a:t>National &amp; Provincial spheres of government</a:t>
            </a:r>
          </a:p>
          <a:p>
            <a:pPr lvl="2">
              <a:buFont typeface="Wingdings" pitchFamily="2" charset="2"/>
              <a:buChar char="v"/>
            </a:pPr>
            <a:r>
              <a:rPr lang="en-US" sz="2400" dirty="0">
                <a:solidFill>
                  <a:schemeClr val="tx1"/>
                </a:solidFill>
              </a:rPr>
              <a:t>9 Municipalities (certification of exemption)</a:t>
            </a:r>
          </a:p>
          <a:p>
            <a:pPr marL="0" lvl="2"/>
            <a:r>
              <a:rPr lang="en-US" sz="2400" dirty="0">
                <a:solidFill>
                  <a:schemeClr val="tx1"/>
                </a:solidFill>
              </a:rPr>
              <a:t>Employee:</a:t>
            </a:r>
          </a:p>
          <a:p>
            <a:pPr marL="685800" lvl="1">
              <a:lnSpc>
                <a:spcPct val="80000"/>
              </a:lnSpc>
            </a:pPr>
            <a:r>
              <a:rPr lang="en-US" sz="2400" dirty="0">
                <a:solidFill>
                  <a:schemeClr val="tx1"/>
                </a:solidFill>
              </a:rPr>
              <a:t>A person who has entered into or works under a contract of service or apprenticeship or learner ship with an employer, whether the contract is expressed or implied, orally or in writing and whether the remuneration is calculated by time or by work done or is in cash or in kind, and includes;</a:t>
            </a:r>
          </a:p>
          <a:p>
            <a:pPr marL="1257300" lvl="2" indent="-342900">
              <a:lnSpc>
                <a:spcPct val="80000"/>
              </a:lnSpc>
              <a:buFont typeface="Wingdings" pitchFamily="2" charset="2"/>
              <a:buChar char="v"/>
            </a:pPr>
            <a:r>
              <a:rPr lang="en-US" sz="2400" dirty="0">
                <a:solidFill>
                  <a:schemeClr val="tx1"/>
                </a:solidFill>
              </a:rPr>
              <a:t>A casual employee employed for the purpose of the employer’s business</a:t>
            </a:r>
          </a:p>
          <a:p>
            <a:pPr marL="1257300" lvl="2" indent="-342900">
              <a:lnSpc>
                <a:spcPct val="80000"/>
              </a:lnSpc>
              <a:buFont typeface="Wingdings" pitchFamily="2" charset="2"/>
              <a:buChar char="v"/>
            </a:pPr>
            <a:r>
              <a:rPr lang="en-US" sz="2400" dirty="0">
                <a:solidFill>
                  <a:schemeClr val="tx1"/>
                </a:solidFill>
              </a:rPr>
              <a:t>A director or a member of a body corporate who has entered into a contract of service with the body corporate in so far as he acts within the scope of his employment in terms of such contract</a:t>
            </a:r>
          </a:p>
          <a:p>
            <a:pPr marL="1257300" lvl="2" indent="-342900">
              <a:lnSpc>
                <a:spcPct val="80000"/>
              </a:lnSpc>
              <a:buFont typeface="Wingdings" pitchFamily="2" charset="2"/>
              <a:buChar char="v"/>
            </a:pPr>
            <a:r>
              <a:rPr lang="en-US" sz="2400" dirty="0">
                <a:solidFill>
                  <a:schemeClr val="tx1"/>
                </a:solidFill>
              </a:rPr>
              <a:t>A person provided by a </a:t>
            </a:r>
            <a:r>
              <a:rPr lang="en-US" sz="2400" dirty="0" err="1">
                <a:solidFill>
                  <a:schemeClr val="tx1"/>
                </a:solidFill>
              </a:rPr>
              <a:t>labour</a:t>
            </a:r>
            <a:r>
              <a:rPr lang="en-US" sz="2400" dirty="0">
                <a:solidFill>
                  <a:schemeClr val="tx1"/>
                </a:solidFill>
              </a:rPr>
              <a:t> broker against payment to a client,</a:t>
            </a:r>
          </a:p>
          <a:p>
            <a:pPr marL="1257300" lvl="2" indent="-342900">
              <a:lnSpc>
                <a:spcPct val="80000"/>
              </a:lnSpc>
              <a:buFont typeface="Wingdings" pitchFamily="2" charset="2"/>
              <a:buChar char="v"/>
            </a:pPr>
            <a:r>
              <a:rPr lang="en-US" sz="2400" dirty="0">
                <a:solidFill>
                  <a:schemeClr val="tx1"/>
                </a:solidFill>
              </a:rPr>
              <a:t>Now to include domestic workers, gardeners (of private households), sole owner...</a:t>
            </a:r>
          </a:p>
          <a:p>
            <a:pPr lvl="2"/>
            <a:endParaRPr lang="en-US" sz="2400" dirty="0"/>
          </a:p>
        </p:txBody>
      </p:sp>
    </p:spTree>
    <p:extLst>
      <p:ext uri="{BB962C8B-B14F-4D97-AF65-F5344CB8AC3E}">
        <p14:creationId xmlns:p14="http://schemas.microsoft.com/office/powerpoint/2010/main" val="752636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600" y="914401"/>
            <a:ext cx="10439400" cy="677108"/>
          </a:xfrm>
        </p:spPr>
        <p:txBody>
          <a:bodyPr/>
          <a:lstStyle/>
          <a:p>
            <a:r>
              <a:rPr lang="en-ZA" sz="4400" dirty="0" smtClean="0"/>
              <a:t>EMPLOYER ASSESSMENT MODEL</a:t>
            </a:r>
            <a:endParaRPr lang="en-ZA" sz="4400" dirty="0"/>
          </a:p>
        </p:txBody>
      </p:sp>
      <p:graphicFrame>
        <p:nvGraphicFramePr>
          <p:cNvPr id="4" name="Diagram 3"/>
          <p:cNvGraphicFramePr/>
          <p:nvPr>
            <p:extLst>
              <p:ext uri="{D42A27DB-BD31-4B8C-83A1-F6EECF244321}">
                <p14:modId xmlns:p14="http://schemas.microsoft.com/office/powerpoint/2010/main" val="2597502268"/>
              </p:ext>
            </p:extLst>
          </p:nvPr>
        </p:nvGraphicFramePr>
        <p:xfrm>
          <a:off x="431800" y="1591509"/>
          <a:ext cx="15240000" cy="7247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1918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1676400"/>
            <a:ext cx="10058400" cy="615553"/>
          </a:xfrm>
        </p:spPr>
        <p:txBody>
          <a:bodyPr/>
          <a:lstStyle/>
          <a:p>
            <a:r>
              <a:rPr lang="en-ZA" sz="4000" dirty="0"/>
              <a:t>Inclusion of the Private Domestic Worker</a:t>
            </a:r>
          </a:p>
        </p:txBody>
      </p:sp>
      <p:sp>
        <p:nvSpPr>
          <p:cNvPr id="3" name="Text Placeholder 2"/>
          <p:cNvSpPr>
            <a:spLocks noGrp="1"/>
          </p:cNvSpPr>
          <p:nvPr>
            <p:ph type="body" idx="1"/>
          </p:nvPr>
        </p:nvSpPr>
        <p:spPr>
          <a:xfrm>
            <a:off x="808831" y="2667000"/>
            <a:ext cx="14939169" cy="5570756"/>
          </a:xfrm>
        </p:spPr>
        <p:txBody>
          <a:bodyPr/>
          <a:lstStyle/>
          <a:p>
            <a:pPr marL="285750" indent="-285750">
              <a:buFont typeface="Arial" panose="020B0604020202020204" pitchFamily="34" charset="0"/>
              <a:buChar char="•"/>
            </a:pPr>
            <a:r>
              <a:rPr lang="en-US" sz="2000" dirty="0"/>
              <a:t>On 19 November 2020, the Constitutional Court declared section 1(xix)(v) of the Compensation for Occupational Injuries and Diseases Act 130 of 1993 invalid, with immediate and retrospective effect to 27 April 1994</a:t>
            </a:r>
          </a:p>
          <a:p>
            <a:pPr marL="285750" indent="-285750">
              <a:buFont typeface="Arial" panose="020B0604020202020204" pitchFamily="34" charset="0"/>
              <a:buChar char="•"/>
            </a:pPr>
            <a:r>
              <a:rPr lang="en-US" sz="2000" dirty="0"/>
              <a:t>Compensation payable to domestic workers for occupational injuries and diseases comprises the same benefits that are payable to all other injured employees. </a:t>
            </a:r>
          </a:p>
          <a:p>
            <a:pPr marL="285750" indent="-285750">
              <a:buFont typeface="Arial" panose="020B0604020202020204" pitchFamily="34" charset="0"/>
              <a:buChar char="•"/>
            </a:pPr>
            <a:r>
              <a:rPr lang="en-US" sz="2000" dirty="0"/>
              <a:t>A right to claim in terms of the Act shall lapse if the accident that happened or the disease that commenced on or after 27 April 1994 is not brought to the attention of the Commissioner or of the employer or mutual association concerned, as the case may be, within 12 months from 19 November 2020. </a:t>
            </a:r>
          </a:p>
          <a:p>
            <a:pPr marL="285750" indent="-285750">
              <a:buFont typeface="Arial" panose="020B0604020202020204" pitchFamily="34" charset="0"/>
              <a:buChar char="•"/>
            </a:pPr>
            <a:r>
              <a:rPr lang="en-US" sz="2000" dirty="0"/>
              <a:t>All employers of private domestic employees are obliged to register with the Compensation Fund , submit the Return of earnings and make payments</a:t>
            </a:r>
          </a:p>
          <a:p>
            <a:pPr marL="285750" indent="-285750">
              <a:buFont typeface="Arial" panose="020B0604020202020204" pitchFamily="34" charset="0"/>
              <a:buChar char="•"/>
            </a:pPr>
            <a:r>
              <a:rPr lang="en-US" sz="2000" dirty="0"/>
              <a:t>In terms of the new classification model to be introduced effective 1 March 2021, private domestic employers will fall under its own class, Class M, subclass 2500 at an assessment rate of 1.04 for the 2021 year onwards.  </a:t>
            </a:r>
            <a:r>
              <a:rPr lang="en-US" sz="2000" dirty="0" smtClean="0"/>
              <a:t>The </a:t>
            </a:r>
            <a:r>
              <a:rPr lang="en-US" sz="2000" dirty="0"/>
              <a:t>following documents must be submitted for employer registration purposes: </a:t>
            </a:r>
            <a:r>
              <a:rPr lang="en-US" sz="2000" b="1" i="1" dirty="0" smtClean="0"/>
              <a:t>Online Registration is now available</a:t>
            </a:r>
            <a:endParaRPr lang="en-US" sz="2000" b="1" i="1" dirty="0"/>
          </a:p>
          <a:p>
            <a:pPr lvl="1"/>
            <a:r>
              <a:rPr lang="en-US" sz="2000" dirty="0">
                <a:solidFill>
                  <a:schemeClr val="tx1"/>
                </a:solidFill>
              </a:rPr>
              <a:t>I. A completed CF-1E Form (Application for the registration of the domestic worker employer) </a:t>
            </a:r>
          </a:p>
          <a:p>
            <a:pPr lvl="1"/>
            <a:r>
              <a:rPr lang="en-US" sz="2000" dirty="0">
                <a:solidFill>
                  <a:schemeClr val="tx1"/>
                </a:solidFill>
              </a:rPr>
              <a:t>II. A copy of the Identification/Passport/Work Permit (Employer) </a:t>
            </a:r>
          </a:p>
          <a:p>
            <a:pPr lvl="1"/>
            <a:r>
              <a:rPr lang="en-US" sz="2000" dirty="0">
                <a:solidFill>
                  <a:schemeClr val="tx1"/>
                </a:solidFill>
              </a:rPr>
              <a:t>III. Proof of the Employer’s Residential Address </a:t>
            </a:r>
          </a:p>
          <a:p>
            <a:pPr lvl="1"/>
            <a:r>
              <a:rPr lang="en-US" sz="2000" dirty="0">
                <a:solidFill>
                  <a:schemeClr val="tx1"/>
                </a:solidFill>
              </a:rPr>
              <a:t>IV. A copy of the Identification/Passport/Work Permit (Employee/s) </a:t>
            </a:r>
          </a:p>
          <a:p>
            <a:pPr lvl="1"/>
            <a:r>
              <a:rPr lang="en-US" sz="2000" dirty="0">
                <a:solidFill>
                  <a:schemeClr val="tx1"/>
                </a:solidFill>
              </a:rPr>
              <a:t>V. A copy of the employment cont</a:t>
            </a:r>
            <a:r>
              <a:rPr lang="en-US" sz="2400" dirty="0">
                <a:solidFill>
                  <a:schemeClr val="tx1"/>
                </a:solidFill>
              </a:rPr>
              <a:t>ract </a:t>
            </a:r>
          </a:p>
          <a:p>
            <a:endParaRPr lang="en-ZA" dirty="0"/>
          </a:p>
        </p:txBody>
      </p:sp>
    </p:spTree>
    <p:extLst>
      <p:ext uri="{BB962C8B-B14F-4D97-AF65-F5344CB8AC3E}">
        <p14:creationId xmlns:p14="http://schemas.microsoft.com/office/powerpoint/2010/main" val="3480879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831" y="1524000"/>
            <a:ext cx="13643769" cy="764939"/>
          </a:xfrm>
        </p:spPr>
        <p:txBody>
          <a:bodyPr/>
          <a:lstStyle/>
          <a:p>
            <a:r>
              <a:rPr lang="en-ZA" dirty="0"/>
              <a:t>Enhancement of the ROE Online System</a:t>
            </a:r>
          </a:p>
        </p:txBody>
      </p:sp>
      <p:sp>
        <p:nvSpPr>
          <p:cNvPr id="3" name="Text Placeholder 2"/>
          <p:cNvSpPr>
            <a:spLocks noGrp="1"/>
          </p:cNvSpPr>
          <p:nvPr>
            <p:ph type="body" idx="1"/>
          </p:nvPr>
        </p:nvSpPr>
        <p:spPr>
          <a:xfrm>
            <a:off x="808831" y="2288939"/>
            <a:ext cx="14638337" cy="5909310"/>
          </a:xfrm>
        </p:spPr>
        <p:txBody>
          <a:bodyPr/>
          <a:lstStyle/>
          <a:p>
            <a:pPr marL="285750" indent="-285750">
              <a:lnSpc>
                <a:spcPct val="150000"/>
              </a:lnSpc>
              <a:buFont typeface="Arial" panose="020B0604020202020204" pitchFamily="34" charset="0"/>
              <a:buChar char="•"/>
            </a:pPr>
            <a:r>
              <a:rPr lang="en-ZA" sz="2400" dirty="0"/>
              <a:t>ROE Online System used for registration of employers, submission of the ROEs and to generate a Letter of Good Standing</a:t>
            </a:r>
          </a:p>
          <a:p>
            <a:pPr marL="285750" indent="-285750">
              <a:lnSpc>
                <a:spcPct val="150000"/>
              </a:lnSpc>
              <a:buFont typeface="Arial" panose="020B0604020202020204" pitchFamily="34" charset="0"/>
              <a:buChar char="•"/>
            </a:pPr>
            <a:r>
              <a:rPr lang="en-ZA" sz="2400" dirty="0"/>
              <a:t>ROE Online System is now covering other types of business (Non-Profit, Trust, Sole Proprietor, Class 13 Employers, etc.)</a:t>
            </a:r>
          </a:p>
          <a:p>
            <a:pPr marL="285750" indent="-285750">
              <a:lnSpc>
                <a:spcPct val="150000"/>
              </a:lnSpc>
              <a:buFont typeface="Arial" panose="020B0604020202020204" pitchFamily="34" charset="0"/>
              <a:buChar char="•"/>
            </a:pPr>
            <a:r>
              <a:rPr lang="en-ZA" sz="2400" dirty="0"/>
              <a:t>Class 13 employers are managed by Rand Mutual Associations (RMA)- </a:t>
            </a:r>
            <a:r>
              <a:rPr lang="en-ZA" sz="2400" b="1" dirty="0"/>
              <a:t>Compulsory</a:t>
            </a:r>
          </a:p>
          <a:p>
            <a:pPr marL="285750" indent="-285750">
              <a:lnSpc>
                <a:spcPct val="150000"/>
              </a:lnSpc>
              <a:buFont typeface="Arial" panose="020B0604020202020204" pitchFamily="34" charset="0"/>
              <a:buChar char="•"/>
            </a:pPr>
            <a:r>
              <a:rPr lang="en-ZA" sz="2400" dirty="0"/>
              <a:t>Class 4 (Mining) managed </a:t>
            </a:r>
            <a:r>
              <a:rPr lang="en-ZA" sz="2400" dirty="0" smtClean="0"/>
              <a:t>by RMA and </a:t>
            </a:r>
            <a:r>
              <a:rPr lang="en-ZA" sz="2400" dirty="0"/>
              <a:t>Class 5 (Construction) is managed by </a:t>
            </a:r>
            <a:r>
              <a:rPr lang="en-ZA" sz="2400" dirty="0"/>
              <a:t>Federated Employer’s Mutual </a:t>
            </a:r>
            <a:r>
              <a:rPr lang="en-ZA" sz="2400" dirty="0" smtClean="0"/>
              <a:t>Association. </a:t>
            </a:r>
            <a:r>
              <a:rPr lang="en-ZA" sz="2400" b="1" dirty="0" smtClean="0"/>
              <a:t>Optional</a:t>
            </a:r>
          </a:p>
          <a:p>
            <a:pPr>
              <a:lnSpc>
                <a:spcPct val="150000"/>
              </a:lnSpc>
            </a:pPr>
            <a:endParaRPr lang="en-ZA" sz="2400" b="1" dirty="0"/>
          </a:p>
          <a:p>
            <a:r>
              <a:rPr lang="en-ZA" sz="2400" dirty="0" smtClean="0"/>
              <a:t>                 </a:t>
            </a:r>
            <a:r>
              <a:rPr lang="en-ZA" sz="2400" b="1" dirty="0"/>
              <a:t>BENEFITS OF USING THE ROE ONLINE SYSTEM</a:t>
            </a:r>
          </a:p>
          <a:p>
            <a:pPr marL="342900" indent="-342900">
              <a:lnSpc>
                <a:spcPct val="150000"/>
              </a:lnSpc>
              <a:buFont typeface="Wingdings" panose="05000000000000000000" pitchFamily="2" charset="2"/>
              <a:buChar char="Ø"/>
            </a:pPr>
            <a:r>
              <a:rPr lang="en-ZA" sz="2400" dirty="0" smtClean="0"/>
              <a:t>Convenience</a:t>
            </a:r>
            <a:endParaRPr lang="en-ZA" sz="2400" dirty="0"/>
          </a:p>
          <a:p>
            <a:pPr marL="342900" indent="-342900">
              <a:lnSpc>
                <a:spcPct val="150000"/>
              </a:lnSpc>
              <a:buFont typeface="Wingdings" panose="05000000000000000000" pitchFamily="2" charset="2"/>
              <a:buChar char="Ø"/>
            </a:pPr>
            <a:r>
              <a:rPr lang="en-ZA" sz="2400" dirty="0"/>
              <a:t>Effective &amp; efficient processing</a:t>
            </a:r>
          </a:p>
        </p:txBody>
      </p:sp>
    </p:spTree>
    <p:extLst>
      <p:ext uri="{BB962C8B-B14F-4D97-AF65-F5344CB8AC3E}">
        <p14:creationId xmlns:p14="http://schemas.microsoft.com/office/powerpoint/2010/main" val="4114967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rgbClr val="007832"/>
      </a:dk1>
      <a:lt1>
        <a:sysClr val="window" lastClr="FFFFFF"/>
      </a:lt1>
      <a:dk2>
        <a:srgbClr val="003C19"/>
      </a:dk2>
      <a:lt2>
        <a:srgbClr val="EEECE1"/>
      </a:lt2>
      <a:accent1>
        <a:srgbClr val="FFCC00"/>
      </a:accent1>
      <a:accent2>
        <a:srgbClr val="FFC000"/>
      </a:accent2>
      <a:accent3>
        <a:srgbClr val="009E40"/>
      </a:accent3>
      <a:accent4>
        <a:srgbClr val="FFCC00"/>
      </a:accent4>
      <a:accent5>
        <a:srgbClr val="E36C09"/>
      </a:accent5>
      <a:accent6>
        <a:srgbClr val="C4BD97"/>
      </a:accent6>
      <a:hlink>
        <a:srgbClr val="009E40"/>
      </a:hlink>
      <a:folHlink>
        <a:srgbClr val="E73A2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4">
      <a:dk1>
        <a:srgbClr val="007832"/>
      </a:dk1>
      <a:lt1>
        <a:sysClr val="window" lastClr="FFFFFF"/>
      </a:lt1>
      <a:dk2>
        <a:srgbClr val="003C19"/>
      </a:dk2>
      <a:lt2>
        <a:srgbClr val="EEECE1"/>
      </a:lt2>
      <a:accent1>
        <a:srgbClr val="FFCC00"/>
      </a:accent1>
      <a:accent2>
        <a:srgbClr val="FFC000"/>
      </a:accent2>
      <a:accent3>
        <a:srgbClr val="009E40"/>
      </a:accent3>
      <a:accent4>
        <a:srgbClr val="FFCC00"/>
      </a:accent4>
      <a:accent5>
        <a:srgbClr val="E36C09"/>
      </a:accent5>
      <a:accent6>
        <a:srgbClr val="C4BD97"/>
      </a:accent6>
      <a:hlink>
        <a:srgbClr val="009E40"/>
      </a:hlink>
      <a:folHlink>
        <a:srgbClr val="E73A2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4">
      <a:dk1>
        <a:srgbClr val="007832"/>
      </a:dk1>
      <a:lt1>
        <a:sysClr val="window" lastClr="FFFFFF"/>
      </a:lt1>
      <a:dk2>
        <a:srgbClr val="003C19"/>
      </a:dk2>
      <a:lt2>
        <a:srgbClr val="EEECE1"/>
      </a:lt2>
      <a:accent1>
        <a:srgbClr val="FFCC00"/>
      </a:accent1>
      <a:accent2>
        <a:srgbClr val="FFC000"/>
      </a:accent2>
      <a:accent3>
        <a:srgbClr val="009E40"/>
      </a:accent3>
      <a:accent4>
        <a:srgbClr val="FFCC00"/>
      </a:accent4>
      <a:accent5>
        <a:srgbClr val="E36C09"/>
      </a:accent5>
      <a:accent6>
        <a:srgbClr val="C4BD97"/>
      </a:accent6>
      <a:hlink>
        <a:srgbClr val="009E40"/>
      </a:hlink>
      <a:folHlink>
        <a:srgbClr val="E73A2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18224</TotalTime>
  <Words>1537</Words>
  <Application>Microsoft Office PowerPoint</Application>
  <PresentationFormat>Custom</PresentationFormat>
  <Paragraphs>183</Paragraphs>
  <Slides>17</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Arial</vt:lpstr>
      <vt:lpstr>Calibri</vt:lpstr>
      <vt:lpstr>Symbol</vt:lpstr>
      <vt:lpstr>Times New Roman</vt:lpstr>
      <vt:lpstr>Wingdings</vt:lpstr>
      <vt:lpstr>Office Theme</vt:lpstr>
      <vt:lpstr>2_Office Theme</vt:lpstr>
      <vt:lpstr>1_Office Theme</vt:lpstr>
      <vt:lpstr>PowerPoint Presentation</vt:lpstr>
      <vt:lpstr>MANDATE</vt:lpstr>
      <vt:lpstr>LEGISLATIVE REQUIREMENTS</vt:lpstr>
      <vt:lpstr>Compensation Fund Business Model </vt:lpstr>
      <vt:lpstr>Dealing with non-compliance with COIDA</vt:lpstr>
      <vt:lpstr>REGISTRATION PROCESS</vt:lpstr>
      <vt:lpstr>EMPLOYER ASSESSMENT MODEL</vt:lpstr>
      <vt:lpstr>Inclusion of the Private Domestic Worker</vt:lpstr>
      <vt:lpstr>Enhancement of the ROE Online System</vt:lpstr>
      <vt:lpstr>DEREGISTRATION PROCESS</vt:lpstr>
      <vt:lpstr>DEREGISTRATION PROCESS: CONT.</vt:lpstr>
      <vt:lpstr>DEREGISTRATION PROCESS: CONT.</vt:lpstr>
      <vt:lpstr>VERIFICATION OF REGISTERED EMPLOYERS</vt:lpstr>
      <vt:lpstr>APPLICATION: AUDIT CLEARING AND REVISION PROCESS</vt:lpstr>
      <vt:lpstr>TO IMPROVE COMPLIANCE</vt:lpstr>
      <vt:lpstr>NOTICE</vt:lpstr>
      <vt:lpstr>“If you think compliance is expensive, try non-compliance”       by former US Deputy Attorney General Paul McNulty   Thank you very much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DOL eCOID ppt Template 161018 V01</dc:title>
  <dc:creator>Pamela Taukobong</dc:creator>
  <cp:lastModifiedBy>Bheki Ngcobo (CF)</cp:lastModifiedBy>
  <cp:revision>220</cp:revision>
  <cp:lastPrinted>2021-05-10T10:36:37Z</cp:lastPrinted>
  <dcterms:created xsi:type="dcterms:W3CDTF">2018-10-16T11:59:57Z</dcterms:created>
  <dcterms:modified xsi:type="dcterms:W3CDTF">2021-05-27T07:11:33Z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2018-10-16T00:00:00Z</vt:filetime>
  </property>
  <property fmtid="{D5CDD505-2E9C-101B-9397-08002B2CF9AE}" pid="3" name="Creator">
    <vt:lpwstr>Adobe Illustrator CC 23.0 (Windows)</vt:lpwstr>
  </property>
  <property fmtid="{D5CDD505-2E9C-101B-9397-08002B2CF9AE}" pid="4" name="LastSaved">
    <vt:filetime>2018-10-16T00:00:00Z</vt:filetime>
  </property>
</Properties>
</file>