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5" r:id="rId1"/>
  </p:sldMasterIdLst>
  <p:notesMasterIdLst>
    <p:notesMasterId r:id="rId44"/>
  </p:notesMasterIdLst>
  <p:sldIdLst>
    <p:sldId id="257" r:id="rId2"/>
    <p:sldId id="672" r:id="rId3"/>
    <p:sldId id="1585" r:id="rId4"/>
    <p:sldId id="3375" r:id="rId5"/>
    <p:sldId id="633" r:id="rId6"/>
    <p:sldId id="3366" r:id="rId7"/>
    <p:sldId id="3364" r:id="rId8"/>
    <p:sldId id="3367" r:id="rId9"/>
    <p:sldId id="3332" r:id="rId10"/>
    <p:sldId id="262" r:id="rId11"/>
    <p:sldId id="3362" r:id="rId12"/>
    <p:sldId id="270" r:id="rId13"/>
    <p:sldId id="263" r:id="rId14"/>
    <p:sldId id="3368" r:id="rId15"/>
    <p:sldId id="264" r:id="rId16"/>
    <p:sldId id="265" r:id="rId17"/>
    <p:sldId id="634" r:id="rId18"/>
    <p:sldId id="267" r:id="rId19"/>
    <p:sldId id="268" r:id="rId20"/>
    <p:sldId id="269" r:id="rId21"/>
    <p:sldId id="3369" r:id="rId22"/>
    <p:sldId id="271" r:id="rId23"/>
    <p:sldId id="733" r:id="rId24"/>
    <p:sldId id="294" r:id="rId25"/>
    <p:sldId id="298" r:id="rId26"/>
    <p:sldId id="331" r:id="rId27"/>
    <p:sldId id="3365" r:id="rId28"/>
    <p:sldId id="328" r:id="rId29"/>
    <p:sldId id="3376" r:id="rId30"/>
    <p:sldId id="3371" r:id="rId31"/>
    <p:sldId id="297" r:id="rId32"/>
    <p:sldId id="302" r:id="rId33"/>
    <p:sldId id="306" r:id="rId34"/>
    <p:sldId id="304" r:id="rId35"/>
    <p:sldId id="308" r:id="rId36"/>
    <p:sldId id="309" r:id="rId37"/>
    <p:sldId id="314" r:id="rId38"/>
    <p:sldId id="316" r:id="rId39"/>
    <p:sldId id="317" r:id="rId40"/>
    <p:sldId id="3336" r:id="rId41"/>
    <p:sldId id="286" r:id="rId42"/>
    <p:sldId id="28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3447" autoAdjust="0"/>
  </p:normalViewPr>
  <p:slideViewPr>
    <p:cSldViewPr snapToGrid="0">
      <p:cViewPr varScale="1">
        <p:scale>
          <a:sx n="77" d="100"/>
          <a:sy n="77" d="100"/>
        </p:scale>
        <p:origin x="13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mandla Gumede" userId="2aa90526-8fc0-4eb7-b835-4d32891599be" providerId="ADAL" clId="{1FE5ED8E-B222-4828-B86D-84F24BB7B001}"/>
    <pc:docChg chg="modSld">
      <pc:chgData name="Nomandla Gumede" userId="2aa90526-8fc0-4eb7-b835-4d32891599be" providerId="ADAL" clId="{1FE5ED8E-B222-4828-B86D-84F24BB7B001}" dt="2024-09-05T11:17:08.399" v="0" actId="14100"/>
      <pc:docMkLst>
        <pc:docMk/>
      </pc:docMkLst>
      <pc:sldChg chg="modSp mod">
        <pc:chgData name="Nomandla Gumede" userId="2aa90526-8fc0-4eb7-b835-4d32891599be" providerId="ADAL" clId="{1FE5ED8E-B222-4828-B86D-84F24BB7B001}" dt="2024-09-05T11:17:08.399" v="0" actId="14100"/>
        <pc:sldMkLst>
          <pc:docMk/>
          <pc:sldMk cId="4117242567" sldId="3364"/>
        </pc:sldMkLst>
        <pc:picChg chg="mod">
          <ac:chgData name="Nomandla Gumede" userId="2aa90526-8fc0-4eb7-b835-4d32891599be" providerId="ADAL" clId="{1FE5ED8E-B222-4828-B86D-84F24BB7B001}" dt="2024-09-05T11:17:08.399" v="0" actId="14100"/>
          <ac:picMkLst>
            <pc:docMk/>
            <pc:sldMk cId="4117242567" sldId="3364"/>
            <ac:picMk id="3" creationId="{66586697-09F4-2E9F-7498-54E7475B7EF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2C28C-9E77-4498-8CD4-31C3FDC57739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1FDFF9B9-625C-4E7F-BDDF-2B3F2E8B8D0E}">
      <dgm:prSet phldrT="[Text]"/>
      <dgm:spPr/>
      <dgm:t>
        <a:bodyPr/>
        <a:lstStyle/>
        <a:p>
          <a:r>
            <a:rPr lang="en-US" dirty="0"/>
            <a:t>Mutual Legal Assistance</a:t>
          </a:r>
          <a:endParaRPr lang="en-ZA" dirty="0"/>
        </a:p>
      </dgm:t>
    </dgm:pt>
    <dgm:pt modelId="{D986CB27-C573-40C8-82A8-9D2BD5ADF7E6}" type="parTrans" cxnId="{6E53981E-AC8F-4EE7-AC77-E2B183FC424D}">
      <dgm:prSet/>
      <dgm:spPr/>
      <dgm:t>
        <a:bodyPr/>
        <a:lstStyle/>
        <a:p>
          <a:endParaRPr lang="en-ZA"/>
        </a:p>
      </dgm:t>
    </dgm:pt>
    <dgm:pt modelId="{7F997A16-4537-4623-9834-42FBD11F3F5B}" type="sibTrans" cxnId="{6E53981E-AC8F-4EE7-AC77-E2B183FC424D}">
      <dgm:prSet/>
      <dgm:spPr/>
      <dgm:t>
        <a:bodyPr/>
        <a:lstStyle/>
        <a:p>
          <a:endParaRPr lang="en-ZA"/>
        </a:p>
      </dgm:t>
    </dgm:pt>
    <dgm:pt modelId="{B5253DB7-2680-49AB-85CB-640713F32053}">
      <dgm:prSet phldrT="[Text]"/>
      <dgm:spPr/>
      <dgm:t>
        <a:bodyPr/>
        <a:lstStyle/>
        <a:p>
          <a:r>
            <a:rPr lang="en-US" dirty="0"/>
            <a:t>RB supervision of DNFBPs &amp; sanctions </a:t>
          </a:r>
          <a:endParaRPr lang="en-ZA" dirty="0"/>
        </a:p>
      </dgm:t>
    </dgm:pt>
    <dgm:pt modelId="{900BC3A4-1BB7-4053-B57F-B8450194F97A}" type="parTrans" cxnId="{9E6A16D6-1320-4CDB-9AAD-B44B43D55B60}">
      <dgm:prSet/>
      <dgm:spPr/>
      <dgm:t>
        <a:bodyPr/>
        <a:lstStyle/>
        <a:p>
          <a:endParaRPr lang="en-ZA"/>
        </a:p>
      </dgm:t>
    </dgm:pt>
    <dgm:pt modelId="{D4EFF09A-C1D5-4E4E-A32B-7C897F41EF0C}" type="sibTrans" cxnId="{9E6A16D6-1320-4CDB-9AAD-B44B43D55B60}">
      <dgm:prSet/>
      <dgm:spPr/>
      <dgm:t>
        <a:bodyPr/>
        <a:lstStyle/>
        <a:p>
          <a:endParaRPr lang="en-ZA"/>
        </a:p>
      </dgm:t>
    </dgm:pt>
    <dgm:pt modelId="{E8C78D0D-4041-4520-B8DC-E0C8B5F6212C}">
      <dgm:prSet phldrT="[Text]"/>
      <dgm:spPr/>
      <dgm:t>
        <a:bodyPr/>
        <a:lstStyle/>
        <a:p>
          <a:r>
            <a:rPr lang="en-US" dirty="0"/>
            <a:t>BO information</a:t>
          </a:r>
          <a:endParaRPr lang="en-ZA" dirty="0"/>
        </a:p>
      </dgm:t>
    </dgm:pt>
    <dgm:pt modelId="{F3673A2C-7F45-46C8-B3E5-D1348F3A7ED4}" type="parTrans" cxnId="{1FEF33DC-B14A-45F9-BBB6-30DA991769B4}">
      <dgm:prSet/>
      <dgm:spPr/>
      <dgm:t>
        <a:bodyPr/>
        <a:lstStyle/>
        <a:p>
          <a:endParaRPr lang="en-ZA"/>
        </a:p>
      </dgm:t>
    </dgm:pt>
    <dgm:pt modelId="{3176F779-C6F9-4A00-8ABC-FC602D0C494E}" type="sibTrans" cxnId="{1FEF33DC-B14A-45F9-BBB6-30DA991769B4}">
      <dgm:prSet/>
      <dgm:spPr/>
      <dgm:t>
        <a:bodyPr/>
        <a:lstStyle/>
        <a:p>
          <a:endParaRPr lang="en-ZA"/>
        </a:p>
      </dgm:t>
    </dgm:pt>
    <dgm:pt modelId="{B1C9E917-A258-47DC-97F0-FEF44D989268}">
      <dgm:prSet/>
      <dgm:spPr/>
      <dgm:t>
        <a:bodyPr/>
        <a:lstStyle/>
        <a:p>
          <a:r>
            <a:rPr lang="en-US" dirty="0"/>
            <a:t>LEA request of financial information</a:t>
          </a:r>
          <a:endParaRPr lang="en-ZA" dirty="0"/>
        </a:p>
      </dgm:t>
    </dgm:pt>
    <dgm:pt modelId="{58B61865-9679-4484-B2D4-135AE5AD05DB}" type="parTrans" cxnId="{8EF7666C-9E18-4EF1-9E4E-96E7F3717572}">
      <dgm:prSet/>
      <dgm:spPr/>
      <dgm:t>
        <a:bodyPr/>
        <a:lstStyle/>
        <a:p>
          <a:endParaRPr lang="en-ZA"/>
        </a:p>
      </dgm:t>
    </dgm:pt>
    <dgm:pt modelId="{286D3278-9AD8-4E6D-A5A1-C718121EC64D}" type="sibTrans" cxnId="{8EF7666C-9E18-4EF1-9E4E-96E7F3717572}">
      <dgm:prSet/>
      <dgm:spPr/>
      <dgm:t>
        <a:bodyPr/>
        <a:lstStyle/>
        <a:p>
          <a:endParaRPr lang="en-ZA"/>
        </a:p>
      </dgm:t>
    </dgm:pt>
    <dgm:pt modelId="{D8B08E39-E7FC-4FC5-A982-60C06D8C679A}">
      <dgm:prSet/>
      <dgm:spPr/>
      <dgm:t>
        <a:bodyPr/>
        <a:lstStyle/>
        <a:p>
          <a:r>
            <a:rPr lang="en-US" dirty="0"/>
            <a:t>Investigations &amp; prosecution of ML &amp; TF cases</a:t>
          </a:r>
          <a:endParaRPr lang="en-ZA" dirty="0"/>
        </a:p>
      </dgm:t>
    </dgm:pt>
    <dgm:pt modelId="{A3C1F74C-9E11-4B37-A3E3-6B34B40D53D8}" type="parTrans" cxnId="{30EAFE83-5AAB-4A5A-9550-E6658312AC1C}">
      <dgm:prSet/>
      <dgm:spPr/>
      <dgm:t>
        <a:bodyPr/>
        <a:lstStyle/>
        <a:p>
          <a:endParaRPr lang="en-ZA"/>
        </a:p>
      </dgm:t>
    </dgm:pt>
    <dgm:pt modelId="{E755F895-C06E-4FAA-922F-213F292FC54C}" type="sibTrans" cxnId="{30EAFE83-5AAB-4A5A-9550-E6658312AC1C}">
      <dgm:prSet/>
      <dgm:spPr/>
      <dgm:t>
        <a:bodyPr/>
        <a:lstStyle/>
        <a:p>
          <a:endParaRPr lang="en-ZA"/>
        </a:p>
      </dgm:t>
    </dgm:pt>
    <dgm:pt modelId="{B3A1E966-B4B0-4B0A-B2F7-3382C1C98321}">
      <dgm:prSet/>
      <dgm:spPr/>
      <dgm:t>
        <a:bodyPr/>
        <a:lstStyle/>
        <a:p>
          <a:r>
            <a:rPr lang="en-US" dirty="0"/>
            <a:t>Identify, confiscate proceeds of predicate offences</a:t>
          </a:r>
          <a:endParaRPr lang="en-ZA" dirty="0"/>
        </a:p>
      </dgm:t>
    </dgm:pt>
    <dgm:pt modelId="{6E5502D1-8D97-4A80-8DD7-0BAE6B4D436F}" type="parTrans" cxnId="{28DB13A4-9B01-411E-B0EC-572E2DF69D1A}">
      <dgm:prSet/>
      <dgm:spPr/>
      <dgm:t>
        <a:bodyPr/>
        <a:lstStyle/>
        <a:p>
          <a:endParaRPr lang="en-ZA"/>
        </a:p>
      </dgm:t>
    </dgm:pt>
    <dgm:pt modelId="{92A33FB4-2464-473D-8F76-86E2F828A1D8}" type="sibTrans" cxnId="{28DB13A4-9B01-411E-B0EC-572E2DF69D1A}">
      <dgm:prSet/>
      <dgm:spPr/>
      <dgm:t>
        <a:bodyPr/>
        <a:lstStyle/>
        <a:p>
          <a:endParaRPr lang="en-ZA"/>
        </a:p>
      </dgm:t>
    </dgm:pt>
    <dgm:pt modelId="{29F16FC4-554D-4663-B4A1-CD09120E594A}">
      <dgm:prSet/>
      <dgm:spPr/>
      <dgm:t>
        <a:bodyPr/>
        <a:lstStyle/>
        <a:p>
          <a:r>
            <a:rPr lang="en-US" dirty="0"/>
            <a:t>NRA: TF</a:t>
          </a:r>
          <a:endParaRPr lang="en-ZA" dirty="0"/>
        </a:p>
      </dgm:t>
    </dgm:pt>
    <dgm:pt modelId="{F5CB5544-B1D4-4F1E-9EF2-0064F14D8910}" type="parTrans" cxnId="{32E12E51-57D7-4F76-B265-73BAEFF01825}">
      <dgm:prSet/>
      <dgm:spPr/>
      <dgm:t>
        <a:bodyPr/>
        <a:lstStyle/>
        <a:p>
          <a:endParaRPr lang="en-ZA"/>
        </a:p>
      </dgm:t>
    </dgm:pt>
    <dgm:pt modelId="{49CE2872-4B99-442F-9EF1-39EC952E6FE9}" type="sibTrans" cxnId="{32E12E51-57D7-4F76-B265-73BAEFF01825}">
      <dgm:prSet/>
      <dgm:spPr/>
      <dgm:t>
        <a:bodyPr/>
        <a:lstStyle/>
        <a:p>
          <a:endParaRPr lang="en-ZA"/>
        </a:p>
      </dgm:t>
    </dgm:pt>
    <dgm:pt modelId="{2601D882-8704-4086-8C9B-B28C3032A845}">
      <dgm:prSet/>
      <dgm:spPr/>
      <dgm:t>
        <a:bodyPr/>
        <a:lstStyle/>
        <a:p>
          <a:r>
            <a:rPr lang="en-US" dirty="0"/>
            <a:t>TFS implementation &amp; domestic listing</a:t>
          </a:r>
          <a:endParaRPr lang="en-ZA" dirty="0"/>
        </a:p>
      </dgm:t>
    </dgm:pt>
    <dgm:pt modelId="{61295DE5-9CDE-428D-85F8-BB95D131E511}" type="parTrans" cxnId="{F812CEA7-7406-439D-B9F5-3042910DC0C3}">
      <dgm:prSet/>
      <dgm:spPr/>
      <dgm:t>
        <a:bodyPr/>
        <a:lstStyle/>
        <a:p>
          <a:endParaRPr lang="en-ZA"/>
        </a:p>
      </dgm:t>
    </dgm:pt>
    <dgm:pt modelId="{5D4FCC60-52DB-4B54-A48C-A145B20005A6}" type="sibTrans" cxnId="{F812CEA7-7406-439D-B9F5-3042910DC0C3}">
      <dgm:prSet/>
      <dgm:spPr/>
      <dgm:t>
        <a:bodyPr/>
        <a:lstStyle/>
        <a:p>
          <a:endParaRPr lang="en-ZA"/>
        </a:p>
      </dgm:t>
    </dgm:pt>
    <dgm:pt modelId="{C5063E63-55ED-47B2-8032-D7FEEDF2D4AE}" type="pres">
      <dgm:prSet presAssocID="{2C02C28C-9E77-4498-8CD4-31C3FDC57739}" presName="Name0" presStyleCnt="0">
        <dgm:presLayoutVars>
          <dgm:dir/>
          <dgm:resizeHandles val="exact"/>
        </dgm:presLayoutVars>
      </dgm:prSet>
      <dgm:spPr/>
    </dgm:pt>
    <dgm:pt modelId="{3E571858-A3BB-4709-94C4-F97F03FAB6A4}" type="pres">
      <dgm:prSet presAssocID="{2C02C28C-9E77-4498-8CD4-31C3FDC57739}" presName="fgShape" presStyleLbl="fgShp" presStyleIdx="0" presStyleCnt="1"/>
      <dgm:spPr/>
    </dgm:pt>
    <dgm:pt modelId="{DFB88235-A1F0-45E5-95C1-0853281B1FD8}" type="pres">
      <dgm:prSet presAssocID="{2C02C28C-9E77-4498-8CD4-31C3FDC57739}" presName="linComp" presStyleCnt="0"/>
      <dgm:spPr/>
    </dgm:pt>
    <dgm:pt modelId="{BF9DDCAA-76A8-40BA-8B4C-F1116D8694F4}" type="pres">
      <dgm:prSet presAssocID="{1FDFF9B9-625C-4E7F-BDDF-2B3F2E8B8D0E}" presName="compNode" presStyleCnt="0"/>
      <dgm:spPr/>
    </dgm:pt>
    <dgm:pt modelId="{11F377EE-8B09-4F98-ABAF-725B38E3025A}" type="pres">
      <dgm:prSet presAssocID="{1FDFF9B9-625C-4E7F-BDDF-2B3F2E8B8D0E}" presName="bkgdShape" presStyleLbl="node1" presStyleIdx="0" presStyleCnt="8"/>
      <dgm:spPr/>
    </dgm:pt>
    <dgm:pt modelId="{BA3DB249-C49A-4B7F-BB1E-40DA397806A4}" type="pres">
      <dgm:prSet presAssocID="{1FDFF9B9-625C-4E7F-BDDF-2B3F2E8B8D0E}" presName="nodeTx" presStyleLbl="node1" presStyleIdx="0" presStyleCnt="8">
        <dgm:presLayoutVars>
          <dgm:bulletEnabled val="1"/>
        </dgm:presLayoutVars>
      </dgm:prSet>
      <dgm:spPr/>
    </dgm:pt>
    <dgm:pt modelId="{DA981A96-FAB7-48BA-9742-332EC6F78D3E}" type="pres">
      <dgm:prSet presAssocID="{1FDFF9B9-625C-4E7F-BDDF-2B3F2E8B8D0E}" presName="invisiNode" presStyleLbl="node1" presStyleIdx="0" presStyleCnt="8"/>
      <dgm:spPr/>
    </dgm:pt>
    <dgm:pt modelId="{77F1224D-4932-4ECA-AD09-ADB3E0617DD4}" type="pres">
      <dgm:prSet presAssocID="{1FDFF9B9-625C-4E7F-BDDF-2B3F2E8B8D0E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7AD29402-3C89-4FB8-B233-214CE00BA7E1}" type="pres">
      <dgm:prSet presAssocID="{7F997A16-4537-4623-9834-42FBD11F3F5B}" presName="sibTrans" presStyleLbl="sibTrans2D1" presStyleIdx="0" presStyleCnt="0"/>
      <dgm:spPr/>
    </dgm:pt>
    <dgm:pt modelId="{D4CACF9B-6648-41EE-B8CE-8BB9D47D0B7B}" type="pres">
      <dgm:prSet presAssocID="{B5253DB7-2680-49AB-85CB-640713F32053}" presName="compNode" presStyleCnt="0"/>
      <dgm:spPr/>
    </dgm:pt>
    <dgm:pt modelId="{BB044D95-8848-4B02-94B4-7455F7CE5273}" type="pres">
      <dgm:prSet presAssocID="{B5253DB7-2680-49AB-85CB-640713F32053}" presName="bkgdShape" presStyleLbl="node1" presStyleIdx="1" presStyleCnt="8"/>
      <dgm:spPr/>
    </dgm:pt>
    <dgm:pt modelId="{BDAFB5DC-3FB3-4856-B924-957C6A777984}" type="pres">
      <dgm:prSet presAssocID="{B5253DB7-2680-49AB-85CB-640713F32053}" presName="nodeTx" presStyleLbl="node1" presStyleIdx="1" presStyleCnt="8">
        <dgm:presLayoutVars>
          <dgm:bulletEnabled val="1"/>
        </dgm:presLayoutVars>
      </dgm:prSet>
      <dgm:spPr/>
    </dgm:pt>
    <dgm:pt modelId="{0B8DE77F-4F24-4405-8053-640E2333110F}" type="pres">
      <dgm:prSet presAssocID="{B5253DB7-2680-49AB-85CB-640713F32053}" presName="invisiNode" presStyleLbl="node1" presStyleIdx="1" presStyleCnt="8"/>
      <dgm:spPr/>
    </dgm:pt>
    <dgm:pt modelId="{58151353-E446-40E7-BCA7-09D7CDC96F9F}" type="pres">
      <dgm:prSet presAssocID="{B5253DB7-2680-49AB-85CB-640713F32053}" presName="imagNode" presStyleLbl="fgImgPlace1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91A4D4D1-716A-4A4F-93A5-7F62E6700C66}" type="pres">
      <dgm:prSet presAssocID="{D4EFF09A-C1D5-4E4E-A32B-7C897F41EF0C}" presName="sibTrans" presStyleLbl="sibTrans2D1" presStyleIdx="0" presStyleCnt="0"/>
      <dgm:spPr/>
    </dgm:pt>
    <dgm:pt modelId="{788A38AB-68B6-41FA-AFFC-042EF9C13F26}" type="pres">
      <dgm:prSet presAssocID="{E8C78D0D-4041-4520-B8DC-E0C8B5F6212C}" presName="compNode" presStyleCnt="0"/>
      <dgm:spPr/>
    </dgm:pt>
    <dgm:pt modelId="{0AAF6C80-1EE0-497F-840F-395984CF1098}" type="pres">
      <dgm:prSet presAssocID="{E8C78D0D-4041-4520-B8DC-E0C8B5F6212C}" presName="bkgdShape" presStyleLbl="node1" presStyleIdx="2" presStyleCnt="8"/>
      <dgm:spPr/>
    </dgm:pt>
    <dgm:pt modelId="{D48B7BAC-8C7D-46EC-B22E-F5387D34EFD0}" type="pres">
      <dgm:prSet presAssocID="{E8C78D0D-4041-4520-B8DC-E0C8B5F6212C}" presName="nodeTx" presStyleLbl="node1" presStyleIdx="2" presStyleCnt="8">
        <dgm:presLayoutVars>
          <dgm:bulletEnabled val="1"/>
        </dgm:presLayoutVars>
      </dgm:prSet>
      <dgm:spPr/>
    </dgm:pt>
    <dgm:pt modelId="{48CC66A0-3A49-4451-8F43-8BD0915605C3}" type="pres">
      <dgm:prSet presAssocID="{E8C78D0D-4041-4520-B8DC-E0C8B5F6212C}" presName="invisiNode" presStyleLbl="node1" presStyleIdx="2" presStyleCnt="8"/>
      <dgm:spPr/>
    </dgm:pt>
    <dgm:pt modelId="{79CACDAE-1297-4654-91FF-E4DB2B3DD74E}" type="pres">
      <dgm:prSet presAssocID="{E8C78D0D-4041-4520-B8DC-E0C8B5F6212C}" presName="imagNode" presStyleLbl="fgImgPlace1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</dgm:spPr>
    </dgm:pt>
    <dgm:pt modelId="{B53E0E65-F005-4FEF-B133-8E544E159491}" type="pres">
      <dgm:prSet presAssocID="{3176F779-C6F9-4A00-8ABC-FC602D0C494E}" presName="sibTrans" presStyleLbl="sibTrans2D1" presStyleIdx="0" presStyleCnt="0"/>
      <dgm:spPr/>
    </dgm:pt>
    <dgm:pt modelId="{A5E5B000-D72B-4417-8CAF-F81175F1DB36}" type="pres">
      <dgm:prSet presAssocID="{B1C9E917-A258-47DC-97F0-FEF44D989268}" presName="compNode" presStyleCnt="0"/>
      <dgm:spPr/>
    </dgm:pt>
    <dgm:pt modelId="{F986C952-5960-4B66-A777-73A6203C336B}" type="pres">
      <dgm:prSet presAssocID="{B1C9E917-A258-47DC-97F0-FEF44D989268}" presName="bkgdShape" presStyleLbl="node1" presStyleIdx="3" presStyleCnt="8"/>
      <dgm:spPr/>
    </dgm:pt>
    <dgm:pt modelId="{83627E28-737A-44A5-BC0A-1A0034449902}" type="pres">
      <dgm:prSet presAssocID="{B1C9E917-A258-47DC-97F0-FEF44D989268}" presName="nodeTx" presStyleLbl="node1" presStyleIdx="3" presStyleCnt="8">
        <dgm:presLayoutVars>
          <dgm:bulletEnabled val="1"/>
        </dgm:presLayoutVars>
      </dgm:prSet>
      <dgm:spPr/>
    </dgm:pt>
    <dgm:pt modelId="{D0DA583C-FE3F-49C3-B6D4-863B982D646F}" type="pres">
      <dgm:prSet presAssocID="{B1C9E917-A258-47DC-97F0-FEF44D989268}" presName="invisiNode" presStyleLbl="node1" presStyleIdx="3" presStyleCnt="8"/>
      <dgm:spPr/>
    </dgm:pt>
    <dgm:pt modelId="{90C01E26-EC60-4DBF-A2E5-8B949A72ED97}" type="pres">
      <dgm:prSet presAssocID="{B1C9E917-A258-47DC-97F0-FEF44D989268}" presName="imagNode" presStyleLbl="fgImgPlac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38E942CB-1D7D-46C4-9832-CCCDA02EF68C}" type="pres">
      <dgm:prSet presAssocID="{286D3278-9AD8-4E6D-A5A1-C718121EC64D}" presName="sibTrans" presStyleLbl="sibTrans2D1" presStyleIdx="0" presStyleCnt="0"/>
      <dgm:spPr/>
    </dgm:pt>
    <dgm:pt modelId="{6C4130FD-C820-43A8-B761-5C7C4987C636}" type="pres">
      <dgm:prSet presAssocID="{D8B08E39-E7FC-4FC5-A982-60C06D8C679A}" presName="compNode" presStyleCnt="0"/>
      <dgm:spPr/>
    </dgm:pt>
    <dgm:pt modelId="{5DE0C0B4-6CD9-434D-9CE0-5B5C67B36909}" type="pres">
      <dgm:prSet presAssocID="{D8B08E39-E7FC-4FC5-A982-60C06D8C679A}" presName="bkgdShape" presStyleLbl="node1" presStyleIdx="4" presStyleCnt="8"/>
      <dgm:spPr/>
    </dgm:pt>
    <dgm:pt modelId="{9379F080-153A-4014-99A5-5EE4F3A0B567}" type="pres">
      <dgm:prSet presAssocID="{D8B08E39-E7FC-4FC5-A982-60C06D8C679A}" presName="nodeTx" presStyleLbl="node1" presStyleIdx="4" presStyleCnt="8">
        <dgm:presLayoutVars>
          <dgm:bulletEnabled val="1"/>
        </dgm:presLayoutVars>
      </dgm:prSet>
      <dgm:spPr/>
    </dgm:pt>
    <dgm:pt modelId="{FCA58526-826D-4E3A-BA07-4569BC383B18}" type="pres">
      <dgm:prSet presAssocID="{D8B08E39-E7FC-4FC5-A982-60C06D8C679A}" presName="invisiNode" presStyleLbl="node1" presStyleIdx="4" presStyleCnt="8"/>
      <dgm:spPr/>
    </dgm:pt>
    <dgm:pt modelId="{1A76C07A-F1B4-41DC-8F73-BCC9CF64021B}" type="pres">
      <dgm:prSet presAssocID="{D8B08E39-E7FC-4FC5-A982-60C06D8C679A}" presName="imagNode" presStyleLbl="f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7BCA10F0-494F-4139-BC11-BFAD3263F135}" type="pres">
      <dgm:prSet presAssocID="{E755F895-C06E-4FAA-922F-213F292FC54C}" presName="sibTrans" presStyleLbl="sibTrans2D1" presStyleIdx="0" presStyleCnt="0"/>
      <dgm:spPr/>
    </dgm:pt>
    <dgm:pt modelId="{977903B9-9321-4CA4-9B54-1045B12AD34E}" type="pres">
      <dgm:prSet presAssocID="{B3A1E966-B4B0-4B0A-B2F7-3382C1C98321}" presName="compNode" presStyleCnt="0"/>
      <dgm:spPr/>
    </dgm:pt>
    <dgm:pt modelId="{C6DDDB62-72C4-43F3-B985-D52EF18BF7C1}" type="pres">
      <dgm:prSet presAssocID="{B3A1E966-B4B0-4B0A-B2F7-3382C1C98321}" presName="bkgdShape" presStyleLbl="node1" presStyleIdx="5" presStyleCnt="8"/>
      <dgm:spPr/>
    </dgm:pt>
    <dgm:pt modelId="{3B94281E-F181-4C62-8D0B-A65EDE395391}" type="pres">
      <dgm:prSet presAssocID="{B3A1E966-B4B0-4B0A-B2F7-3382C1C98321}" presName="nodeTx" presStyleLbl="node1" presStyleIdx="5" presStyleCnt="8">
        <dgm:presLayoutVars>
          <dgm:bulletEnabled val="1"/>
        </dgm:presLayoutVars>
      </dgm:prSet>
      <dgm:spPr/>
    </dgm:pt>
    <dgm:pt modelId="{F042464B-8A96-4626-BA8B-71B3757BA39F}" type="pres">
      <dgm:prSet presAssocID="{B3A1E966-B4B0-4B0A-B2F7-3382C1C98321}" presName="invisiNode" presStyleLbl="node1" presStyleIdx="5" presStyleCnt="8"/>
      <dgm:spPr/>
    </dgm:pt>
    <dgm:pt modelId="{D0078A7C-104A-4DE7-A33D-B154043B8D58}" type="pres">
      <dgm:prSet presAssocID="{B3A1E966-B4B0-4B0A-B2F7-3382C1C98321}" presName="imagNode" presStyleLbl="fgImgPlace1" presStyleIdx="5" presStyleCnt="8" custLinFactNeighborX="0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1122ADDB-3043-4B99-A793-8CD523CB39E0}" type="pres">
      <dgm:prSet presAssocID="{92A33FB4-2464-473D-8F76-86E2F828A1D8}" presName="sibTrans" presStyleLbl="sibTrans2D1" presStyleIdx="0" presStyleCnt="0"/>
      <dgm:spPr/>
    </dgm:pt>
    <dgm:pt modelId="{3E48B888-85A3-413A-9D1B-8B589679199B}" type="pres">
      <dgm:prSet presAssocID="{29F16FC4-554D-4663-B4A1-CD09120E594A}" presName="compNode" presStyleCnt="0"/>
      <dgm:spPr/>
    </dgm:pt>
    <dgm:pt modelId="{1A376B09-B9FF-49A1-97D9-608EF0397C4C}" type="pres">
      <dgm:prSet presAssocID="{29F16FC4-554D-4663-B4A1-CD09120E594A}" presName="bkgdShape" presStyleLbl="node1" presStyleIdx="6" presStyleCnt="8"/>
      <dgm:spPr/>
    </dgm:pt>
    <dgm:pt modelId="{8C639FD4-D725-4EEB-A788-F850F0EB3446}" type="pres">
      <dgm:prSet presAssocID="{29F16FC4-554D-4663-B4A1-CD09120E594A}" presName="nodeTx" presStyleLbl="node1" presStyleIdx="6" presStyleCnt="8">
        <dgm:presLayoutVars>
          <dgm:bulletEnabled val="1"/>
        </dgm:presLayoutVars>
      </dgm:prSet>
      <dgm:spPr/>
    </dgm:pt>
    <dgm:pt modelId="{BAF5ADE7-0818-4742-A76C-08CDE7D391E7}" type="pres">
      <dgm:prSet presAssocID="{29F16FC4-554D-4663-B4A1-CD09120E594A}" presName="invisiNode" presStyleLbl="node1" presStyleIdx="6" presStyleCnt="8"/>
      <dgm:spPr/>
    </dgm:pt>
    <dgm:pt modelId="{CCC4C5CB-D58D-4DA2-98CA-4C0ED2941133}" type="pres">
      <dgm:prSet presAssocID="{29F16FC4-554D-4663-B4A1-CD09120E594A}" presName="imagNode" presStyleLbl="fgImgPlace1" presStyleIdx="6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</dgm:pt>
    <dgm:pt modelId="{6B7D63F6-CBF0-46CA-B8D6-E8D43A81AEB9}" type="pres">
      <dgm:prSet presAssocID="{49CE2872-4B99-442F-9EF1-39EC952E6FE9}" presName="sibTrans" presStyleLbl="sibTrans2D1" presStyleIdx="0" presStyleCnt="0"/>
      <dgm:spPr/>
    </dgm:pt>
    <dgm:pt modelId="{EE0A59D5-72C3-4C62-9ACD-BCEFE82F1253}" type="pres">
      <dgm:prSet presAssocID="{2601D882-8704-4086-8C9B-B28C3032A845}" presName="compNode" presStyleCnt="0"/>
      <dgm:spPr/>
    </dgm:pt>
    <dgm:pt modelId="{5E47C8C0-267C-4D6B-B160-61859DB1BB8A}" type="pres">
      <dgm:prSet presAssocID="{2601D882-8704-4086-8C9B-B28C3032A845}" presName="bkgdShape" presStyleLbl="node1" presStyleIdx="7" presStyleCnt="8" custScaleX="97482"/>
      <dgm:spPr/>
    </dgm:pt>
    <dgm:pt modelId="{C19FBF98-C37D-4360-95E6-0A6058E84981}" type="pres">
      <dgm:prSet presAssocID="{2601D882-8704-4086-8C9B-B28C3032A845}" presName="nodeTx" presStyleLbl="node1" presStyleIdx="7" presStyleCnt="8">
        <dgm:presLayoutVars>
          <dgm:bulletEnabled val="1"/>
        </dgm:presLayoutVars>
      </dgm:prSet>
      <dgm:spPr/>
    </dgm:pt>
    <dgm:pt modelId="{05F1E3C6-7A99-4844-9DF4-6589B61F96D2}" type="pres">
      <dgm:prSet presAssocID="{2601D882-8704-4086-8C9B-B28C3032A845}" presName="invisiNode" presStyleLbl="node1" presStyleIdx="7" presStyleCnt="8"/>
      <dgm:spPr/>
    </dgm:pt>
    <dgm:pt modelId="{2A2B418A-EBCC-4530-85AE-C269F145CFB6}" type="pres">
      <dgm:prSet presAssocID="{2601D882-8704-4086-8C9B-B28C3032A845}" presName="imagNode" presStyleLbl="fgImgPlac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</dgm:ptLst>
  <dgm:cxnLst>
    <dgm:cxn modelId="{F219EA0E-C68F-477A-AB64-F137A9EDEF20}" type="presOf" srcId="{B1C9E917-A258-47DC-97F0-FEF44D989268}" destId="{F986C952-5960-4B66-A777-73A6203C336B}" srcOrd="0" destOrd="0" presId="urn:microsoft.com/office/officeart/2005/8/layout/hList7"/>
    <dgm:cxn modelId="{6E53981E-AC8F-4EE7-AC77-E2B183FC424D}" srcId="{2C02C28C-9E77-4498-8CD4-31C3FDC57739}" destId="{1FDFF9B9-625C-4E7F-BDDF-2B3F2E8B8D0E}" srcOrd="0" destOrd="0" parTransId="{D986CB27-C573-40C8-82A8-9D2BD5ADF7E6}" sibTransId="{7F997A16-4537-4623-9834-42FBD11F3F5B}"/>
    <dgm:cxn modelId="{83254F61-CDBD-4256-BA66-DCF08FC42462}" type="presOf" srcId="{B5253DB7-2680-49AB-85CB-640713F32053}" destId="{BB044D95-8848-4B02-94B4-7455F7CE5273}" srcOrd="0" destOrd="0" presId="urn:microsoft.com/office/officeart/2005/8/layout/hList7"/>
    <dgm:cxn modelId="{90687F41-344F-4BF2-957F-A3A1DEBF615D}" type="presOf" srcId="{29F16FC4-554D-4663-B4A1-CD09120E594A}" destId="{1A376B09-B9FF-49A1-97D9-608EF0397C4C}" srcOrd="0" destOrd="0" presId="urn:microsoft.com/office/officeart/2005/8/layout/hList7"/>
    <dgm:cxn modelId="{8D338442-BFE7-4E2F-84AF-686EEAFC5D8A}" type="presOf" srcId="{92A33FB4-2464-473D-8F76-86E2F828A1D8}" destId="{1122ADDB-3043-4B99-A793-8CD523CB39E0}" srcOrd="0" destOrd="0" presId="urn:microsoft.com/office/officeart/2005/8/layout/hList7"/>
    <dgm:cxn modelId="{7A222669-D9C4-4B05-815C-DACC11D012CE}" type="presOf" srcId="{29F16FC4-554D-4663-B4A1-CD09120E594A}" destId="{8C639FD4-D725-4EEB-A788-F850F0EB3446}" srcOrd="1" destOrd="0" presId="urn:microsoft.com/office/officeart/2005/8/layout/hList7"/>
    <dgm:cxn modelId="{40EA4049-AA91-4FDE-870E-856E9FE77753}" type="presOf" srcId="{D8B08E39-E7FC-4FC5-A982-60C06D8C679A}" destId="{9379F080-153A-4014-99A5-5EE4F3A0B567}" srcOrd="1" destOrd="0" presId="urn:microsoft.com/office/officeart/2005/8/layout/hList7"/>
    <dgm:cxn modelId="{8EF7666C-9E18-4EF1-9E4E-96E7F3717572}" srcId="{2C02C28C-9E77-4498-8CD4-31C3FDC57739}" destId="{B1C9E917-A258-47DC-97F0-FEF44D989268}" srcOrd="3" destOrd="0" parTransId="{58B61865-9679-4484-B2D4-135AE5AD05DB}" sibTransId="{286D3278-9AD8-4E6D-A5A1-C718121EC64D}"/>
    <dgm:cxn modelId="{32E12E51-57D7-4F76-B265-73BAEFF01825}" srcId="{2C02C28C-9E77-4498-8CD4-31C3FDC57739}" destId="{29F16FC4-554D-4663-B4A1-CD09120E594A}" srcOrd="6" destOrd="0" parTransId="{F5CB5544-B1D4-4F1E-9EF2-0064F14D8910}" sibTransId="{49CE2872-4B99-442F-9EF1-39EC952E6FE9}"/>
    <dgm:cxn modelId="{8DEF5873-7698-42AD-8143-70D98ED398C2}" type="presOf" srcId="{B1C9E917-A258-47DC-97F0-FEF44D989268}" destId="{83627E28-737A-44A5-BC0A-1A0034449902}" srcOrd="1" destOrd="0" presId="urn:microsoft.com/office/officeart/2005/8/layout/hList7"/>
    <dgm:cxn modelId="{E5E32754-6C69-4DAD-8EFA-F523187C5D59}" type="presOf" srcId="{B3A1E966-B4B0-4B0A-B2F7-3382C1C98321}" destId="{C6DDDB62-72C4-43F3-B985-D52EF18BF7C1}" srcOrd="0" destOrd="0" presId="urn:microsoft.com/office/officeart/2005/8/layout/hList7"/>
    <dgm:cxn modelId="{0F603477-D90D-470B-B013-008D19A39EC2}" type="presOf" srcId="{D4EFF09A-C1D5-4E4E-A32B-7C897F41EF0C}" destId="{91A4D4D1-716A-4A4F-93A5-7F62E6700C66}" srcOrd="0" destOrd="0" presId="urn:microsoft.com/office/officeart/2005/8/layout/hList7"/>
    <dgm:cxn modelId="{9F55FF59-0D03-4AA6-ACD4-8A14D542E11D}" type="presOf" srcId="{2601D882-8704-4086-8C9B-B28C3032A845}" destId="{C19FBF98-C37D-4360-95E6-0A6058E84981}" srcOrd="1" destOrd="0" presId="urn:microsoft.com/office/officeart/2005/8/layout/hList7"/>
    <dgm:cxn modelId="{F311A47B-01BB-4A30-BF33-D9E8D618112F}" type="presOf" srcId="{7F997A16-4537-4623-9834-42FBD11F3F5B}" destId="{7AD29402-3C89-4FB8-B233-214CE00BA7E1}" srcOrd="0" destOrd="0" presId="urn:microsoft.com/office/officeart/2005/8/layout/hList7"/>
    <dgm:cxn modelId="{30EAFE83-5AAB-4A5A-9550-E6658312AC1C}" srcId="{2C02C28C-9E77-4498-8CD4-31C3FDC57739}" destId="{D8B08E39-E7FC-4FC5-A982-60C06D8C679A}" srcOrd="4" destOrd="0" parTransId="{A3C1F74C-9E11-4B37-A3E3-6B34B40D53D8}" sibTransId="{E755F895-C06E-4FAA-922F-213F292FC54C}"/>
    <dgm:cxn modelId="{86FC1D8B-3CE1-480E-9D7A-2A868DB9BBA0}" type="presOf" srcId="{49CE2872-4B99-442F-9EF1-39EC952E6FE9}" destId="{6B7D63F6-CBF0-46CA-B8D6-E8D43A81AEB9}" srcOrd="0" destOrd="0" presId="urn:microsoft.com/office/officeart/2005/8/layout/hList7"/>
    <dgm:cxn modelId="{94DC3B90-5017-48A4-A3EF-495F81B57472}" type="presOf" srcId="{1FDFF9B9-625C-4E7F-BDDF-2B3F2E8B8D0E}" destId="{BA3DB249-C49A-4B7F-BB1E-40DA397806A4}" srcOrd="1" destOrd="0" presId="urn:microsoft.com/office/officeart/2005/8/layout/hList7"/>
    <dgm:cxn modelId="{E3910B96-1182-4024-A21B-3B445019E044}" type="presOf" srcId="{E755F895-C06E-4FAA-922F-213F292FC54C}" destId="{7BCA10F0-494F-4139-BC11-BFAD3263F135}" srcOrd="0" destOrd="0" presId="urn:microsoft.com/office/officeart/2005/8/layout/hList7"/>
    <dgm:cxn modelId="{6D4654A3-DF36-49E9-A5B3-C093C535B87D}" type="presOf" srcId="{286D3278-9AD8-4E6D-A5A1-C718121EC64D}" destId="{38E942CB-1D7D-46C4-9832-CCCDA02EF68C}" srcOrd="0" destOrd="0" presId="urn:microsoft.com/office/officeart/2005/8/layout/hList7"/>
    <dgm:cxn modelId="{28DB13A4-9B01-411E-B0EC-572E2DF69D1A}" srcId="{2C02C28C-9E77-4498-8CD4-31C3FDC57739}" destId="{B3A1E966-B4B0-4B0A-B2F7-3382C1C98321}" srcOrd="5" destOrd="0" parTransId="{6E5502D1-8D97-4A80-8DD7-0BAE6B4D436F}" sibTransId="{92A33FB4-2464-473D-8F76-86E2F828A1D8}"/>
    <dgm:cxn modelId="{BADFEBA5-2D0F-4A74-97E2-FA936D43E231}" type="presOf" srcId="{3176F779-C6F9-4A00-8ABC-FC602D0C494E}" destId="{B53E0E65-F005-4FEF-B133-8E544E159491}" srcOrd="0" destOrd="0" presId="urn:microsoft.com/office/officeart/2005/8/layout/hList7"/>
    <dgm:cxn modelId="{F812CEA7-7406-439D-B9F5-3042910DC0C3}" srcId="{2C02C28C-9E77-4498-8CD4-31C3FDC57739}" destId="{2601D882-8704-4086-8C9B-B28C3032A845}" srcOrd="7" destOrd="0" parTransId="{61295DE5-9CDE-428D-85F8-BB95D131E511}" sibTransId="{5D4FCC60-52DB-4B54-A48C-A145B20005A6}"/>
    <dgm:cxn modelId="{E62647A9-8F04-4386-B0BB-402F693E86EC}" type="presOf" srcId="{E8C78D0D-4041-4520-B8DC-E0C8B5F6212C}" destId="{D48B7BAC-8C7D-46EC-B22E-F5387D34EFD0}" srcOrd="1" destOrd="0" presId="urn:microsoft.com/office/officeart/2005/8/layout/hList7"/>
    <dgm:cxn modelId="{66AF0EAB-601A-4F93-A527-80ECA1A89454}" type="presOf" srcId="{B5253DB7-2680-49AB-85CB-640713F32053}" destId="{BDAFB5DC-3FB3-4856-B924-957C6A777984}" srcOrd="1" destOrd="0" presId="urn:microsoft.com/office/officeart/2005/8/layout/hList7"/>
    <dgm:cxn modelId="{9F669EAF-6422-46EC-BC1D-D5A19A11739F}" type="presOf" srcId="{B3A1E966-B4B0-4B0A-B2F7-3382C1C98321}" destId="{3B94281E-F181-4C62-8D0B-A65EDE395391}" srcOrd="1" destOrd="0" presId="urn:microsoft.com/office/officeart/2005/8/layout/hList7"/>
    <dgm:cxn modelId="{A0E273B3-4CD4-4301-AA13-0380D7D209AC}" type="presOf" srcId="{D8B08E39-E7FC-4FC5-A982-60C06D8C679A}" destId="{5DE0C0B4-6CD9-434D-9CE0-5B5C67B36909}" srcOrd="0" destOrd="0" presId="urn:microsoft.com/office/officeart/2005/8/layout/hList7"/>
    <dgm:cxn modelId="{0EF58EC6-B323-4FB5-804C-D015006DB9FA}" type="presOf" srcId="{2601D882-8704-4086-8C9B-B28C3032A845}" destId="{5E47C8C0-267C-4D6B-B160-61859DB1BB8A}" srcOrd="0" destOrd="0" presId="urn:microsoft.com/office/officeart/2005/8/layout/hList7"/>
    <dgm:cxn modelId="{15E35FD4-1036-4651-A088-928B0A140ECC}" type="presOf" srcId="{2C02C28C-9E77-4498-8CD4-31C3FDC57739}" destId="{C5063E63-55ED-47B2-8032-D7FEEDF2D4AE}" srcOrd="0" destOrd="0" presId="urn:microsoft.com/office/officeart/2005/8/layout/hList7"/>
    <dgm:cxn modelId="{9E6A16D6-1320-4CDB-9AAD-B44B43D55B60}" srcId="{2C02C28C-9E77-4498-8CD4-31C3FDC57739}" destId="{B5253DB7-2680-49AB-85CB-640713F32053}" srcOrd="1" destOrd="0" parTransId="{900BC3A4-1BB7-4053-B57F-B8450194F97A}" sibTransId="{D4EFF09A-C1D5-4E4E-A32B-7C897F41EF0C}"/>
    <dgm:cxn modelId="{1FEF33DC-B14A-45F9-BBB6-30DA991769B4}" srcId="{2C02C28C-9E77-4498-8CD4-31C3FDC57739}" destId="{E8C78D0D-4041-4520-B8DC-E0C8B5F6212C}" srcOrd="2" destOrd="0" parTransId="{F3673A2C-7F45-46C8-B3E5-D1348F3A7ED4}" sibTransId="{3176F779-C6F9-4A00-8ABC-FC602D0C494E}"/>
    <dgm:cxn modelId="{F33A4BE7-629B-4AAA-9076-505391F85899}" type="presOf" srcId="{1FDFF9B9-625C-4E7F-BDDF-2B3F2E8B8D0E}" destId="{11F377EE-8B09-4F98-ABAF-725B38E3025A}" srcOrd="0" destOrd="0" presId="urn:microsoft.com/office/officeart/2005/8/layout/hList7"/>
    <dgm:cxn modelId="{C66DFAFD-85E6-4C9E-ABCB-EB654CB02989}" type="presOf" srcId="{E8C78D0D-4041-4520-B8DC-E0C8B5F6212C}" destId="{0AAF6C80-1EE0-497F-840F-395984CF1098}" srcOrd="0" destOrd="0" presId="urn:microsoft.com/office/officeart/2005/8/layout/hList7"/>
    <dgm:cxn modelId="{22C01157-2A94-4AEF-9EAB-CB22C4378042}" type="presParOf" srcId="{C5063E63-55ED-47B2-8032-D7FEEDF2D4AE}" destId="{3E571858-A3BB-4709-94C4-F97F03FAB6A4}" srcOrd="0" destOrd="0" presId="urn:microsoft.com/office/officeart/2005/8/layout/hList7"/>
    <dgm:cxn modelId="{636A3A62-C209-4754-A5A8-20E09F3F36C7}" type="presParOf" srcId="{C5063E63-55ED-47B2-8032-D7FEEDF2D4AE}" destId="{DFB88235-A1F0-45E5-95C1-0853281B1FD8}" srcOrd="1" destOrd="0" presId="urn:microsoft.com/office/officeart/2005/8/layout/hList7"/>
    <dgm:cxn modelId="{737FD9A3-9768-47D4-A257-967B80130A53}" type="presParOf" srcId="{DFB88235-A1F0-45E5-95C1-0853281B1FD8}" destId="{BF9DDCAA-76A8-40BA-8B4C-F1116D8694F4}" srcOrd="0" destOrd="0" presId="urn:microsoft.com/office/officeart/2005/8/layout/hList7"/>
    <dgm:cxn modelId="{E5FAE084-3BE6-44F0-A2A5-73BC8072D548}" type="presParOf" srcId="{BF9DDCAA-76A8-40BA-8B4C-F1116D8694F4}" destId="{11F377EE-8B09-4F98-ABAF-725B38E3025A}" srcOrd="0" destOrd="0" presId="urn:microsoft.com/office/officeart/2005/8/layout/hList7"/>
    <dgm:cxn modelId="{16649B8D-F95C-46CC-B86E-4E1290959FDC}" type="presParOf" srcId="{BF9DDCAA-76A8-40BA-8B4C-F1116D8694F4}" destId="{BA3DB249-C49A-4B7F-BB1E-40DA397806A4}" srcOrd="1" destOrd="0" presId="urn:microsoft.com/office/officeart/2005/8/layout/hList7"/>
    <dgm:cxn modelId="{E532AEB9-6699-4B56-8C42-89D16E385BB0}" type="presParOf" srcId="{BF9DDCAA-76A8-40BA-8B4C-F1116D8694F4}" destId="{DA981A96-FAB7-48BA-9742-332EC6F78D3E}" srcOrd="2" destOrd="0" presId="urn:microsoft.com/office/officeart/2005/8/layout/hList7"/>
    <dgm:cxn modelId="{802100D3-08B1-4194-A941-6C502BD8F80F}" type="presParOf" srcId="{BF9DDCAA-76A8-40BA-8B4C-F1116D8694F4}" destId="{77F1224D-4932-4ECA-AD09-ADB3E0617DD4}" srcOrd="3" destOrd="0" presId="urn:microsoft.com/office/officeart/2005/8/layout/hList7"/>
    <dgm:cxn modelId="{08379110-42F7-4A15-BFD3-2E0F2316791A}" type="presParOf" srcId="{DFB88235-A1F0-45E5-95C1-0853281B1FD8}" destId="{7AD29402-3C89-4FB8-B233-214CE00BA7E1}" srcOrd="1" destOrd="0" presId="urn:microsoft.com/office/officeart/2005/8/layout/hList7"/>
    <dgm:cxn modelId="{5483E200-3E97-4708-8CC7-B29CC1E716FB}" type="presParOf" srcId="{DFB88235-A1F0-45E5-95C1-0853281B1FD8}" destId="{D4CACF9B-6648-41EE-B8CE-8BB9D47D0B7B}" srcOrd="2" destOrd="0" presId="urn:microsoft.com/office/officeart/2005/8/layout/hList7"/>
    <dgm:cxn modelId="{ABDEA9E5-DC4C-4ECC-8873-61614FCB7D0E}" type="presParOf" srcId="{D4CACF9B-6648-41EE-B8CE-8BB9D47D0B7B}" destId="{BB044D95-8848-4B02-94B4-7455F7CE5273}" srcOrd="0" destOrd="0" presId="urn:microsoft.com/office/officeart/2005/8/layout/hList7"/>
    <dgm:cxn modelId="{A2FC7B53-17B3-458C-A2C5-CC293CD93A12}" type="presParOf" srcId="{D4CACF9B-6648-41EE-B8CE-8BB9D47D0B7B}" destId="{BDAFB5DC-3FB3-4856-B924-957C6A777984}" srcOrd="1" destOrd="0" presId="urn:microsoft.com/office/officeart/2005/8/layout/hList7"/>
    <dgm:cxn modelId="{F67854F9-120C-48B6-9B03-D95C4470AC36}" type="presParOf" srcId="{D4CACF9B-6648-41EE-B8CE-8BB9D47D0B7B}" destId="{0B8DE77F-4F24-4405-8053-640E2333110F}" srcOrd="2" destOrd="0" presId="urn:microsoft.com/office/officeart/2005/8/layout/hList7"/>
    <dgm:cxn modelId="{73ABE6E7-8FBB-4517-93BA-F1173F240B1F}" type="presParOf" srcId="{D4CACF9B-6648-41EE-B8CE-8BB9D47D0B7B}" destId="{58151353-E446-40E7-BCA7-09D7CDC96F9F}" srcOrd="3" destOrd="0" presId="urn:microsoft.com/office/officeart/2005/8/layout/hList7"/>
    <dgm:cxn modelId="{18A3D3DB-CBF7-4318-80D0-3DB5F717BE41}" type="presParOf" srcId="{DFB88235-A1F0-45E5-95C1-0853281B1FD8}" destId="{91A4D4D1-716A-4A4F-93A5-7F62E6700C66}" srcOrd="3" destOrd="0" presId="urn:microsoft.com/office/officeart/2005/8/layout/hList7"/>
    <dgm:cxn modelId="{F28E4B01-492E-4473-9602-545FD795A0BE}" type="presParOf" srcId="{DFB88235-A1F0-45E5-95C1-0853281B1FD8}" destId="{788A38AB-68B6-41FA-AFFC-042EF9C13F26}" srcOrd="4" destOrd="0" presId="urn:microsoft.com/office/officeart/2005/8/layout/hList7"/>
    <dgm:cxn modelId="{AFF77403-1758-40C7-8F1D-C3167958F637}" type="presParOf" srcId="{788A38AB-68B6-41FA-AFFC-042EF9C13F26}" destId="{0AAF6C80-1EE0-497F-840F-395984CF1098}" srcOrd="0" destOrd="0" presId="urn:microsoft.com/office/officeart/2005/8/layout/hList7"/>
    <dgm:cxn modelId="{863D7FAC-1C91-4C62-958B-3C37B6CA3A2F}" type="presParOf" srcId="{788A38AB-68B6-41FA-AFFC-042EF9C13F26}" destId="{D48B7BAC-8C7D-46EC-B22E-F5387D34EFD0}" srcOrd="1" destOrd="0" presId="urn:microsoft.com/office/officeart/2005/8/layout/hList7"/>
    <dgm:cxn modelId="{994A93AB-4FB3-43E8-ACA1-0C087C657B56}" type="presParOf" srcId="{788A38AB-68B6-41FA-AFFC-042EF9C13F26}" destId="{48CC66A0-3A49-4451-8F43-8BD0915605C3}" srcOrd="2" destOrd="0" presId="urn:microsoft.com/office/officeart/2005/8/layout/hList7"/>
    <dgm:cxn modelId="{4541331B-660B-434F-8A1A-0422CD02417C}" type="presParOf" srcId="{788A38AB-68B6-41FA-AFFC-042EF9C13F26}" destId="{79CACDAE-1297-4654-91FF-E4DB2B3DD74E}" srcOrd="3" destOrd="0" presId="urn:microsoft.com/office/officeart/2005/8/layout/hList7"/>
    <dgm:cxn modelId="{91D2E070-E842-48EB-A509-2FAA30F31F24}" type="presParOf" srcId="{DFB88235-A1F0-45E5-95C1-0853281B1FD8}" destId="{B53E0E65-F005-4FEF-B133-8E544E159491}" srcOrd="5" destOrd="0" presId="urn:microsoft.com/office/officeart/2005/8/layout/hList7"/>
    <dgm:cxn modelId="{9067BB52-F71F-41DC-A806-E933A9F88D64}" type="presParOf" srcId="{DFB88235-A1F0-45E5-95C1-0853281B1FD8}" destId="{A5E5B000-D72B-4417-8CAF-F81175F1DB36}" srcOrd="6" destOrd="0" presId="urn:microsoft.com/office/officeart/2005/8/layout/hList7"/>
    <dgm:cxn modelId="{600E9500-C75C-4D0C-954C-974B61285AC4}" type="presParOf" srcId="{A5E5B000-D72B-4417-8CAF-F81175F1DB36}" destId="{F986C952-5960-4B66-A777-73A6203C336B}" srcOrd="0" destOrd="0" presId="urn:microsoft.com/office/officeart/2005/8/layout/hList7"/>
    <dgm:cxn modelId="{726D2D39-6638-47C2-8014-4EB3CCE7E1AC}" type="presParOf" srcId="{A5E5B000-D72B-4417-8CAF-F81175F1DB36}" destId="{83627E28-737A-44A5-BC0A-1A0034449902}" srcOrd="1" destOrd="0" presId="urn:microsoft.com/office/officeart/2005/8/layout/hList7"/>
    <dgm:cxn modelId="{FA063F76-B108-4ABB-A272-E58C47F6F179}" type="presParOf" srcId="{A5E5B000-D72B-4417-8CAF-F81175F1DB36}" destId="{D0DA583C-FE3F-49C3-B6D4-863B982D646F}" srcOrd="2" destOrd="0" presId="urn:microsoft.com/office/officeart/2005/8/layout/hList7"/>
    <dgm:cxn modelId="{15A5177D-1AD4-40E0-83E1-5EF2FB62CFA5}" type="presParOf" srcId="{A5E5B000-D72B-4417-8CAF-F81175F1DB36}" destId="{90C01E26-EC60-4DBF-A2E5-8B949A72ED97}" srcOrd="3" destOrd="0" presId="urn:microsoft.com/office/officeart/2005/8/layout/hList7"/>
    <dgm:cxn modelId="{CBDD8021-AA48-4CE7-A1A1-1945B2EFDE0A}" type="presParOf" srcId="{DFB88235-A1F0-45E5-95C1-0853281B1FD8}" destId="{38E942CB-1D7D-46C4-9832-CCCDA02EF68C}" srcOrd="7" destOrd="0" presId="urn:microsoft.com/office/officeart/2005/8/layout/hList7"/>
    <dgm:cxn modelId="{E40EF816-B566-4DAC-9B3D-FD300FE7A335}" type="presParOf" srcId="{DFB88235-A1F0-45E5-95C1-0853281B1FD8}" destId="{6C4130FD-C820-43A8-B761-5C7C4987C636}" srcOrd="8" destOrd="0" presId="urn:microsoft.com/office/officeart/2005/8/layout/hList7"/>
    <dgm:cxn modelId="{89852F80-6D36-4548-9320-B17C5552C5F7}" type="presParOf" srcId="{6C4130FD-C820-43A8-B761-5C7C4987C636}" destId="{5DE0C0B4-6CD9-434D-9CE0-5B5C67B36909}" srcOrd="0" destOrd="0" presId="urn:microsoft.com/office/officeart/2005/8/layout/hList7"/>
    <dgm:cxn modelId="{37F6259B-9842-4187-86DE-C6013F1374D0}" type="presParOf" srcId="{6C4130FD-C820-43A8-B761-5C7C4987C636}" destId="{9379F080-153A-4014-99A5-5EE4F3A0B567}" srcOrd="1" destOrd="0" presId="urn:microsoft.com/office/officeart/2005/8/layout/hList7"/>
    <dgm:cxn modelId="{E652708F-3C2B-4012-9ACF-9DD8DC9D3872}" type="presParOf" srcId="{6C4130FD-C820-43A8-B761-5C7C4987C636}" destId="{FCA58526-826D-4E3A-BA07-4569BC383B18}" srcOrd="2" destOrd="0" presId="urn:microsoft.com/office/officeart/2005/8/layout/hList7"/>
    <dgm:cxn modelId="{9CAEA21F-0C77-43C0-9A54-901A3F55F7BD}" type="presParOf" srcId="{6C4130FD-C820-43A8-B761-5C7C4987C636}" destId="{1A76C07A-F1B4-41DC-8F73-BCC9CF64021B}" srcOrd="3" destOrd="0" presId="urn:microsoft.com/office/officeart/2005/8/layout/hList7"/>
    <dgm:cxn modelId="{2FCA8A94-5824-47A3-A780-4CEEE030312C}" type="presParOf" srcId="{DFB88235-A1F0-45E5-95C1-0853281B1FD8}" destId="{7BCA10F0-494F-4139-BC11-BFAD3263F135}" srcOrd="9" destOrd="0" presId="urn:microsoft.com/office/officeart/2005/8/layout/hList7"/>
    <dgm:cxn modelId="{041E3E39-3716-4A2C-A091-1F0678EA1CAD}" type="presParOf" srcId="{DFB88235-A1F0-45E5-95C1-0853281B1FD8}" destId="{977903B9-9321-4CA4-9B54-1045B12AD34E}" srcOrd="10" destOrd="0" presId="urn:microsoft.com/office/officeart/2005/8/layout/hList7"/>
    <dgm:cxn modelId="{87A0F5A2-CBFB-44B2-BDCF-7C37D509AD94}" type="presParOf" srcId="{977903B9-9321-4CA4-9B54-1045B12AD34E}" destId="{C6DDDB62-72C4-43F3-B985-D52EF18BF7C1}" srcOrd="0" destOrd="0" presId="urn:microsoft.com/office/officeart/2005/8/layout/hList7"/>
    <dgm:cxn modelId="{EB17182C-4A5F-440F-90CF-8CC08F9AF2FC}" type="presParOf" srcId="{977903B9-9321-4CA4-9B54-1045B12AD34E}" destId="{3B94281E-F181-4C62-8D0B-A65EDE395391}" srcOrd="1" destOrd="0" presId="urn:microsoft.com/office/officeart/2005/8/layout/hList7"/>
    <dgm:cxn modelId="{6A902498-E7F1-475E-90BF-7B2FBE0FBC49}" type="presParOf" srcId="{977903B9-9321-4CA4-9B54-1045B12AD34E}" destId="{F042464B-8A96-4626-BA8B-71B3757BA39F}" srcOrd="2" destOrd="0" presId="urn:microsoft.com/office/officeart/2005/8/layout/hList7"/>
    <dgm:cxn modelId="{E511F1AF-2741-4079-A222-3DB059C121B4}" type="presParOf" srcId="{977903B9-9321-4CA4-9B54-1045B12AD34E}" destId="{D0078A7C-104A-4DE7-A33D-B154043B8D58}" srcOrd="3" destOrd="0" presId="urn:microsoft.com/office/officeart/2005/8/layout/hList7"/>
    <dgm:cxn modelId="{501C7BD8-3977-4B01-A6C7-15FE5FD62D9E}" type="presParOf" srcId="{DFB88235-A1F0-45E5-95C1-0853281B1FD8}" destId="{1122ADDB-3043-4B99-A793-8CD523CB39E0}" srcOrd="11" destOrd="0" presId="urn:microsoft.com/office/officeart/2005/8/layout/hList7"/>
    <dgm:cxn modelId="{F296FE29-443B-46CE-960C-945D691B1126}" type="presParOf" srcId="{DFB88235-A1F0-45E5-95C1-0853281B1FD8}" destId="{3E48B888-85A3-413A-9D1B-8B589679199B}" srcOrd="12" destOrd="0" presId="urn:microsoft.com/office/officeart/2005/8/layout/hList7"/>
    <dgm:cxn modelId="{F9699088-0155-44E7-8E36-05B39F7284C9}" type="presParOf" srcId="{3E48B888-85A3-413A-9D1B-8B589679199B}" destId="{1A376B09-B9FF-49A1-97D9-608EF0397C4C}" srcOrd="0" destOrd="0" presId="urn:microsoft.com/office/officeart/2005/8/layout/hList7"/>
    <dgm:cxn modelId="{A5F6C3B0-232D-48CD-AA64-5E85E6591C02}" type="presParOf" srcId="{3E48B888-85A3-413A-9D1B-8B589679199B}" destId="{8C639FD4-D725-4EEB-A788-F850F0EB3446}" srcOrd="1" destOrd="0" presId="urn:microsoft.com/office/officeart/2005/8/layout/hList7"/>
    <dgm:cxn modelId="{941DC52F-159F-4099-976C-F3D7FD011F36}" type="presParOf" srcId="{3E48B888-85A3-413A-9D1B-8B589679199B}" destId="{BAF5ADE7-0818-4742-A76C-08CDE7D391E7}" srcOrd="2" destOrd="0" presId="urn:microsoft.com/office/officeart/2005/8/layout/hList7"/>
    <dgm:cxn modelId="{469E703D-3981-478D-9184-63C852A20D4C}" type="presParOf" srcId="{3E48B888-85A3-413A-9D1B-8B589679199B}" destId="{CCC4C5CB-D58D-4DA2-98CA-4C0ED2941133}" srcOrd="3" destOrd="0" presId="urn:microsoft.com/office/officeart/2005/8/layout/hList7"/>
    <dgm:cxn modelId="{3764036B-C221-4EAE-8D09-668FDE53713D}" type="presParOf" srcId="{DFB88235-A1F0-45E5-95C1-0853281B1FD8}" destId="{6B7D63F6-CBF0-46CA-B8D6-E8D43A81AEB9}" srcOrd="13" destOrd="0" presId="urn:microsoft.com/office/officeart/2005/8/layout/hList7"/>
    <dgm:cxn modelId="{8D4A35C4-71B3-4B95-89B4-CF3966ED7CA3}" type="presParOf" srcId="{DFB88235-A1F0-45E5-95C1-0853281B1FD8}" destId="{EE0A59D5-72C3-4C62-9ACD-BCEFE82F1253}" srcOrd="14" destOrd="0" presId="urn:microsoft.com/office/officeart/2005/8/layout/hList7"/>
    <dgm:cxn modelId="{6B2F0F9B-1426-4C5D-AE29-4908303F16A5}" type="presParOf" srcId="{EE0A59D5-72C3-4C62-9ACD-BCEFE82F1253}" destId="{5E47C8C0-267C-4D6B-B160-61859DB1BB8A}" srcOrd="0" destOrd="0" presId="urn:microsoft.com/office/officeart/2005/8/layout/hList7"/>
    <dgm:cxn modelId="{B3438915-C1D1-4226-B48A-476740EDE026}" type="presParOf" srcId="{EE0A59D5-72C3-4C62-9ACD-BCEFE82F1253}" destId="{C19FBF98-C37D-4360-95E6-0A6058E84981}" srcOrd="1" destOrd="0" presId="urn:microsoft.com/office/officeart/2005/8/layout/hList7"/>
    <dgm:cxn modelId="{F67A0743-62FD-4DD5-8766-C0594F3CAEC8}" type="presParOf" srcId="{EE0A59D5-72C3-4C62-9ACD-BCEFE82F1253}" destId="{05F1E3C6-7A99-4844-9DF4-6589B61F96D2}" srcOrd="2" destOrd="0" presId="urn:microsoft.com/office/officeart/2005/8/layout/hList7"/>
    <dgm:cxn modelId="{911B9122-8464-4E8B-81AB-3D2A5D4A44CF}" type="presParOf" srcId="{EE0A59D5-72C3-4C62-9ACD-BCEFE82F1253}" destId="{2A2B418A-EBCC-4530-85AE-C269F145CFB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4C60EB-4F01-405D-A281-D69E236133A0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E2D9F25A-94E8-475C-89FD-07E30952F091}">
      <dgm:prSet phldrT="[Text]" custT="1"/>
      <dgm:spPr>
        <a:solidFill>
          <a:srgbClr val="5A7E92">
            <a:alpha val="90000"/>
          </a:srgbClr>
        </a:solidFill>
      </dgm:spPr>
      <dgm:t>
        <a:bodyPr/>
        <a:lstStyle/>
        <a:p>
          <a:r>
            <a:rPr lang="en-US" sz="1800" b="1" dirty="0"/>
            <a:t>Section 28A – </a:t>
          </a:r>
          <a:r>
            <a:rPr lang="en-US" sz="1800" b="1" dirty="0" err="1"/>
            <a:t>Scrutinise</a:t>
          </a:r>
          <a:r>
            <a:rPr lang="en-US" sz="1800" b="1" dirty="0"/>
            <a:t> information concerning a client</a:t>
          </a:r>
        </a:p>
        <a:p>
          <a:r>
            <a:rPr lang="en-US" sz="1800" b="1" dirty="0"/>
            <a:t>Section 26A – TFS list published on the FIC website </a:t>
          </a:r>
        </a:p>
      </dgm:t>
    </dgm:pt>
    <dgm:pt modelId="{1DF1D136-59A6-4B8B-BBE4-9803E109C6D6}" type="parTrans" cxnId="{DB694E5B-0CD1-4BC8-951D-459478D1D495}">
      <dgm:prSet/>
      <dgm:spPr/>
      <dgm:t>
        <a:bodyPr/>
        <a:lstStyle/>
        <a:p>
          <a:endParaRPr lang="en-US"/>
        </a:p>
      </dgm:t>
    </dgm:pt>
    <dgm:pt modelId="{19E0B63E-E238-4DEE-8546-8DC44BD6FE17}" type="sibTrans" cxnId="{DB694E5B-0CD1-4BC8-951D-459478D1D495}">
      <dgm:prSet/>
      <dgm:spPr/>
      <dgm:t>
        <a:bodyPr/>
        <a:lstStyle/>
        <a:p>
          <a:endParaRPr lang="en-US"/>
        </a:p>
      </dgm:t>
    </dgm:pt>
    <dgm:pt modelId="{D9B013BE-C90D-4F42-A96C-DB64D7FD604D}">
      <dgm:prSet phldrT="[Text]" custT="1"/>
      <dgm:spPr>
        <a:solidFill>
          <a:srgbClr val="5A7E92">
            <a:alpha val="70000"/>
          </a:srgbClr>
        </a:solidFill>
      </dgm:spPr>
      <dgm:t>
        <a:bodyPr/>
        <a:lstStyle/>
        <a:p>
          <a:r>
            <a:rPr lang="en-US" sz="1800" b="1"/>
            <a:t>Section 26B – Freeze property that is linked to a designated person, terrorist activity or proliferation financing activity </a:t>
          </a:r>
        </a:p>
      </dgm:t>
    </dgm:pt>
    <dgm:pt modelId="{6A55F54B-3BC7-4407-B1B4-C8DEDEF99F15}" type="parTrans" cxnId="{EB9904CA-E3C9-4041-8A93-8A9E0CC81C8A}">
      <dgm:prSet/>
      <dgm:spPr/>
      <dgm:t>
        <a:bodyPr/>
        <a:lstStyle/>
        <a:p>
          <a:endParaRPr lang="en-US"/>
        </a:p>
      </dgm:t>
    </dgm:pt>
    <dgm:pt modelId="{4FE93643-8261-4794-9664-5248666DC590}" type="sibTrans" cxnId="{EB9904CA-E3C9-4041-8A93-8A9E0CC81C8A}">
      <dgm:prSet/>
      <dgm:spPr/>
      <dgm:t>
        <a:bodyPr/>
        <a:lstStyle/>
        <a:p>
          <a:endParaRPr lang="en-US"/>
        </a:p>
      </dgm:t>
    </dgm:pt>
    <dgm:pt modelId="{74404F1B-F7E9-4171-8CD8-11071EF74D07}">
      <dgm:prSet phldrT="[Text]" custT="1"/>
      <dgm:spPr>
        <a:solidFill>
          <a:srgbClr val="5A7E92">
            <a:alpha val="50000"/>
          </a:srgbClr>
        </a:solidFill>
      </dgm:spPr>
      <dgm:t>
        <a:bodyPr/>
        <a:lstStyle/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Section 28A – File a Terrorist Property Report with the FIC</a:t>
          </a:r>
        </a:p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Section 26C – Permitted financial transactions </a:t>
          </a:r>
        </a:p>
      </dgm:t>
    </dgm:pt>
    <dgm:pt modelId="{DA0BEE60-6F75-4918-9C1B-2CED15515E05}" type="parTrans" cxnId="{4FB0A574-99EA-4CC8-BE66-24038EB05CFA}">
      <dgm:prSet/>
      <dgm:spPr/>
      <dgm:t>
        <a:bodyPr/>
        <a:lstStyle/>
        <a:p>
          <a:endParaRPr lang="en-US"/>
        </a:p>
      </dgm:t>
    </dgm:pt>
    <dgm:pt modelId="{03B50956-4E6E-452B-BC88-B27CF556BF4D}" type="sibTrans" cxnId="{4FB0A574-99EA-4CC8-BE66-24038EB05CFA}">
      <dgm:prSet/>
      <dgm:spPr/>
      <dgm:t>
        <a:bodyPr/>
        <a:lstStyle/>
        <a:p>
          <a:endParaRPr lang="en-US"/>
        </a:p>
      </dgm:t>
    </dgm:pt>
    <dgm:pt modelId="{C1F3DE14-6539-4600-B9EE-660EAFBE7C33}" type="pres">
      <dgm:prSet presAssocID="{F04C60EB-4F01-405D-A281-D69E236133A0}" presName="Name0" presStyleCnt="0">
        <dgm:presLayoutVars>
          <dgm:chMax val="7"/>
          <dgm:chPref val="7"/>
          <dgm:dir/>
        </dgm:presLayoutVars>
      </dgm:prSet>
      <dgm:spPr/>
    </dgm:pt>
    <dgm:pt modelId="{B93BA9EC-DE8B-4C74-BFC1-476114C2C09B}" type="pres">
      <dgm:prSet presAssocID="{F04C60EB-4F01-405D-A281-D69E236133A0}" presName="Name1" presStyleCnt="0"/>
      <dgm:spPr/>
    </dgm:pt>
    <dgm:pt modelId="{DADDD769-4E39-435A-B9B6-688D8AC22750}" type="pres">
      <dgm:prSet presAssocID="{F04C60EB-4F01-405D-A281-D69E236133A0}" presName="cycle" presStyleCnt="0"/>
      <dgm:spPr/>
    </dgm:pt>
    <dgm:pt modelId="{8AFDA420-71B0-4825-9E27-F7A4D1DF9A3F}" type="pres">
      <dgm:prSet presAssocID="{F04C60EB-4F01-405D-A281-D69E236133A0}" presName="srcNode" presStyleLbl="node1" presStyleIdx="0" presStyleCnt="3"/>
      <dgm:spPr/>
    </dgm:pt>
    <dgm:pt modelId="{36C396B7-29F6-46CF-97D7-973FBDFABB59}" type="pres">
      <dgm:prSet presAssocID="{F04C60EB-4F01-405D-A281-D69E236133A0}" presName="conn" presStyleLbl="parChTrans1D2" presStyleIdx="0" presStyleCnt="1"/>
      <dgm:spPr/>
    </dgm:pt>
    <dgm:pt modelId="{ABFEF9D2-C420-440C-8EE1-36BB919C6B13}" type="pres">
      <dgm:prSet presAssocID="{F04C60EB-4F01-405D-A281-D69E236133A0}" presName="extraNode" presStyleLbl="node1" presStyleIdx="0" presStyleCnt="3"/>
      <dgm:spPr/>
    </dgm:pt>
    <dgm:pt modelId="{4AA64445-C1C7-4AF1-81BA-89D336F51C30}" type="pres">
      <dgm:prSet presAssocID="{F04C60EB-4F01-405D-A281-D69E236133A0}" presName="dstNode" presStyleLbl="node1" presStyleIdx="0" presStyleCnt="3"/>
      <dgm:spPr/>
    </dgm:pt>
    <dgm:pt modelId="{5AB6BCCC-C37C-4DDE-9830-00819EED3FB8}" type="pres">
      <dgm:prSet presAssocID="{E2D9F25A-94E8-475C-89FD-07E30952F091}" presName="text_1" presStyleLbl="node1" presStyleIdx="0" presStyleCnt="3">
        <dgm:presLayoutVars>
          <dgm:bulletEnabled val="1"/>
        </dgm:presLayoutVars>
      </dgm:prSet>
      <dgm:spPr/>
    </dgm:pt>
    <dgm:pt modelId="{CA1A90E4-C2F1-46AC-9644-DA8FE3DCF9EF}" type="pres">
      <dgm:prSet presAssocID="{E2D9F25A-94E8-475C-89FD-07E30952F091}" presName="accent_1" presStyleCnt="0"/>
      <dgm:spPr/>
    </dgm:pt>
    <dgm:pt modelId="{6571DC7D-C70E-4F93-AC19-95E4288F6DFD}" type="pres">
      <dgm:prSet presAssocID="{E2D9F25A-94E8-475C-89FD-07E30952F091}" presName="accentRepeatNode" presStyleLbl="solidFgAcc1" presStyleIdx="0" presStyleCnt="3"/>
      <dgm:spPr/>
    </dgm:pt>
    <dgm:pt modelId="{4F9289A0-0A6D-43C4-A572-BC61C1222011}" type="pres">
      <dgm:prSet presAssocID="{D9B013BE-C90D-4F42-A96C-DB64D7FD604D}" presName="text_2" presStyleLbl="node1" presStyleIdx="1" presStyleCnt="3">
        <dgm:presLayoutVars>
          <dgm:bulletEnabled val="1"/>
        </dgm:presLayoutVars>
      </dgm:prSet>
      <dgm:spPr/>
    </dgm:pt>
    <dgm:pt modelId="{05B30AD1-3AC5-4097-B5BD-ABB748345932}" type="pres">
      <dgm:prSet presAssocID="{D9B013BE-C90D-4F42-A96C-DB64D7FD604D}" presName="accent_2" presStyleCnt="0"/>
      <dgm:spPr/>
    </dgm:pt>
    <dgm:pt modelId="{AAC35D2A-0D10-45EE-ADCB-036CD6E57DA4}" type="pres">
      <dgm:prSet presAssocID="{D9B013BE-C90D-4F42-A96C-DB64D7FD604D}" presName="accentRepeatNode" presStyleLbl="solidFgAcc1" presStyleIdx="1" presStyleCnt="3"/>
      <dgm:spPr/>
    </dgm:pt>
    <dgm:pt modelId="{44D57FAA-7221-45BF-9985-9F31C6310AD5}" type="pres">
      <dgm:prSet presAssocID="{74404F1B-F7E9-4171-8CD8-11071EF74D07}" presName="text_3" presStyleLbl="node1" presStyleIdx="2" presStyleCnt="3">
        <dgm:presLayoutVars>
          <dgm:bulletEnabled val="1"/>
        </dgm:presLayoutVars>
      </dgm:prSet>
      <dgm:spPr/>
    </dgm:pt>
    <dgm:pt modelId="{F19C9035-7CD9-434F-B377-15E7B9FA7A14}" type="pres">
      <dgm:prSet presAssocID="{74404F1B-F7E9-4171-8CD8-11071EF74D07}" presName="accent_3" presStyleCnt="0"/>
      <dgm:spPr/>
    </dgm:pt>
    <dgm:pt modelId="{BF917666-79CB-4E87-92C0-50FD02924C92}" type="pres">
      <dgm:prSet presAssocID="{74404F1B-F7E9-4171-8CD8-11071EF74D07}" presName="accentRepeatNode" presStyleLbl="solidFgAcc1" presStyleIdx="2" presStyleCnt="3"/>
      <dgm:spPr/>
    </dgm:pt>
  </dgm:ptLst>
  <dgm:cxnLst>
    <dgm:cxn modelId="{9D8E6C23-BCE0-465B-B053-BAF6FC3A5078}" type="presOf" srcId="{D9B013BE-C90D-4F42-A96C-DB64D7FD604D}" destId="{4F9289A0-0A6D-43C4-A572-BC61C1222011}" srcOrd="0" destOrd="0" presId="urn:microsoft.com/office/officeart/2008/layout/VerticalCurvedList"/>
    <dgm:cxn modelId="{DB694E5B-0CD1-4BC8-951D-459478D1D495}" srcId="{F04C60EB-4F01-405D-A281-D69E236133A0}" destId="{E2D9F25A-94E8-475C-89FD-07E30952F091}" srcOrd="0" destOrd="0" parTransId="{1DF1D136-59A6-4B8B-BBE4-9803E109C6D6}" sibTransId="{19E0B63E-E238-4DEE-8546-8DC44BD6FE17}"/>
    <dgm:cxn modelId="{4FB0A574-99EA-4CC8-BE66-24038EB05CFA}" srcId="{F04C60EB-4F01-405D-A281-D69E236133A0}" destId="{74404F1B-F7E9-4171-8CD8-11071EF74D07}" srcOrd="2" destOrd="0" parTransId="{DA0BEE60-6F75-4918-9C1B-2CED15515E05}" sibTransId="{03B50956-4E6E-452B-BC88-B27CF556BF4D}"/>
    <dgm:cxn modelId="{ED14217B-59EF-4855-B451-5BE789D1FAEE}" type="presOf" srcId="{74404F1B-F7E9-4171-8CD8-11071EF74D07}" destId="{44D57FAA-7221-45BF-9985-9F31C6310AD5}" srcOrd="0" destOrd="0" presId="urn:microsoft.com/office/officeart/2008/layout/VerticalCurvedList"/>
    <dgm:cxn modelId="{A1B422B3-2926-4761-A330-023FD551BA8F}" type="presOf" srcId="{E2D9F25A-94E8-475C-89FD-07E30952F091}" destId="{5AB6BCCC-C37C-4DDE-9830-00819EED3FB8}" srcOrd="0" destOrd="0" presId="urn:microsoft.com/office/officeart/2008/layout/VerticalCurvedList"/>
    <dgm:cxn modelId="{B462FBC6-5835-4522-A517-5463DC7858B2}" type="presOf" srcId="{F04C60EB-4F01-405D-A281-D69E236133A0}" destId="{C1F3DE14-6539-4600-B9EE-660EAFBE7C33}" srcOrd="0" destOrd="0" presId="urn:microsoft.com/office/officeart/2008/layout/VerticalCurvedList"/>
    <dgm:cxn modelId="{EB9904CA-E3C9-4041-8A93-8A9E0CC81C8A}" srcId="{F04C60EB-4F01-405D-A281-D69E236133A0}" destId="{D9B013BE-C90D-4F42-A96C-DB64D7FD604D}" srcOrd="1" destOrd="0" parTransId="{6A55F54B-3BC7-4407-B1B4-C8DEDEF99F15}" sibTransId="{4FE93643-8261-4794-9664-5248666DC590}"/>
    <dgm:cxn modelId="{F6F9EFD2-D59B-4C1A-91B0-F4EF4C551999}" type="presOf" srcId="{19E0B63E-E238-4DEE-8546-8DC44BD6FE17}" destId="{36C396B7-29F6-46CF-97D7-973FBDFABB59}" srcOrd="0" destOrd="0" presId="urn:microsoft.com/office/officeart/2008/layout/VerticalCurvedList"/>
    <dgm:cxn modelId="{7612ECE7-CB51-4067-9F18-B765A3E9A10E}" type="presParOf" srcId="{C1F3DE14-6539-4600-B9EE-660EAFBE7C33}" destId="{B93BA9EC-DE8B-4C74-BFC1-476114C2C09B}" srcOrd="0" destOrd="0" presId="urn:microsoft.com/office/officeart/2008/layout/VerticalCurvedList"/>
    <dgm:cxn modelId="{CE2C7753-35E5-43D5-8F99-135177301F15}" type="presParOf" srcId="{B93BA9EC-DE8B-4C74-BFC1-476114C2C09B}" destId="{DADDD769-4E39-435A-B9B6-688D8AC22750}" srcOrd="0" destOrd="0" presId="urn:microsoft.com/office/officeart/2008/layout/VerticalCurvedList"/>
    <dgm:cxn modelId="{A07BD656-0190-4D30-AB68-8B2A24A47677}" type="presParOf" srcId="{DADDD769-4E39-435A-B9B6-688D8AC22750}" destId="{8AFDA420-71B0-4825-9E27-F7A4D1DF9A3F}" srcOrd="0" destOrd="0" presId="urn:microsoft.com/office/officeart/2008/layout/VerticalCurvedList"/>
    <dgm:cxn modelId="{6EF1775E-77F2-4944-94A8-555B2B75A587}" type="presParOf" srcId="{DADDD769-4E39-435A-B9B6-688D8AC22750}" destId="{36C396B7-29F6-46CF-97D7-973FBDFABB59}" srcOrd="1" destOrd="0" presId="urn:microsoft.com/office/officeart/2008/layout/VerticalCurvedList"/>
    <dgm:cxn modelId="{452D28A4-520F-43CF-A4A8-C195469D55B8}" type="presParOf" srcId="{DADDD769-4E39-435A-B9B6-688D8AC22750}" destId="{ABFEF9D2-C420-440C-8EE1-36BB919C6B13}" srcOrd="2" destOrd="0" presId="urn:microsoft.com/office/officeart/2008/layout/VerticalCurvedList"/>
    <dgm:cxn modelId="{8F660885-A761-4E27-9536-0956042F66CF}" type="presParOf" srcId="{DADDD769-4E39-435A-B9B6-688D8AC22750}" destId="{4AA64445-C1C7-4AF1-81BA-89D336F51C30}" srcOrd="3" destOrd="0" presId="urn:microsoft.com/office/officeart/2008/layout/VerticalCurvedList"/>
    <dgm:cxn modelId="{24A7A209-078D-4C56-B623-D428705A7FA4}" type="presParOf" srcId="{B93BA9EC-DE8B-4C74-BFC1-476114C2C09B}" destId="{5AB6BCCC-C37C-4DDE-9830-00819EED3FB8}" srcOrd="1" destOrd="0" presId="urn:microsoft.com/office/officeart/2008/layout/VerticalCurvedList"/>
    <dgm:cxn modelId="{31E8288D-A9B4-45B4-8CCC-2A52AA25E8A0}" type="presParOf" srcId="{B93BA9EC-DE8B-4C74-BFC1-476114C2C09B}" destId="{CA1A90E4-C2F1-46AC-9644-DA8FE3DCF9EF}" srcOrd="2" destOrd="0" presId="urn:microsoft.com/office/officeart/2008/layout/VerticalCurvedList"/>
    <dgm:cxn modelId="{10FDDB01-5CD1-4A5B-8C34-F27AC78EA749}" type="presParOf" srcId="{CA1A90E4-C2F1-46AC-9644-DA8FE3DCF9EF}" destId="{6571DC7D-C70E-4F93-AC19-95E4288F6DFD}" srcOrd="0" destOrd="0" presId="urn:microsoft.com/office/officeart/2008/layout/VerticalCurvedList"/>
    <dgm:cxn modelId="{8219682E-C7E0-45E7-AA42-94FAAA331662}" type="presParOf" srcId="{B93BA9EC-DE8B-4C74-BFC1-476114C2C09B}" destId="{4F9289A0-0A6D-43C4-A572-BC61C1222011}" srcOrd="3" destOrd="0" presId="urn:microsoft.com/office/officeart/2008/layout/VerticalCurvedList"/>
    <dgm:cxn modelId="{EE7DA50C-F698-401F-AD25-E6C3FB1E0C0C}" type="presParOf" srcId="{B93BA9EC-DE8B-4C74-BFC1-476114C2C09B}" destId="{05B30AD1-3AC5-4097-B5BD-ABB748345932}" srcOrd="4" destOrd="0" presId="urn:microsoft.com/office/officeart/2008/layout/VerticalCurvedList"/>
    <dgm:cxn modelId="{BD3A0DDE-9483-4976-ABB5-24EFAE02329A}" type="presParOf" srcId="{05B30AD1-3AC5-4097-B5BD-ABB748345932}" destId="{AAC35D2A-0D10-45EE-ADCB-036CD6E57DA4}" srcOrd="0" destOrd="0" presId="urn:microsoft.com/office/officeart/2008/layout/VerticalCurvedList"/>
    <dgm:cxn modelId="{601DF170-13E5-4D34-A306-35E33C4BCC29}" type="presParOf" srcId="{B93BA9EC-DE8B-4C74-BFC1-476114C2C09B}" destId="{44D57FAA-7221-45BF-9985-9F31C6310AD5}" srcOrd="5" destOrd="0" presId="urn:microsoft.com/office/officeart/2008/layout/VerticalCurvedList"/>
    <dgm:cxn modelId="{6DEB1C30-C23B-417C-8260-00B42E18BF22}" type="presParOf" srcId="{B93BA9EC-DE8B-4C74-BFC1-476114C2C09B}" destId="{F19C9035-7CD9-434F-B377-15E7B9FA7A14}" srcOrd="6" destOrd="0" presId="urn:microsoft.com/office/officeart/2008/layout/VerticalCurvedList"/>
    <dgm:cxn modelId="{B0D0880A-C55C-4F76-91BF-503C3745D4A7}" type="presParOf" srcId="{F19C9035-7CD9-434F-B377-15E7B9FA7A14}" destId="{BF917666-79CB-4E87-92C0-50FD02924C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318ADB-4364-4BF3-BF06-E9E2F19C8DD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192701-E779-403F-9229-3979EA4DC339}">
      <dgm:prSet phldrT="[Text]" custT="1"/>
      <dgm:spPr>
        <a:solidFill>
          <a:srgbClr val="5A7E92"/>
        </a:solidFill>
      </dgm:spPr>
      <dgm:t>
        <a:bodyPr/>
        <a:lstStyle/>
        <a:p>
          <a:pPr rtl="0"/>
          <a:r>
            <a:rPr lang="en-US" sz="2400" err="1"/>
            <a:t>S28</a:t>
          </a:r>
          <a:r>
            <a:rPr lang="en-US" sz="2400"/>
            <a:t> </a:t>
          </a:r>
          <a:r>
            <a:rPr lang="en-US" sz="2400">
              <a:latin typeface="Arial" panose="020B0604020202020204"/>
            </a:rPr>
            <a:t>– CTR</a:t>
          </a:r>
          <a:endParaRPr lang="en-US" sz="2400"/>
        </a:p>
      </dgm:t>
    </dgm:pt>
    <dgm:pt modelId="{6CCA87FD-41C1-4E23-8185-786F7B4FD4FB}" type="parTrans" cxnId="{D1D8D7BD-8A8E-43AE-A73B-7EA586F9D90D}">
      <dgm:prSet/>
      <dgm:spPr/>
      <dgm:t>
        <a:bodyPr/>
        <a:lstStyle/>
        <a:p>
          <a:endParaRPr lang="en-US"/>
        </a:p>
      </dgm:t>
    </dgm:pt>
    <dgm:pt modelId="{E762734A-8FC7-49AA-9B1C-8FFDBE5D7FAF}" type="sibTrans" cxnId="{D1D8D7BD-8A8E-43AE-A73B-7EA586F9D90D}">
      <dgm:prSet/>
      <dgm:spPr/>
      <dgm:t>
        <a:bodyPr/>
        <a:lstStyle/>
        <a:p>
          <a:endParaRPr lang="en-US"/>
        </a:p>
      </dgm:t>
    </dgm:pt>
    <dgm:pt modelId="{EE02B13B-0679-4D85-B0A4-EF48E64A28E7}">
      <dgm:prSet phldrT="[Text]"/>
      <dgm:spPr>
        <a:ln>
          <a:solidFill>
            <a:srgbClr val="5A7E92"/>
          </a:solidFill>
        </a:ln>
      </dgm:spPr>
      <dgm:t>
        <a:bodyPr/>
        <a:lstStyle/>
        <a:p>
          <a:r>
            <a:rPr lang="en-US"/>
            <a:t>Cash payment</a:t>
          </a:r>
        </a:p>
        <a:p>
          <a:r>
            <a:rPr lang="en-US"/>
            <a:t>(CTR)</a:t>
          </a:r>
        </a:p>
      </dgm:t>
    </dgm:pt>
    <dgm:pt modelId="{FEE5E40E-8183-426C-91E1-BF30A330406B}" type="parTrans" cxnId="{DFD5E76D-174C-4EF9-82C5-C8ED9AD89EED}">
      <dgm:prSet/>
      <dgm:spPr>
        <a:ln>
          <a:solidFill>
            <a:srgbClr val="5A7E92"/>
          </a:solidFill>
        </a:ln>
      </dgm:spPr>
      <dgm:t>
        <a:bodyPr/>
        <a:lstStyle/>
        <a:p>
          <a:endParaRPr lang="en-US"/>
        </a:p>
      </dgm:t>
    </dgm:pt>
    <dgm:pt modelId="{E915DB8D-50CA-4A49-A365-CF889593B40E}" type="sibTrans" cxnId="{DFD5E76D-174C-4EF9-82C5-C8ED9AD89EED}">
      <dgm:prSet/>
      <dgm:spPr/>
      <dgm:t>
        <a:bodyPr/>
        <a:lstStyle/>
        <a:p>
          <a:endParaRPr lang="en-US"/>
        </a:p>
      </dgm:t>
    </dgm:pt>
    <dgm:pt modelId="{CCF0D585-0044-45D3-96C0-6FA7273BF40E}">
      <dgm:prSet phldrT="[Text]" custT="1"/>
      <dgm:spPr>
        <a:solidFill>
          <a:srgbClr val="82AEB6"/>
        </a:solidFill>
      </dgm:spPr>
      <dgm:t>
        <a:bodyPr/>
        <a:lstStyle/>
        <a:p>
          <a:pPr rtl="0"/>
          <a:r>
            <a:rPr lang="en-US" sz="2400"/>
            <a:t>S29 </a:t>
          </a:r>
          <a:r>
            <a:rPr lang="en-US" sz="2400">
              <a:latin typeface="Arial" panose="020B0604020202020204"/>
            </a:rPr>
            <a:t>– STR</a:t>
          </a:r>
          <a:endParaRPr lang="en-US" sz="2400"/>
        </a:p>
      </dgm:t>
    </dgm:pt>
    <dgm:pt modelId="{03C29877-D74F-4665-BE61-76F7C3BFC830}" type="parTrans" cxnId="{D7213148-2225-41C1-93BC-4E923D7F3C84}">
      <dgm:prSet/>
      <dgm:spPr/>
      <dgm:t>
        <a:bodyPr/>
        <a:lstStyle/>
        <a:p>
          <a:endParaRPr lang="en-US"/>
        </a:p>
      </dgm:t>
    </dgm:pt>
    <dgm:pt modelId="{55244C24-985C-40D0-B67D-83EF0034E3B4}" type="sibTrans" cxnId="{D7213148-2225-41C1-93BC-4E923D7F3C84}">
      <dgm:prSet/>
      <dgm:spPr/>
      <dgm:t>
        <a:bodyPr/>
        <a:lstStyle/>
        <a:p>
          <a:endParaRPr lang="en-US"/>
        </a:p>
      </dgm:t>
    </dgm:pt>
    <dgm:pt modelId="{870F448A-3DF6-489C-A8FE-43CEB6111D88}">
      <dgm:prSet phldrT="[Text]"/>
      <dgm:spPr>
        <a:ln>
          <a:solidFill>
            <a:srgbClr val="5A7E92"/>
          </a:solidFill>
        </a:ln>
      </dgm:spPr>
      <dgm:t>
        <a:bodyPr/>
        <a:lstStyle/>
        <a:p>
          <a:r>
            <a:rPr lang="en-US"/>
            <a:t>Money </a:t>
          </a:r>
          <a:r>
            <a:rPr lang="en-US">
              <a:latin typeface="Arial" panose="020B0604020202020204"/>
            </a:rPr>
            <a:t>laundering</a:t>
          </a:r>
          <a:r>
            <a:rPr lang="en-US"/>
            <a:t> (STR/SAR)</a:t>
          </a:r>
        </a:p>
      </dgm:t>
    </dgm:pt>
    <dgm:pt modelId="{F6752C99-E51A-43E7-95E9-5ACADD3440FB}" type="parTrans" cxnId="{EA42F293-EEEC-4761-B749-047D28621593}">
      <dgm:prSet/>
      <dgm:spPr>
        <a:ln>
          <a:solidFill>
            <a:srgbClr val="5A7E92"/>
          </a:solidFill>
        </a:ln>
      </dgm:spPr>
      <dgm:t>
        <a:bodyPr/>
        <a:lstStyle/>
        <a:p>
          <a:endParaRPr lang="en-US"/>
        </a:p>
      </dgm:t>
    </dgm:pt>
    <dgm:pt modelId="{3EB11B1B-43F1-4066-9FB0-9FCD5D4EDB41}" type="sibTrans" cxnId="{EA42F293-EEEC-4761-B749-047D28621593}">
      <dgm:prSet/>
      <dgm:spPr/>
      <dgm:t>
        <a:bodyPr/>
        <a:lstStyle/>
        <a:p>
          <a:endParaRPr lang="en-US"/>
        </a:p>
      </dgm:t>
    </dgm:pt>
    <dgm:pt modelId="{B7233639-11EB-4A0E-8C57-5DF5C869B8DB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rtl="0"/>
          <a:r>
            <a:rPr lang="en-US" sz="2400"/>
            <a:t>S28A </a:t>
          </a:r>
          <a:r>
            <a:rPr lang="en-US" sz="2400">
              <a:latin typeface="Arial" panose="020B0604020202020204"/>
            </a:rPr>
            <a:t>– TPR</a:t>
          </a:r>
          <a:endParaRPr lang="en-US" sz="2400"/>
        </a:p>
      </dgm:t>
    </dgm:pt>
    <dgm:pt modelId="{C741797B-2430-4B55-A217-307BFF2AAF55}" type="parTrans" cxnId="{E42AF44C-6C6A-4182-9965-F2975234F978}">
      <dgm:prSet/>
      <dgm:spPr/>
      <dgm:t>
        <a:bodyPr/>
        <a:lstStyle/>
        <a:p>
          <a:endParaRPr lang="en-US"/>
        </a:p>
      </dgm:t>
    </dgm:pt>
    <dgm:pt modelId="{A8E91630-41D5-420C-8EAC-C586ECE9CCF3}" type="sibTrans" cxnId="{E42AF44C-6C6A-4182-9965-F2975234F978}">
      <dgm:prSet/>
      <dgm:spPr/>
      <dgm:t>
        <a:bodyPr/>
        <a:lstStyle/>
        <a:p>
          <a:endParaRPr lang="en-US"/>
        </a:p>
      </dgm:t>
    </dgm:pt>
    <dgm:pt modelId="{E211C8F9-2A4F-4ED3-BAE9-D475A3A31066}">
      <dgm:prSet custT="1"/>
      <dgm:spPr>
        <a:solidFill>
          <a:srgbClr val="8B8E4B"/>
        </a:solidFill>
      </dgm:spPr>
      <dgm:t>
        <a:bodyPr/>
        <a:lstStyle/>
        <a:p>
          <a:pPr rtl="0"/>
          <a:r>
            <a:rPr lang="en-US" sz="2400"/>
            <a:t>S31 </a:t>
          </a:r>
          <a:r>
            <a:rPr lang="en-US" sz="2400">
              <a:latin typeface="Arial" panose="020B0604020202020204"/>
            </a:rPr>
            <a:t>– IFTR</a:t>
          </a:r>
          <a:endParaRPr lang="en-US" sz="2400"/>
        </a:p>
      </dgm:t>
    </dgm:pt>
    <dgm:pt modelId="{6B3DA6A8-1C46-425B-9341-1771DABFEC69}" type="parTrans" cxnId="{318BACBA-184D-4DFD-858C-71B1AC22AEFF}">
      <dgm:prSet/>
      <dgm:spPr/>
      <dgm:t>
        <a:bodyPr/>
        <a:lstStyle/>
        <a:p>
          <a:endParaRPr lang="en-US"/>
        </a:p>
      </dgm:t>
    </dgm:pt>
    <dgm:pt modelId="{547BC5B9-1993-461F-B876-F47A0ED9C9B4}" type="sibTrans" cxnId="{318BACBA-184D-4DFD-858C-71B1AC22AEFF}">
      <dgm:prSet/>
      <dgm:spPr/>
      <dgm:t>
        <a:bodyPr/>
        <a:lstStyle/>
        <a:p>
          <a:endParaRPr lang="en-US"/>
        </a:p>
      </dgm:t>
    </dgm:pt>
    <dgm:pt modelId="{6838F66A-26C2-4489-8BDB-3C3A15951CCE}">
      <dgm:prSet/>
      <dgm:spPr>
        <a:ln>
          <a:solidFill>
            <a:srgbClr val="5A7E92"/>
          </a:solidFill>
        </a:ln>
      </dgm:spPr>
      <dgm:t>
        <a:bodyPr/>
        <a:lstStyle/>
        <a:p>
          <a:r>
            <a:rPr lang="en-US"/>
            <a:t>Financial </a:t>
          </a:r>
          <a:r>
            <a:rPr lang="en-US">
              <a:latin typeface="Arial" panose="020B0604020202020204"/>
            </a:rPr>
            <a:t>sanctions</a:t>
          </a:r>
          <a:endParaRPr lang="en-US"/>
        </a:p>
        <a:p>
          <a:r>
            <a:rPr lang="en-US"/>
            <a:t>(STR/SAR)</a:t>
          </a:r>
        </a:p>
      </dgm:t>
    </dgm:pt>
    <dgm:pt modelId="{2138C175-F670-47BA-A8ED-3CA8B3860583}" type="parTrans" cxnId="{3E72E69D-13D1-44F6-8AEF-4B3586E31D63}">
      <dgm:prSet/>
      <dgm:spPr>
        <a:ln>
          <a:solidFill>
            <a:srgbClr val="5A7E92"/>
          </a:solidFill>
        </a:ln>
      </dgm:spPr>
      <dgm:t>
        <a:bodyPr/>
        <a:lstStyle/>
        <a:p>
          <a:endParaRPr lang="en-US"/>
        </a:p>
      </dgm:t>
    </dgm:pt>
    <dgm:pt modelId="{CA4691DC-3BCD-432B-A158-02F4F4A2C605}" type="sibTrans" cxnId="{3E72E69D-13D1-44F6-8AEF-4B3586E31D63}">
      <dgm:prSet/>
      <dgm:spPr/>
      <dgm:t>
        <a:bodyPr/>
        <a:lstStyle/>
        <a:p>
          <a:endParaRPr lang="en-US"/>
        </a:p>
      </dgm:t>
    </dgm:pt>
    <dgm:pt modelId="{811EBA1A-C1C1-48DD-90E5-B22593403701}">
      <dgm:prSet/>
      <dgm:spPr>
        <a:ln>
          <a:solidFill>
            <a:srgbClr val="5A7E92"/>
          </a:solidFill>
        </a:ln>
      </dgm:spPr>
      <dgm:t>
        <a:bodyPr/>
        <a:lstStyle/>
        <a:p>
          <a:r>
            <a:rPr lang="en-US"/>
            <a:t>Terrorist </a:t>
          </a:r>
          <a:r>
            <a:rPr lang="en-US">
              <a:latin typeface="Arial" panose="020B0604020202020204"/>
            </a:rPr>
            <a:t>financing</a:t>
          </a:r>
          <a:r>
            <a:rPr lang="en-US"/>
            <a:t> (TFTR/TFAR)</a:t>
          </a:r>
        </a:p>
      </dgm:t>
    </dgm:pt>
    <dgm:pt modelId="{C3B7C616-83A4-4A49-AC63-BE2EBE23F749}" type="parTrans" cxnId="{0F23F0C4-3C85-41D0-A31A-6ACAA6488D07}">
      <dgm:prSet/>
      <dgm:spPr/>
      <dgm:t>
        <a:bodyPr/>
        <a:lstStyle/>
        <a:p>
          <a:endParaRPr lang="en-US"/>
        </a:p>
      </dgm:t>
    </dgm:pt>
    <dgm:pt modelId="{28D0E847-CC80-4AAC-98E2-BCD9E0C009E9}" type="sibTrans" cxnId="{0F23F0C4-3C85-41D0-A31A-6ACAA6488D07}">
      <dgm:prSet/>
      <dgm:spPr/>
      <dgm:t>
        <a:bodyPr/>
        <a:lstStyle/>
        <a:p>
          <a:endParaRPr lang="en-US"/>
        </a:p>
      </dgm:t>
    </dgm:pt>
    <dgm:pt modelId="{E070A563-5D69-4E3F-8EC9-17C844428B39}">
      <dgm:prSet/>
      <dgm:spPr>
        <a:ln>
          <a:solidFill>
            <a:srgbClr val="5A7E92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Cross</a:t>
          </a:r>
          <a:r>
            <a:rPr lang="en-US" strike="sngStrike">
              <a:solidFill>
                <a:schemeClr val="tx1"/>
              </a:solidFill>
            </a:rPr>
            <a:t>-</a:t>
          </a:r>
          <a:r>
            <a:rPr lang="en-US">
              <a:solidFill>
                <a:schemeClr val="tx1"/>
              </a:solidFill>
            </a:rPr>
            <a:t>border money </a:t>
          </a:r>
          <a:r>
            <a:rPr lang="en-US"/>
            <a:t>movement</a:t>
          </a:r>
        </a:p>
        <a:p>
          <a:r>
            <a:rPr lang="en-US"/>
            <a:t>(IFTR)</a:t>
          </a:r>
        </a:p>
      </dgm:t>
    </dgm:pt>
    <dgm:pt modelId="{817C3608-2A21-47E7-983E-B1B846F4DFC3}" type="parTrans" cxnId="{6ACC3C3E-D4A1-486C-BC27-DFB5E11D3670}">
      <dgm:prSet/>
      <dgm:spPr>
        <a:ln>
          <a:solidFill>
            <a:srgbClr val="5A7E92"/>
          </a:solidFill>
        </a:ln>
      </dgm:spPr>
      <dgm:t>
        <a:bodyPr/>
        <a:lstStyle/>
        <a:p>
          <a:endParaRPr lang="en-US"/>
        </a:p>
      </dgm:t>
    </dgm:pt>
    <dgm:pt modelId="{F2D351B2-6C05-4919-BF8C-9E82363297F2}" type="sibTrans" cxnId="{6ACC3C3E-D4A1-486C-BC27-DFB5E11D3670}">
      <dgm:prSet/>
      <dgm:spPr/>
      <dgm:t>
        <a:bodyPr/>
        <a:lstStyle/>
        <a:p>
          <a:endParaRPr lang="en-US"/>
        </a:p>
      </dgm:t>
    </dgm:pt>
    <dgm:pt modelId="{188C268B-8A2C-4ECD-AD3C-1BABE102A0C9}">
      <dgm:prSet/>
      <dgm:spPr>
        <a:ln>
          <a:solidFill>
            <a:srgbClr val="5A7E92"/>
          </a:solidFill>
        </a:ln>
      </dgm:spPr>
      <dgm:t>
        <a:bodyPr/>
        <a:lstStyle/>
        <a:p>
          <a:r>
            <a:rPr lang="en-US"/>
            <a:t>Terrorist </a:t>
          </a:r>
          <a:r>
            <a:rPr lang="en-US">
              <a:latin typeface="Arial" panose="020B0604020202020204"/>
            </a:rPr>
            <a:t>financing</a:t>
          </a:r>
          <a:r>
            <a:rPr lang="en-US"/>
            <a:t> (TPR)</a:t>
          </a:r>
        </a:p>
      </dgm:t>
    </dgm:pt>
    <dgm:pt modelId="{10E92862-DEE6-433B-A3A1-E5677DBEC07C}" type="parTrans" cxnId="{1220BA5D-3FDD-4B21-B2FD-C10C9FF58B64}">
      <dgm:prSet/>
      <dgm:spPr/>
      <dgm:t>
        <a:bodyPr/>
        <a:lstStyle/>
        <a:p>
          <a:endParaRPr lang="en-US"/>
        </a:p>
      </dgm:t>
    </dgm:pt>
    <dgm:pt modelId="{B4F16E04-CE8F-476D-94C8-4259B3906C84}" type="sibTrans" cxnId="{1220BA5D-3FDD-4B21-B2FD-C10C9FF58B64}">
      <dgm:prSet/>
      <dgm:spPr/>
      <dgm:t>
        <a:bodyPr/>
        <a:lstStyle/>
        <a:p>
          <a:endParaRPr lang="en-US"/>
        </a:p>
      </dgm:t>
    </dgm:pt>
    <dgm:pt modelId="{1B56FBE9-5B22-4967-B210-2BBCBA0C3E1E}">
      <dgm:prSet/>
      <dgm:spPr>
        <a:ln>
          <a:solidFill>
            <a:srgbClr val="5A7E92"/>
          </a:solidFill>
        </a:ln>
      </dgm:spPr>
      <dgm:t>
        <a:bodyPr/>
        <a:lstStyle/>
        <a:p>
          <a:r>
            <a:rPr lang="en-US"/>
            <a:t>Financial </a:t>
          </a:r>
          <a:r>
            <a:rPr lang="en-US">
              <a:latin typeface="Arial" panose="020B0604020202020204"/>
            </a:rPr>
            <a:t>sanctions</a:t>
          </a:r>
          <a:r>
            <a:rPr lang="en-US"/>
            <a:t> (TPR)</a:t>
          </a:r>
        </a:p>
      </dgm:t>
    </dgm:pt>
    <dgm:pt modelId="{E5741DCC-E1B8-41BA-904C-9A2C7F05E0A3}" type="parTrans" cxnId="{AC0D1FAC-ED72-4301-8129-E24E8B5AC622}">
      <dgm:prSet/>
      <dgm:spPr>
        <a:ln>
          <a:solidFill>
            <a:srgbClr val="5A7E92"/>
          </a:solidFill>
        </a:ln>
      </dgm:spPr>
      <dgm:t>
        <a:bodyPr/>
        <a:lstStyle/>
        <a:p>
          <a:endParaRPr lang="en-US"/>
        </a:p>
      </dgm:t>
    </dgm:pt>
    <dgm:pt modelId="{8BD76063-EBCB-4B70-A048-7DDD26F23497}" type="sibTrans" cxnId="{AC0D1FAC-ED72-4301-8129-E24E8B5AC622}">
      <dgm:prSet/>
      <dgm:spPr/>
      <dgm:t>
        <a:bodyPr/>
        <a:lstStyle/>
        <a:p>
          <a:endParaRPr lang="en-US"/>
        </a:p>
      </dgm:t>
    </dgm:pt>
    <dgm:pt modelId="{F13DAD4E-01DC-42BB-8EB9-5898C01054B5}" type="pres">
      <dgm:prSet presAssocID="{D3318ADB-4364-4BF3-BF06-E9E2F19C8DD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50F1A4-6A34-4AEE-9389-DB740507D8CC}" type="pres">
      <dgm:prSet presAssocID="{25192701-E779-403F-9229-3979EA4DC339}" presName="root" presStyleCnt="0"/>
      <dgm:spPr/>
    </dgm:pt>
    <dgm:pt modelId="{17CB4B2D-DCB6-4888-96C3-AD2B66F0E0A0}" type="pres">
      <dgm:prSet presAssocID="{25192701-E779-403F-9229-3979EA4DC339}" presName="rootComposite" presStyleCnt="0"/>
      <dgm:spPr/>
    </dgm:pt>
    <dgm:pt modelId="{61CB6223-3454-4D67-9B6E-40EB05D98C13}" type="pres">
      <dgm:prSet presAssocID="{25192701-E779-403F-9229-3979EA4DC339}" presName="rootText" presStyleLbl="node1" presStyleIdx="0" presStyleCnt="4"/>
      <dgm:spPr/>
    </dgm:pt>
    <dgm:pt modelId="{BE220369-F783-4696-B7B6-C64E56171428}" type="pres">
      <dgm:prSet presAssocID="{25192701-E779-403F-9229-3979EA4DC339}" presName="rootConnector" presStyleLbl="node1" presStyleIdx="0" presStyleCnt="4"/>
      <dgm:spPr/>
    </dgm:pt>
    <dgm:pt modelId="{5C713100-5862-4881-A376-490A14FB9180}" type="pres">
      <dgm:prSet presAssocID="{25192701-E779-403F-9229-3979EA4DC339}" presName="childShape" presStyleCnt="0"/>
      <dgm:spPr/>
    </dgm:pt>
    <dgm:pt modelId="{957365C3-893E-4392-ABA6-C81D22F15046}" type="pres">
      <dgm:prSet presAssocID="{FEE5E40E-8183-426C-91E1-BF30A330406B}" presName="Name13" presStyleLbl="parChTrans1D2" presStyleIdx="0" presStyleCnt="7"/>
      <dgm:spPr/>
    </dgm:pt>
    <dgm:pt modelId="{BB67BF45-6869-457D-A810-F5EAB5575120}" type="pres">
      <dgm:prSet presAssocID="{EE02B13B-0679-4D85-B0A4-EF48E64A28E7}" presName="childText" presStyleLbl="bgAcc1" presStyleIdx="0" presStyleCnt="7">
        <dgm:presLayoutVars>
          <dgm:bulletEnabled val="1"/>
        </dgm:presLayoutVars>
      </dgm:prSet>
      <dgm:spPr/>
    </dgm:pt>
    <dgm:pt modelId="{B7C46220-6A79-4145-BB7B-0C43DC427812}" type="pres">
      <dgm:prSet presAssocID="{CCF0D585-0044-45D3-96C0-6FA7273BF40E}" presName="root" presStyleCnt="0"/>
      <dgm:spPr/>
    </dgm:pt>
    <dgm:pt modelId="{61731BCB-5E9E-48CB-A01C-0A34E1C12DF8}" type="pres">
      <dgm:prSet presAssocID="{CCF0D585-0044-45D3-96C0-6FA7273BF40E}" presName="rootComposite" presStyleCnt="0"/>
      <dgm:spPr/>
    </dgm:pt>
    <dgm:pt modelId="{5AA61E5C-6CAE-48BC-B5F7-3CCDEDD5CBE6}" type="pres">
      <dgm:prSet presAssocID="{CCF0D585-0044-45D3-96C0-6FA7273BF40E}" presName="rootText" presStyleLbl="node1" presStyleIdx="1" presStyleCnt="4" custLinFactX="26104" custLinFactNeighborX="100000" custLinFactNeighborY="1218"/>
      <dgm:spPr/>
    </dgm:pt>
    <dgm:pt modelId="{C2083D90-4B8E-4426-8B35-7F9CD91DB414}" type="pres">
      <dgm:prSet presAssocID="{CCF0D585-0044-45D3-96C0-6FA7273BF40E}" presName="rootConnector" presStyleLbl="node1" presStyleIdx="1" presStyleCnt="4"/>
      <dgm:spPr/>
    </dgm:pt>
    <dgm:pt modelId="{09A7DC7D-6561-4FB7-84E0-089271155033}" type="pres">
      <dgm:prSet presAssocID="{CCF0D585-0044-45D3-96C0-6FA7273BF40E}" presName="childShape" presStyleCnt="0"/>
      <dgm:spPr/>
    </dgm:pt>
    <dgm:pt modelId="{E6046D49-48E3-441C-BA05-5F1B0AB97D87}" type="pres">
      <dgm:prSet presAssocID="{F6752C99-E51A-43E7-95E9-5ACADD3440FB}" presName="Name13" presStyleLbl="parChTrans1D2" presStyleIdx="1" presStyleCnt="7"/>
      <dgm:spPr/>
    </dgm:pt>
    <dgm:pt modelId="{EC73910E-EBE7-4BB7-A5B3-532B4060BC05}" type="pres">
      <dgm:prSet presAssocID="{870F448A-3DF6-489C-A8FE-43CEB6111D88}" presName="childText" presStyleLbl="bgAcc1" presStyleIdx="1" presStyleCnt="7" custLinFactX="57630" custLinFactNeighborX="100000" custLinFactNeighborY="1218">
        <dgm:presLayoutVars>
          <dgm:bulletEnabled val="1"/>
        </dgm:presLayoutVars>
      </dgm:prSet>
      <dgm:spPr/>
    </dgm:pt>
    <dgm:pt modelId="{A2EE1832-4405-444F-9EDC-5784F3C22C93}" type="pres">
      <dgm:prSet presAssocID="{C3B7C616-83A4-4A49-AC63-BE2EBE23F749}" presName="Name13" presStyleLbl="parChTrans1D2" presStyleIdx="2" presStyleCnt="7"/>
      <dgm:spPr/>
    </dgm:pt>
    <dgm:pt modelId="{2C1236FB-DC9B-4DF4-8271-1255548260F0}" type="pres">
      <dgm:prSet presAssocID="{811EBA1A-C1C1-48DD-90E5-B22593403701}" presName="childText" presStyleLbl="bgAcc1" presStyleIdx="2" presStyleCnt="7" custLinFactX="57630" custLinFactNeighborX="100000" custLinFactNeighborY="1218">
        <dgm:presLayoutVars>
          <dgm:bulletEnabled val="1"/>
        </dgm:presLayoutVars>
      </dgm:prSet>
      <dgm:spPr/>
    </dgm:pt>
    <dgm:pt modelId="{5503D971-E7A3-4B96-BAA3-48992853F80F}" type="pres">
      <dgm:prSet presAssocID="{2138C175-F670-47BA-A8ED-3CA8B3860583}" presName="Name13" presStyleLbl="parChTrans1D2" presStyleIdx="3" presStyleCnt="7"/>
      <dgm:spPr/>
    </dgm:pt>
    <dgm:pt modelId="{754A8CD1-E2E1-4DD1-830B-DB37AB5F6F69}" type="pres">
      <dgm:prSet presAssocID="{6838F66A-26C2-4489-8BDB-3C3A15951CCE}" presName="childText" presStyleLbl="bgAcc1" presStyleIdx="3" presStyleCnt="7" custLinFactX="57630" custLinFactNeighborX="100000" custLinFactNeighborY="1218">
        <dgm:presLayoutVars>
          <dgm:bulletEnabled val="1"/>
        </dgm:presLayoutVars>
      </dgm:prSet>
      <dgm:spPr/>
    </dgm:pt>
    <dgm:pt modelId="{7869C38E-234C-468E-B22E-8901556BE97C}" type="pres">
      <dgm:prSet presAssocID="{B7233639-11EB-4A0E-8C57-5DF5C869B8DB}" presName="root" presStyleCnt="0"/>
      <dgm:spPr/>
    </dgm:pt>
    <dgm:pt modelId="{A3D07E36-BC14-4B95-8294-CA738CDC0003}" type="pres">
      <dgm:prSet presAssocID="{B7233639-11EB-4A0E-8C57-5DF5C869B8DB}" presName="rootComposite" presStyleCnt="0"/>
      <dgm:spPr/>
    </dgm:pt>
    <dgm:pt modelId="{1B548BBC-96E8-48FE-80E5-48695CCE8420}" type="pres">
      <dgm:prSet presAssocID="{B7233639-11EB-4A0E-8C57-5DF5C869B8DB}" presName="rootText" presStyleLbl="node1" presStyleIdx="2" presStyleCnt="4" custLinFactX="-27322" custLinFactNeighborX="-100000" custLinFactNeighborY="2436"/>
      <dgm:spPr/>
    </dgm:pt>
    <dgm:pt modelId="{69EEF243-266E-4389-AF2B-A6A7CA3E5DA8}" type="pres">
      <dgm:prSet presAssocID="{B7233639-11EB-4A0E-8C57-5DF5C869B8DB}" presName="rootConnector" presStyleLbl="node1" presStyleIdx="2" presStyleCnt="4"/>
      <dgm:spPr/>
    </dgm:pt>
    <dgm:pt modelId="{EAD69A89-C443-44CA-9B09-E6B463AFD85A}" type="pres">
      <dgm:prSet presAssocID="{B7233639-11EB-4A0E-8C57-5DF5C869B8DB}" presName="childShape" presStyleCnt="0"/>
      <dgm:spPr/>
    </dgm:pt>
    <dgm:pt modelId="{708CEB4F-AEB7-4E2E-B9C1-BB17379D4A07}" type="pres">
      <dgm:prSet presAssocID="{10E92862-DEE6-433B-A3A1-E5677DBEC07C}" presName="Name13" presStyleLbl="parChTrans1D2" presStyleIdx="4" presStyleCnt="7"/>
      <dgm:spPr/>
    </dgm:pt>
    <dgm:pt modelId="{98CC203B-9243-4AB5-B24A-319AD1CCB89E}" type="pres">
      <dgm:prSet presAssocID="{188C268B-8A2C-4ECD-AD3C-1BABE102A0C9}" presName="childText" presStyleLbl="bgAcc1" presStyleIdx="4" presStyleCnt="7" custLinFactX="-59153" custLinFactNeighborX="-100000" custLinFactNeighborY="2436">
        <dgm:presLayoutVars>
          <dgm:bulletEnabled val="1"/>
        </dgm:presLayoutVars>
      </dgm:prSet>
      <dgm:spPr/>
    </dgm:pt>
    <dgm:pt modelId="{2AF03FC9-7C72-4C93-88FF-923D14A8FD1F}" type="pres">
      <dgm:prSet presAssocID="{E5741DCC-E1B8-41BA-904C-9A2C7F05E0A3}" presName="Name13" presStyleLbl="parChTrans1D2" presStyleIdx="5" presStyleCnt="7"/>
      <dgm:spPr/>
    </dgm:pt>
    <dgm:pt modelId="{500FB28B-DAF7-4C0F-9C9E-265FB072416E}" type="pres">
      <dgm:prSet presAssocID="{1B56FBE9-5B22-4967-B210-2BBCBA0C3E1E}" presName="childText" presStyleLbl="bgAcc1" presStyleIdx="5" presStyleCnt="7" custLinFactX="-59153" custLinFactNeighborX="-100000" custLinFactNeighborY="2436">
        <dgm:presLayoutVars>
          <dgm:bulletEnabled val="1"/>
        </dgm:presLayoutVars>
      </dgm:prSet>
      <dgm:spPr/>
    </dgm:pt>
    <dgm:pt modelId="{CB323E0A-2D01-46A7-A975-932F9813A9E2}" type="pres">
      <dgm:prSet presAssocID="{E211C8F9-2A4F-4ED3-BAE9-D475A3A31066}" presName="root" presStyleCnt="0"/>
      <dgm:spPr/>
    </dgm:pt>
    <dgm:pt modelId="{A90F5B54-683B-4B66-9C40-B972E949B028}" type="pres">
      <dgm:prSet presAssocID="{E211C8F9-2A4F-4ED3-BAE9-D475A3A31066}" presName="rootComposite" presStyleCnt="0"/>
      <dgm:spPr/>
    </dgm:pt>
    <dgm:pt modelId="{C8AA782E-2E47-4F5F-BE99-2262622446B9}" type="pres">
      <dgm:prSet presAssocID="{E211C8F9-2A4F-4ED3-BAE9-D475A3A31066}" presName="rootText" presStyleLbl="node1" presStyleIdx="3" presStyleCnt="4"/>
      <dgm:spPr/>
    </dgm:pt>
    <dgm:pt modelId="{7EC7DAC5-7D92-4C1F-B3C7-885EE3BA3E52}" type="pres">
      <dgm:prSet presAssocID="{E211C8F9-2A4F-4ED3-BAE9-D475A3A31066}" presName="rootConnector" presStyleLbl="node1" presStyleIdx="3" presStyleCnt="4"/>
      <dgm:spPr/>
    </dgm:pt>
    <dgm:pt modelId="{23DE0CF8-129B-48AE-A2BF-0BC27EF96CF6}" type="pres">
      <dgm:prSet presAssocID="{E211C8F9-2A4F-4ED3-BAE9-D475A3A31066}" presName="childShape" presStyleCnt="0"/>
      <dgm:spPr/>
    </dgm:pt>
    <dgm:pt modelId="{5490F4D4-E8FB-4C30-B392-4ED7714E91E7}" type="pres">
      <dgm:prSet presAssocID="{817C3608-2A21-47E7-983E-B1B846F4DFC3}" presName="Name13" presStyleLbl="parChTrans1D2" presStyleIdx="6" presStyleCnt="7"/>
      <dgm:spPr/>
    </dgm:pt>
    <dgm:pt modelId="{DEA1FFEF-C6A4-4585-9B73-AAD41494DE38}" type="pres">
      <dgm:prSet presAssocID="{E070A563-5D69-4E3F-8EC9-17C844428B39}" presName="childText" presStyleLbl="bgAcc1" presStyleIdx="6" presStyleCnt="7">
        <dgm:presLayoutVars>
          <dgm:bulletEnabled val="1"/>
        </dgm:presLayoutVars>
      </dgm:prSet>
      <dgm:spPr/>
    </dgm:pt>
  </dgm:ptLst>
  <dgm:cxnLst>
    <dgm:cxn modelId="{D93CBF0D-956E-46E8-9CE2-2D43A11CEDA5}" type="presOf" srcId="{870F448A-3DF6-489C-A8FE-43CEB6111D88}" destId="{EC73910E-EBE7-4BB7-A5B3-532B4060BC05}" srcOrd="0" destOrd="0" presId="urn:microsoft.com/office/officeart/2005/8/layout/hierarchy3"/>
    <dgm:cxn modelId="{8B20591A-B4CA-48FB-A34A-C08E6AC9F2CE}" type="presOf" srcId="{F6752C99-E51A-43E7-95E9-5ACADD3440FB}" destId="{E6046D49-48E3-441C-BA05-5F1B0AB97D87}" srcOrd="0" destOrd="0" presId="urn:microsoft.com/office/officeart/2005/8/layout/hierarchy3"/>
    <dgm:cxn modelId="{13FDAF28-2F32-4BC8-8149-10277ADB837F}" type="presOf" srcId="{D3318ADB-4364-4BF3-BF06-E9E2F19C8DD0}" destId="{F13DAD4E-01DC-42BB-8EB9-5898C01054B5}" srcOrd="0" destOrd="0" presId="urn:microsoft.com/office/officeart/2005/8/layout/hierarchy3"/>
    <dgm:cxn modelId="{E7EC1729-8AD1-4309-A099-7DB5F200A30F}" type="presOf" srcId="{C3B7C616-83A4-4A49-AC63-BE2EBE23F749}" destId="{A2EE1832-4405-444F-9EDC-5784F3C22C93}" srcOrd="0" destOrd="0" presId="urn:microsoft.com/office/officeart/2005/8/layout/hierarchy3"/>
    <dgm:cxn modelId="{4FB6042F-5697-409D-B6DF-917ECCFD0432}" type="presOf" srcId="{CCF0D585-0044-45D3-96C0-6FA7273BF40E}" destId="{5AA61E5C-6CAE-48BC-B5F7-3CCDEDD5CBE6}" srcOrd="0" destOrd="0" presId="urn:microsoft.com/office/officeart/2005/8/layout/hierarchy3"/>
    <dgm:cxn modelId="{190C0633-48F7-466C-8775-39CF5C558407}" type="presOf" srcId="{EE02B13B-0679-4D85-B0A4-EF48E64A28E7}" destId="{BB67BF45-6869-457D-A810-F5EAB5575120}" srcOrd="0" destOrd="0" presId="urn:microsoft.com/office/officeart/2005/8/layout/hierarchy3"/>
    <dgm:cxn modelId="{3552EE39-BD67-4D87-B3E5-2E4841BD21CC}" type="presOf" srcId="{B7233639-11EB-4A0E-8C57-5DF5C869B8DB}" destId="{69EEF243-266E-4389-AF2B-A6A7CA3E5DA8}" srcOrd="1" destOrd="0" presId="urn:microsoft.com/office/officeart/2005/8/layout/hierarchy3"/>
    <dgm:cxn modelId="{6ACC3C3E-D4A1-486C-BC27-DFB5E11D3670}" srcId="{E211C8F9-2A4F-4ED3-BAE9-D475A3A31066}" destId="{E070A563-5D69-4E3F-8EC9-17C844428B39}" srcOrd="0" destOrd="0" parTransId="{817C3608-2A21-47E7-983E-B1B846F4DFC3}" sibTransId="{F2D351B2-6C05-4919-BF8C-9E82363297F2}"/>
    <dgm:cxn modelId="{1220BA5D-3FDD-4B21-B2FD-C10C9FF58B64}" srcId="{B7233639-11EB-4A0E-8C57-5DF5C869B8DB}" destId="{188C268B-8A2C-4ECD-AD3C-1BABE102A0C9}" srcOrd="0" destOrd="0" parTransId="{10E92862-DEE6-433B-A3A1-E5677DBEC07C}" sibTransId="{B4F16E04-CE8F-476D-94C8-4259B3906C84}"/>
    <dgm:cxn modelId="{B6425A5E-5BF5-44C7-BA2C-7B8F4A188ADD}" type="presOf" srcId="{E070A563-5D69-4E3F-8EC9-17C844428B39}" destId="{DEA1FFEF-C6A4-4585-9B73-AAD41494DE38}" srcOrd="0" destOrd="0" presId="urn:microsoft.com/office/officeart/2005/8/layout/hierarchy3"/>
    <dgm:cxn modelId="{26786063-68CE-4F48-BAE3-6137BAE3E380}" type="presOf" srcId="{10E92862-DEE6-433B-A3A1-E5677DBEC07C}" destId="{708CEB4F-AEB7-4E2E-B9C1-BB17379D4A07}" srcOrd="0" destOrd="0" presId="urn:microsoft.com/office/officeart/2005/8/layout/hierarchy3"/>
    <dgm:cxn modelId="{D7213148-2225-41C1-93BC-4E923D7F3C84}" srcId="{D3318ADB-4364-4BF3-BF06-E9E2F19C8DD0}" destId="{CCF0D585-0044-45D3-96C0-6FA7273BF40E}" srcOrd="1" destOrd="0" parTransId="{03C29877-D74F-4665-BE61-76F7C3BFC830}" sibTransId="{55244C24-985C-40D0-B67D-83EF0034E3B4}"/>
    <dgm:cxn modelId="{0B73654B-EB5E-41D9-A878-83162916E01F}" type="presOf" srcId="{6838F66A-26C2-4489-8BDB-3C3A15951CCE}" destId="{754A8CD1-E2E1-4DD1-830B-DB37AB5F6F69}" srcOrd="0" destOrd="0" presId="urn:microsoft.com/office/officeart/2005/8/layout/hierarchy3"/>
    <dgm:cxn modelId="{E42AF44C-6C6A-4182-9965-F2975234F978}" srcId="{D3318ADB-4364-4BF3-BF06-E9E2F19C8DD0}" destId="{B7233639-11EB-4A0E-8C57-5DF5C869B8DB}" srcOrd="2" destOrd="0" parTransId="{C741797B-2430-4B55-A217-307BFF2AAF55}" sibTransId="{A8E91630-41D5-420C-8EAC-C586ECE9CCF3}"/>
    <dgm:cxn modelId="{DFD5E76D-174C-4EF9-82C5-C8ED9AD89EED}" srcId="{25192701-E779-403F-9229-3979EA4DC339}" destId="{EE02B13B-0679-4D85-B0A4-EF48E64A28E7}" srcOrd="0" destOrd="0" parTransId="{FEE5E40E-8183-426C-91E1-BF30A330406B}" sibTransId="{E915DB8D-50CA-4A49-A365-CF889593B40E}"/>
    <dgm:cxn modelId="{0882016E-CF64-40F9-B190-EE8331A34480}" type="presOf" srcId="{E5741DCC-E1B8-41BA-904C-9A2C7F05E0A3}" destId="{2AF03FC9-7C72-4C93-88FF-923D14A8FD1F}" srcOrd="0" destOrd="0" presId="urn:microsoft.com/office/officeart/2005/8/layout/hierarchy3"/>
    <dgm:cxn modelId="{2F3A854F-DEF6-4D23-B41A-A097F9D8A1A9}" type="presOf" srcId="{1B56FBE9-5B22-4967-B210-2BBCBA0C3E1E}" destId="{500FB28B-DAF7-4C0F-9C9E-265FB072416E}" srcOrd="0" destOrd="0" presId="urn:microsoft.com/office/officeart/2005/8/layout/hierarchy3"/>
    <dgm:cxn modelId="{E4E52F82-A78C-40EA-9304-0984996F2D99}" type="presOf" srcId="{811EBA1A-C1C1-48DD-90E5-B22593403701}" destId="{2C1236FB-DC9B-4DF4-8271-1255548260F0}" srcOrd="0" destOrd="0" presId="urn:microsoft.com/office/officeart/2005/8/layout/hierarchy3"/>
    <dgm:cxn modelId="{01C92189-BD29-449A-8B9E-6DFB306773BE}" type="presOf" srcId="{CCF0D585-0044-45D3-96C0-6FA7273BF40E}" destId="{C2083D90-4B8E-4426-8B35-7F9CD91DB414}" srcOrd="1" destOrd="0" presId="urn:microsoft.com/office/officeart/2005/8/layout/hierarchy3"/>
    <dgm:cxn modelId="{EA42F293-EEEC-4761-B749-047D28621593}" srcId="{CCF0D585-0044-45D3-96C0-6FA7273BF40E}" destId="{870F448A-3DF6-489C-A8FE-43CEB6111D88}" srcOrd="0" destOrd="0" parTransId="{F6752C99-E51A-43E7-95E9-5ACADD3440FB}" sibTransId="{3EB11B1B-43F1-4066-9FB0-9FCD5D4EDB41}"/>
    <dgm:cxn modelId="{3E72E69D-13D1-44F6-8AEF-4B3586E31D63}" srcId="{CCF0D585-0044-45D3-96C0-6FA7273BF40E}" destId="{6838F66A-26C2-4489-8BDB-3C3A15951CCE}" srcOrd="2" destOrd="0" parTransId="{2138C175-F670-47BA-A8ED-3CA8B3860583}" sibTransId="{CA4691DC-3BCD-432B-A158-02F4F4A2C605}"/>
    <dgm:cxn modelId="{AC0D1FAC-ED72-4301-8129-E24E8B5AC622}" srcId="{B7233639-11EB-4A0E-8C57-5DF5C869B8DB}" destId="{1B56FBE9-5B22-4967-B210-2BBCBA0C3E1E}" srcOrd="1" destOrd="0" parTransId="{E5741DCC-E1B8-41BA-904C-9A2C7F05E0A3}" sibTransId="{8BD76063-EBCB-4B70-A048-7DDD26F23497}"/>
    <dgm:cxn modelId="{7CE0DDAC-B54C-41A7-B03B-A37AA742879B}" type="presOf" srcId="{817C3608-2A21-47E7-983E-B1B846F4DFC3}" destId="{5490F4D4-E8FB-4C30-B392-4ED7714E91E7}" srcOrd="0" destOrd="0" presId="urn:microsoft.com/office/officeart/2005/8/layout/hierarchy3"/>
    <dgm:cxn modelId="{318BACBA-184D-4DFD-858C-71B1AC22AEFF}" srcId="{D3318ADB-4364-4BF3-BF06-E9E2F19C8DD0}" destId="{E211C8F9-2A4F-4ED3-BAE9-D475A3A31066}" srcOrd="3" destOrd="0" parTransId="{6B3DA6A8-1C46-425B-9341-1771DABFEC69}" sibTransId="{547BC5B9-1993-461F-B876-F47A0ED9C9B4}"/>
    <dgm:cxn modelId="{D1D8D7BD-8A8E-43AE-A73B-7EA586F9D90D}" srcId="{D3318ADB-4364-4BF3-BF06-E9E2F19C8DD0}" destId="{25192701-E779-403F-9229-3979EA4DC339}" srcOrd="0" destOrd="0" parTransId="{6CCA87FD-41C1-4E23-8185-786F7B4FD4FB}" sibTransId="{E762734A-8FC7-49AA-9B1C-8FFDBE5D7FAF}"/>
    <dgm:cxn modelId="{0F23F0C4-3C85-41D0-A31A-6ACAA6488D07}" srcId="{CCF0D585-0044-45D3-96C0-6FA7273BF40E}" destId="{811EBA1A-C1C1-48DD-90E5-B22593403701}" srcOrd="1" destOrd="0" parTransId="{C3B7C616-83A4-4A49-AC63-BE2EBE23F749}" sibTransId="{28D0E847-CC80-4AAC-98E2-BCD9E0C009E9}"/>
    <dgm:cxn modelId="{26D4CDC5-A520-436E-B6EE-FB7A5FE394AD}" type="presOf" srcId="{2138C175-F670-47BA-A8ED-3CA8B3860583}" destId="{5503D971-E7A3-4B96-BAA3-48992853F80F}" srcOrd="0" destOrd="0" presId="urn:microsoft.com/office/officeart/2005/8/layout/hierarchy3"/>
    <dgm:cxn modelId="{B72C7ACB-DB95-4AEA-A379-8C3D1CF51981}" type="presOf" srcId="{E211C8F9-2A4F-4ED3-BAE9-D475A3A31066}" destId="{C8AA782E-2E47-4F5F-BE99-2262622446B9}" srcOrd="0" destOrd="0" presId="urn:microsoft.com/office/officeart/2005/8/layout/hierarchy3"/>
    <dgm:cxn modelId="{E1BB9DCD-0226-4C2E-8E39-A90CDD740C58}" type="presOf" srcId="{B7233639-11EB-4A0E-8C57-5DF5C869B8DB}" destId="{1B548BBC-96E8-48FE-80E5-48695CCE8420}" srcOrd="0" destOrd="0" presId="urn:microsoft.com/office/officeart/2005/8/layout/hierarchy3"/>
    <dgm:cxn modelId="{87AE6AD0-6F6E-432B-8095-620A5CE3FDF6}" type="presOf" srcId="{E211C8F9-2A4F-4ED3-BAE9-D475A3A31066}" destId="{7EC7DAC5-7D92-4C1F-B3C7-885EE3BA3E52}" srcOrd="1" destOrd="0" presId="urn:microsoft.com/office/officeart/2005/8/layout/hierarchy3"/>
    <dgm:cxn modelId="{41B50FE0-E7AA-4EDE-825B-479409E87A7A}" type="presOf" srcId="{188C268B-8A2C-4ECD-AD3C-1BABE102A0C9}" destId="{98CC203B-9243-4AB5-B24A-319AD1CCB89E}" srcOrd="0" destOrd="0" presId="urn:microsoft.com/office/officeart/2005/8/layout/hierarchy3"/>
    <dgm:cxn modelId="{BDDC22F3-F379-4090-A9F5-B2769A479940}" type="presOf" srcId="{FEE5E40E-8183-426C-91E1-BF30A330406B}" destId="{957365C3-893E-4392-ABA6-C81D22F15046}" srcOrd="0" destOrd="0" presId="urn:microsoft.com/office/officeart/2005/8/layout/hierarchy3"/>
    <dgm:cxn modelId="{B89C3EF6-7C44-4EED-B954-D805A6CE24A0}" type="presOf" srcId="{25192701-E779-403F-9229-3979EA4DC339}" destId="{61CB6223-3454-4D67-9B6E-40EB05D98C13}" srcOrd="0" destOrd="0" presId="urn:microsoft.com/office/officeart/2005/8/layout/hierarchy3"/>
    <dgm:cxn modelId="{DE159BF8-F585-4848-9709-BB26CF26BBB9}" type="presOf" srcId="{25192701-E779-403F-9229-3979EA4DC339}" destId="{BE220369-F783-4696-B7B6-C64E56171428}" srcOrd="1" destOrd="0" presId="urn:microsoft.com/office/officeart/2005/8/layout/hierarchy3"/>
    <dgm:cxn modelId="{10BDECF9-BA25-40D2-AD6C-4172F9EE2997}" type="presParOf" srcId="{F13DAD4E-01DC-42BB-8EB9-5898C01054B5}" destId="{B650F1A4-6A34-4AEE-9389-DB740507D8CC}" srcOrd="0" destOrd="0" presId="urn:microsoft.com/office/officeart/2005/8/layout/hierarchy3"/>
    <dgm:cxn modelId="{FF340380-DDD6-473E-AFAC-681292D00FEF}" type="presParOf" srcId="{B650F1A4-6A34-4AEE-9389-DB740507D8CC}" destId="{17CB4B2D-DCB6-4888-96C3-AD2B66F0E0A0}" srcOrd="0" destOrd="0" presId="urn:microsoft.com/office/officeart/2005/8/layout/hierarchy3"/>
    <dgm:cxn modelId="{F2AE13FB-2943-4AFA-A6B2-62C2193D9863}" type="presParOf" srcId="{17CB4B2D-DCB6-4888-96C3-AD2B66F0E0A0}" destId="{61CB6223-3454-4D67-9B6E-40EB05D98C13}" srcOrd="0" destOrd="0" presId="urn:microsoft.com/office/officeart/2005/8/layout/hierarchy3"/>
    <dgm:cxn modelId="{BE8EC2F1-F9E4-4994-9040-DAE5587D3CA0}" type="presParOf" srcId="{17CB4B2D-DCB6-4888-96C3-AD2B66F0E0A0}" destId="{BE220369-F783-4696-B7B6-C64E56171428}" srcOrd="1" destOrd="0" presId="urn:microsoft.com/office/officeart/2005/8/layout/hierarchy3"/>
    <dgm:cxn modelId="{3997305B-8CA9-4CF4-9833-B02A6793DBF0}" type="presParOf" srcId="{B650F1A4-6A34-4AEE-9389-DB740507D8CC}" destId="{5C713100-5862-4881-A376-490A14FB9180}" srcOrd="1" destOrd="0" presId="urn:microsoft.com/office/officeart/2005/8/layout/hierarchy3"/>
    <dgm:cxn modelId="{1FD9CE1B-4F05-47F5-8132-99AFF404D372}" type="presParOf" srcId="{5C713100-5862-4881-A376-490A14FB9180}" destId="{957365C3-893E-4392-ABA6-C81D22F15046}" srcOrd="0" destOrd="0" presId="urn:microsoft.com/office/officeart/2005/8/layout/hierarchy3"/>
    <dgm:cxn modelId="{F85C035B-9D7C-4060-8A8E-B3A805418D04}" type="presParOf" srcId="{5C713100-5862-4881-A376-490A14FB9180}" destId="{BB67BF45-6869-457D-A810-F5EAB5575120}" srcOrd="1" destOrd="0" presId="urn:microsoft.com/office/officeart/2005/8/layout/hierarchy3"/>
    <dgm:cxn modelId="{2FC818DF-8AB3-42B7-9688-BFBE81429659}" type="presParOf" srcId="{F13DAD4E-01DC-42BB-8EB9-5898C01054B5}" destId="{B7C46220-6A79-4145-BB7B-0C43DC427812}" srcOrd="1" destOrd="0" presId="urn:microsoft.com/office/officeart/2005/8/layout/hierarchy3"/>
    <dgm:cxn modelId="{64B0A7D2-1B20-4234-8DC8-E84C3D710797}" type="presParOf" srcId="{B7C46220-6A79-4145-BB7B-0C43DC427812}" destId="{61731BCB-5E9E-48CB-A01C-0A34E1C12DF8}" srcOrd="0" destOrd="0" presId="urn:microsoft.com/office/officeart/2005/8/layout/hierarchy3"/>
    <dgm:cxn modelId="{67C29364-0932-4691-892E-C5D79DB70ED7}" type="presParOf" srcId="{61731BCB-5E9E-48CB-A01C-0A34E1C12DF8}" destId="{5AA61E5C-6CAE-48BC-B5F7-3CCDEDD5CBE6}" srcOrd="0" destOrd="0" presId="urn:microsoft.com/office/officeart/2005/8/layout/hierarchy3"/>
    <dgm:cxn modelId="{43BB370B-CDA1-4F3B-B0FB-E868E577A910}" type="presParOf" srcId="{61731BCB-5E9E-48CB-A01C-0A34E1C12DF8}" destId="{C2083D90-4B8E-4426-8B35-7F9CD91DB414}" srcOrd="1" destOrd="0" presId="urn:microsoft.com/office/officeart/2005/8/layout/hierarchy3"/>
    <dgm:cxn modelId="{059998EC-7DC2-4561-B3C6-38F59E5AB90F}" type="presParOf" srcId="{B7C46220-6A79-4145-BB7B-0C43DC427812}" destId="{09A7DC7D-6561-4FB7-84E0-089271155033}" srcOrd="1" destOrd="0" presId="urn:microsoft.com/office/officeart/2005/8/layout/hierarchy3"/>
    <dgm:cxn modelId="{5988446B-4A85-4C68-9238-769132F89518}" type="presParOf" srcId="{09A7DC7D-6561-4FB7-84E0-089271155033}" destId="{E6046D49-48E3-441C-BA05-5F1B0AB97D87}" srcOrd="0" destOrd="0" presId="urn:microsoft.com/office/officeart/2005/8/layout/hierarchy3"/>
    <dgm:cxn modelId="{DD966CD9-DA32-49D0-B2C7-82BAF6CCE141}" type="presParOf" srcId="{09A7DC7D-6561-4FB7-84E0-089271155033}" destId="{EC73910E-EBE7-4BB7-A5B3-532B4060BC05}" srcOrd="1" destOrd="0" presId="urn:microsoft.com/office/officeart/2005/8/layout/hierarchy3"/>
    <dgm:cxn modelId="{5A80A9A6-89C4-438F-94F8-D274AECF6E10}" type="presParOf" srcId="{09A7DC7D-6561-4FB7-84E0-089271155033}" destId="{A2EE1832-4405-444F-9EDC-5784F3C22C93}" srcOrd="2" destOrd="0" presId="urn:microsoft.com/office/officeart/2005/8/layout/hierarchy3"/>
    <dgm:cxn modelId="{3DA580D4-02C4-465B-8372-BB3217123ED1}" type="presParOf" srcId="{09A7DC7D-6561-4FB7-84E0-089271155033}" destId="{2C1236FB-DC9B-4DF4-8271-1255548260F0}" srcOrd="3" destOrd="0" presId="urn:microsoft.com/office/officeart/2005/8/layout/hierarchy3"/>
    <dgm:cxn modelId="{8949E1F9-5DEC-4261-922F-22180FC6A2C9}" type="presParOf" srcId="{09A7DC7D-6561-4FB7-84E0-089271155033}" destId="{5503D971-E7A3-4B96-BAA3-48992853F80F}" srcOrd="4" destOrd="0" presId="urn:microsoft.com/office/officeart/2005/8/layout/hierarchy3"/>
    <dgm:cxn modelId="{0AB7EF73-C027-4EC5-ADCC-C3B74C577E2A}" type="presParOf" srcId="{09A7DC7D-6561-4FB7-84E0-089271155033}" destId="{754A8CD1-E2E1-4DD1-830B-DB37AB5F6F69}" srcOrd="5" destOrd="0" presId="urn:microsoft.com/office/officeart/2005/8/layout/hierarchy3"/>
    <dgm:cxn modelId="{34F4573E-3724-4F1F-B5CF-B5F0BDBD3815}" type="presParOf" srcId="{F13DAD4E-01DC-42BB-8EB9-5898C01054B5}" destId="{7869C38E-234C-468E-B22E-8901556BE97C}" srcOrd="2" destOrd="0" presId="urn:microsoft.com/office/officeart/2005/8/layout/hierarchy3"/>
    <dgm:cxn modelId="{F96B57FA-CB4C-4647-BDEB-7D6E414052E3}" type="presParOf" srcId="{7869C38E-234C-468E-B22E-8901556BE97C}" destId="{A3D07E36-BC14-4B95-8294-CA738CDC0003}" srcOrd="0" destOrd="0" presId="urn:microsoft.com/office/officeart/2005/8/layout/hierarchy3"/>
    <dgm:cxn modelId="{61B3F611-1628-4649-973D-34B4CBCE4DA1}" type="presParOf" srcId="{A3D07E36-BC14-4B95-8294-CA738CDC0003}" destId="{1B548BBC-96E8-48FE-80E5-48695CCE8420}" srcOrd="0" destOrd="0" presId="urn:microsoft.com/office/officeart/2005/8/layout/hierarchy3"/>
    <dgm:cxn modelId="{04E2C81C-2D82-48AC-8F7A-B36BB276DAD5}" type="presParOf" srcId="{A3D07E36-BC14-4B95-8294-CA738CDC0003}" destId="{69EEF243-266E-4389-AF2B-A6A7CA3E5DA8}" srcOrd="1" destOrd="0" presId="urn:microsoft.com/office/officeart/2005/8/layout/hierarchy3"/>
    <dgm:cxn modelId="{A2A10707-4DEC-48AC-9984-39C8DB0BC193}" type="presParOf" srcId="{7869C38E-234C-468E-B22E-8901556BE97C}" destId="{EAD69A89-C443-44CA-9B09-E6B463AFD85A}" srcOrd="1" destOrd="0" presId="urn:microsoft.com/office/officeart/2005/8/layout/hierarchy3"/>
    <dgm:cxn modelId="{AC422229-8DC0-4ADE-9B84-A8D8115D779C}" type="presParOf" srcId="{EAD69A89-C443-44CA-9B09-E6B463AFD85A}" destId="{708CEB4F-AEB7-4E2E-B9C1-BB17379D4A07}" srcOrd="0" destOrd="0" presId="urn:microsoft.com/office/officeart/2005/8/layout/hierarchy3"/>
    <dgm:cxn modelId="{F9B1D740-4506-44EC-933B-3CC18D71217F}" type="presParOf" srcId="{EAD69A89-C443-44CA-9B09-E6B463AFD85A}" destId="{98CC203B-9243-4AB5-B24A-319AD1CCB89E}" srcOrd="1" destOrd="0" presId="urn:microsoft.com/office/officeart/2005/8/layout/hierarchy3"/>
    <dgm:cxn modelId="{953D6F6B-77A7-485F-AEE0-D3498019DBBC}" type="presParOf" srcId="{EAD69A89-C443-44CA-9B09-E6B463AFD85A}" destId="{2AF03FC9-7C72-4C93-88FF-923D14A8FD1F}" srcOrd="2" destOrd="0" presId="urn:microsoft.com/office/officeart/2005/8/layout/hierarchy3"/>
    <dgm:cxn modelId="{888FBD4A-E816-4FF8-9449-2614A04EF4B4}" type="presParOf" srcId="{EAD69A89-C443-44CA-9B09-E6B463AFD85A}" destId="{500FB28B-DAF7-4C0F-9C9E-265FB072416E}" srcOrd="3" destOrd="0" presId="urn:microsoft.com/office/officeart/2005/8/layout/hierarchy3"/>
    <dgm:cxn modelId="{50AA5F11-EA86-4BDC-AFC1-A338D77380EE}" type="presParOf" srcId="{F13DAD4E-01DC-42BB-8EB9-5898C01054B5}" destId="{CB323E0A-2D01-46A7-A975-932F9813A9E2}" srcOrd="3" destOrd="0" presId="urn:microsoft.com/office/officeart/2005/8/layout/hierarchy3"/>
    <dgm:cxn modelId="{5064E151-A0D8-4CA4-86D7-0590F6DB6252}" type="presParOf" srcId="{CB323E0A-2D01-46A7-A975-932F9813A9E2}" destId="{A90F5B54-683B-4B66-9C40-B972E949B028}" srcOrd="0" destOrd="0" presId="urn:microsoft.com/office/officeart/2005/8/layout/hierarchy3"/>
    <dgm:cxn modelId="{4F1E9CEB-2EFD-4EB7-8894-25F1E5C3FBB3}" type="presParOf" srcId="{A90F5B54-683B-4B66-9C40-B972E949B028}" destId="{C8AA782E-2E47-4F5F-BE99-2262622446B9}" srcOrd="0" destOrd="0" presId="urn:microsoft.com/office/officeart/2005/8/layout/hierarchy3"/>
    <dgm:cxn modelId="{C3BBF02D-82A9-49A7-A7B8-ABAABA6CBB7E}" type="presParOf" srcId="{A90F5B54-683B-4B66-9C40-B972E949B028}" destId="{7EC7DAC5-7D92-4C1F-B3C7-885EE3BA3E52}" srcOrd="1" destOrd="0" presId="urn:microsoft.com/office/officeart/2005/8/layout/hierarchy3"/>
    <dgm:cxn modelId="{0DA6C32F-56EC-496D-A6D6-D9A72E2D1939}" type="presParOf" srcId="{CB323E0A-2D01-46A7-A975-932F9813A9E2}" destId="{23DE0CF8-129B-48AE-A2BF-0BC27EF96CF6}" srcOrd="1" destOrd="0" presId="urn:microsoft.com/office/officeart/2005/8/layout/hierarchy3"/>
    <dgm:cxn modelId="{4403CBF1-A0FF-4A73-8E7B-D639B0870782}" type="presParOf" srcId="{23DE0CF8-129B-48AE-A2BF-0BC27EF96CF6}" destId="{5490F4D4-E8FB-4C30-B392-4ED7714E91E7}" srcOrd="0" destOrd="0" presId="urn:microsoft.com/office/officeart/2005/8/layout/hierarchy3"/>
    <dgm:cxn modelId="{7562FAF0-F317-47F7-B759-1A148314480E}" type="presParOf" srcId="{23DE0CF8-129B-48AE-A2BF-0BC27EF96CF6}" destId="{DEA1FFEF-C6A4-4585-9B73-AAD41494DE3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377EE-8B09-4F98-ABAF-725B38E3025A}">
      <dsp:nvSpPr>
        <dsp:cNvPr id="0" name=""/>
        <dsp:cNvSpPr/>
      </dsp:nvSpPr>
      <dsp:spPr>
        <a:xfrm>
          <a:off x="4896" y="0"/>
          <a:ext cx="1363870" cy="45381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Mutual Legal Assistance</a:t>
          </a:r>
          <a:endParaRPr lang="en-ZA" sz="1300" kern="1200" dirty="0"/>
        </a:p>
      </dsp:txBody>
      <dsp:txXfrm>
        <a:off x="4896" y="1815253"/>
        <a:ext cx="1363870" cy="1815253"/>
      </dsp:txXfrm>
    </dsp:sp>
    <dsp:sp modelId="{77F1224D-4932-4ECA-AD09-ADB3E0617DD4}">
      <dsp:nvSpPr>
        <dsp:cNvPr id="0" name=""/>
        <dsp:cNvSpPr/>
      </dsp:nvSpPr>
      <dsp:spPr>
        <a:xfrm>
          <a:off x="45812" y="272287"/>
          <a:ext cx="1282038" cy="151119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44D95-8848-4B02-94B4-7455F7CE5273}">
      <dsp:nvSpPr>
        <dsp:cNvPr id="0" name=""/>
        <dsp:cNvSpPr/>
      </dsp:nvSpPr>
      <dsp:spPr>
        <a:xfrm>
          <a:off x="1409682" y="0"/>
          <a:ext cx="1363870" cy="45381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RB supervision of DNFBPs &amp; sanctions </a:t>
          </a:r>
          <a:endParaRPr lang="en-ZA" sz="1300" kern="1200" dirty="0"/>
        </a:p>
      </dsp:txBody>
      <dsp:txXfrm>
        <a:off x="1409682" y="1815253"/>
        <a:ext cx="1363870" cy="1815253"/>
      </dsp:txXfrm>
    </dsp:sp>
    <dsp:sp modelId="{58151353-E446-40E7-BCA7-09D7CDC96F9F}">
      <dsp:nvSpPr>
        <dsp:cNvPr id="0" name=""/>
        <dsp:cNvSpPr/>
      </dsp:nvSpPr>
      <dsp:spPr>
        <a:xfrm>
          <a:off x="1450598" y="272287"/>
          <a:ext cx="1282038" cy="151119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F6C80-1EE0-497F-840F-395984CF1098}">
      <dsp:nvSpPr>
        <dsp:cNvPr id="0" name=""/>
        <dsp:cNvSpPr/>
      </dsp:nvSpPr>
      <dsp:spPr>
        <a:xfrm>
          <a:off x="2814468" y="0"/>
          <a:ext cx="1363870" cy="453813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BO information</a:t>
          </a:r>
          <a:endParaRPr lang="en-ZA" sz="1300" kern="1200" dirty="0"/>
        </a:p>
      </dsp:txBody>
      <dsp:txXfrm>
        <a:off x="2814468" y="1815253"/>
        <a:ext cx="1363870" cy="1815253"/>
      </dsp:txXfrm>
    </dsp:sp>
    <dsp:sp modelId="{79CACDAE-1297-4654-91FF-E4DB2B3DD74E}">
      <dsp:nvSpPr>
        <dsp:cNvPr id="0" name=""/>
        <dsp:cNvSpPr/>
      </dsp:nvSpPr>
      <dsp:spPr>
        <a:xfrm>
          <a:off x="2855385" y="272287"/>
          <a:ext cx="1282038" cy="151119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86C952-5960-4B66-A777-73A6203C336B}">
      <dsp:nvSpPr>
        <dsp:cNvPr id="0" name=""/>
        <dsp:cNvSpPr/>
      </dsp:nvSpPr>
      <dsp:spPr>
        <a:xfrm>
          <a:off x="4219255" y="0"/>
          <a:ext cx="1363870" cy="453813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LEA request of financial information</a:t>
          </a:r>
          <a:endParaRPr lang="en-ZA" sz="1300" kern="1200" dirty="0"/>
        </a:p>
      </dsp:txBody>
      <dsp:txXfrm>
        <a:off x="4219255" y="1815253"/>
        <a:ext cx="1363870" cy="1815253"/>
      </dsp:txXfrm>
    </dsp:sp>
    <dsp:sp modelId="{90C01E26-EC60-4DBF-A2E5-8B949A72ED97}">
      <dsp:nvSpPr>
        <dsp:cNvPr id="0" name=""/>
        <dsp:cNvSpPr/>
      </dsp:nvSpPr>
      <dsp:spPr>
        <a:xfrm>
          <a:off x="4260171" y="272287"/>
          <a:ext cx="1282038" cy="151119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0C0B4-6CD9-434D-9CE0-5B5C67B36909}">
      <dsp:nvSpPr>
        <dsp:cNvPr id="0" name=""/>
        <dsp:cNvSpPr/>
      </dsp:nvSpPr>
      <dsp:spPr>
        <a:xfrm>
          <a:off x="5624041" y="0"/>
          <a:ext cx="1363870" cy="453813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Investigations &amp; prosecution of ML &amp; TF cases</a:t>
          </a:r>
          <a:endParaRPr lang="en-ZA" sz="1300" kern="1200" dirty="0"/>
        </a:p>
      </dsp:txBody>
      <dsp:txXfrm>
        <a:off x="5624041" y="1815253"/>
        <a:ext cx="1363870" cy="1815253"/>
      </dsp:txXfrm>
    </dsp:sp>
    <dsp:sp modelId="{1A76C07A-F1B4-41DC-8F73-BCC9CF64021B}">
      <dsp:nvSpPr>
        <dsp:cNvPr id="0" name=""/>
        <dsp:cNvSpPr/>
      </dsp:nvSpPr>
      <dsp:spPr>
        <a:xfrm>
          <a:off x="5664957" y="272287"/>
          <a:ext cx="1282038" cy="151119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DDB62-72C4-43F3-B985-D52EF18BF7C1}">
      <dsp:nvSpPr>
        <dsp:cNvPr id="0" name=""/>
        <dsp:cNvSpPr/>
      </dsp:nvSpPr>
      <dsp:spPr>
        <a:xfrm>
          <a:off x="7028828" y="0"/>
          <a:ext cx="1363870" cy="45381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Identify, confiscate proceeds of predicate offences</a:t>
          </a:r>
          <a:endParaRPr lang="en-ZA" sz="1300" kern="1200" dirty="0"/>
        </a:p>
      </dsp:txBody>
      <dsp:txXfrm>
        <a:off x="7028828" y="1815253"/>
        <a:ext cx="1363870" cy="1815253"/>
      </dsp:txXfrm>
    </dsp:sp>
    <dsp:sp modelId="{D0078A7C-104A-4DE7-A33D-B154043B8D58}">
      <dsp:nvSpPr>
        <dsp:cNvPr id="0" name=""/>
        <dsp:cNvSpPr/>
      </dsp:nvSpPr>
      <dsp:spPr>
        <a:xfrm>
          <a:off x="7069744" y="272287"/>
          <a:ext cx="1282038" cy="1511198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76B09-B9FF-49A1-97D9-608EF0397C4C}">
      <dsp:nvSpPr>
        <dsp:cNvPr id="0" name=""/>
        <dsp:cNvSpPr/>
      </dsp:nvSpPr>
      <dsp:spPr>
        <a:xfrm>
          <a:off x="8433614" y="0"/>
          <a:ext cx="1363870" cy="45381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NRA: TF</a:t>
          </a:r>
          <a:endParaRPr lang="en-ZA" sz="1300" kern="1200" dirty="0"/>
        </a:p>
      </dsp:txBody>
      <dsp:txXfrm>
        <a:off x="8433614" y="1815253"/>
        <a:ext cx="1363870" cy="1815253"/>
      </dsp:txXfrm>
    </dsp:sp>
    <dsp:sp modelId="{CCC4C5CB-D58D-4DA2-98CA-4C0ED2941133}">
      <dsp:nvSpPr>
        <dsp:cNvPr id="0" name=""/>
        <dsp:cNvSpPr/>
      </dsp:nvSpPr>
      <dsp:spPr>
        <a:xfrm>
          <a:off x="8474530" y="272287"/>
          <a:ext cx="1282038" cy="1511198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47C8C0-267C-4D6B-B160-61859DB1BB8A}">
      <dsp:nvSpPr>
        <dsp:cNvPr id="0" name=""/>
        <dsp:cNvSpPr/>
      </dsp:nvSpPr>
      <dsp:spPr>
        <a:xfrm>
          <a:off x="9838400" y="0"/>
          <a:ext cx="1329527" cy="453813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TFS implementation &amp; domestic listing</a:t>
          </a:r>
          <a:endParaRPr lang="en-ZA" sz="1300" kern="1200" dirty="0"/>
        </a:p>
      </dsp:txBody>
      <dsp:txXfrm>
        <a:off x="9838400" y="1815253"/>
        <a:ext cx="1329527" cy="1815253"/>
      </dsp:txXfrm>
    </dsp:sp>
    <dsp:sp modelId="{2A2B418A-EBCC-4530-85AE-C269F145CFB6}">
      <dsp:nvSpPr>
        <dsp:cNvPr id="0" name=""/>
        <dsp:cNvSpPr/>
      </dsp:nvSpPr>
      <dsp:spPr>
        <a:xfrm>
          <a:off x="9862145" y="272287"/>
          <a:ext cx="1282038" cy="1511198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71858-A3BB-4709-94C4-F97F03FAB6A4}">
      <dsp:nvSpPr>
        <dsp:cNvPr id="0" name=""/>
        <dsp:cNvSpPr/>
      </dsp:nvSpPr>
      <dsp:spPr>
        <a:xfrm>
          <a:off x="450304" y="3630506"/>
          <a:ext cx="10272215" cy="680719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396B7-29F6-46CF-97D7-973FBDFABB59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B6BCCC-C37C-4DDE-9830-00819EED3FB8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rgbClr val="5A7E92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Section 28A – </a:t>
          </a:r>
          <a:r>
            <a:rPr lang="en-US" sz="1800" b="1" kern="1200" dirty="0" err="1"/>
            <a:t>Scrutinise</a:t>
          </a:r>
          <a:r>
            <a:rPr lang="en-US" sz="1800" b="1" kern="1200" dirty="0"/>
            <a:t> information concerning a client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Section 26A – TFS list published on the FIC website </a:t>
          </a:r>
        </a:p>
      </dsp:txBody>
      <dsp:txXfrm>
        <a:off x="752110" y="541866"/>
        <a:ext cx="7301111" cy="1083733"/>
      </dsp:txXfrm>
    </dsp:sp>
    <dsp:sp modelId="{6571DC7D-C70E-4F93-AC19-95E4288F6DFD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289A0-0A6D-43C4-A572-BC61C1222011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rgbClr val="5A7E92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Section 26B – Freeze property that is linked to a designated person, terrorist activity or proliferation financing activity </a:t>
          </a:r>
        </a:p>
      </dsp:txBody>
      <dsp:txXfrm>
        <a:off x="1146048" y="2167466"/>
        <a:ext cx="6907174" cy="1083733"/>
      </dsp:txXfrm>
    </dsp:sp>
    <dsp:sp modelId="{AAC35D2A-0D10-45EE-ADCB-036CD6E57DA4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D57FAA-7221-45BF-9985-9F31C6310AD5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rgbClr val="5A7E92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Section 28A – File a Terrorist Property Report with the FIC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Section 26C – Permitted financial transactions </a:t>
          </a:r>
        </a:p>
      </dsp:txBody>
      <dsp:txXfrm>
        <a:off x="752110" y="3793066"/>
        <a:ext cx="7301111" cy="1083733"/>
      </dsp:txXfrm>
    </dsp:sp>
    <dsp:sp modelId="{BF917666-79CB-4E87-92C0-50FD02924C92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B6223-3454-4D67-9B6E-40EB05D98C13}">
      <dsp:nvSpPr>
        <dsp:cNvPr id="0" name=""/>
        <dsp:cNvSpPr/>
      </dsp:nvSpPr>
      <dsp:spPr>
        <a:xfrm>
          <a:off x="661341" y="1819"/>
          <a:ext cx="2068394" cy="1034197"/>
        </a:xfrm>
        <a:prstGeom prst="roundRect">
          <a:avLst>
            <a:gd name="adj" fmla="val 10000"/>
          </a:avLst>
        </a:prstGeom>
        <a:solidFill>
          <a:srgbClr val="5A7E9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err="1"/>
            <a:t>S28</a:t>
          </a:r>
          <a:r>
            <a:rPr lang="en-US" sz="2400" kern="1200"/>
            <a:t> </a:t>
          </a:r>
          <a:r>
            <a:rPr lang="en-US" sz="2400" kern="1200">
              <a:latin typeface="Arial" panose="020B0604020202020204"/>
            </a:rPr>
            <a:t>– CTR</a:t>
          </a:r>
          <a:endParaRPr lang="en-US" sz="2400" kern="1200"/>
        </a:p>
      </dsp:txBody>
      <dsp:txXfrm>
        <a:off x="691632" y="32110"/>
        <a:ext cx="2007812" cy="973615"/>
      </dsp:txXfrm>
    </dsp:sp>
    <dsp:sp modelId="{957365C3-893E-4392-ABA6-C81D22F15046}">
      <dsp:nvSpPr>
        <dsp:cNvPr id="0" name=""/>
        <dsp:cNvSpPr/>
      </dsp:nvSpPr>
      <dsp:spPr>
        <a:xfrm>
          <a:off x="868181" y="1036016"/>
          <a:ext cx="206839" cy="775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647"/>
              </a:lnTo>
              <a:lnTo>
                <a:pt x="206839" y="775647"/>
              </a:lnTo>
            </a:path>
          </a:pathLst>
        </a:custGeom>
        <a:noFill/>
        <a:ln w="12700" cap="flat" cmpd="sng" algn="ctr">
          <a:solidFill>
            <a:srgbClr val="5A7E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67BF45-6869-457D-A810-F5EAB5575120}">
      <dsp:nvSpPr>
        <dsp:cNvPr id="0" name=""/>
        <dsp:cNvSpPr/>
      </dsp:nvSpPr>
      <dsp:spPr>
        <a:xfrm>
          <a:off x="1075020" y="1294565"/>
          <a:ext cx="1654715" cy="10341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A7E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Cash payment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(CTR)</a:t>
          </a:r>
        </a:p>
      </dsp:txBody>
      <dsp:txXfrm>
        <a:off x="1105311" y="1324856"/>
        <a:ext cx="1594133" cy="973615"/>
      </dsp:txXfrm>
    </dsp:sp>
    <dsp:sp modelId="{5AA61E5C-6CAE-48BC-B5F7-3CCDEDD5CBE6}">
      <dsp:nvSpPr>
        <dsp:cNvPr id="0" name=""/>
        <dsp:cNvSpPr/>
      </dsp:nvSpPr>
      <dsp:spPr>
        <a:xfrm>
          <a:off x="5855162" y="14415"/>
          <a:ext cx="2068394" cy="1034197"/>
        </a:xfrm>
        <a:prstGeom prst="roundRect">
          <a:avLst>
            <a:gd name="adj" fmla="val 10000"/>
          </a:avLst>
        </a:prstGeom>
        <a:solidFill>
          <a:srgbClr val="82AE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S29 </a:t>
          </a:r>
          <a:r>
            <a:rPr lang="en-US" sz="2400" kern="1200">
              <a:latin typeface="Arial" panose="020B0604020202020204"/>
            </a:rPr>
            <a:t>– STR</a:t>
          </a:r>
          <a:endParaRPr lang="en-US" sz="2400" kern="1200"/>
        </a:p>
      </dsp:txBody>
      <dsp:txXfrm>
        <a:off x="5885453" y="44706"/>
        <a:ext cx="2007812" cy="973615"/>
      </dsp:txXfrm>
    </dsp:sp>
    <dsp:sp modelId="{E6046D49-48E3-441C-BA05-5F1B0AB97D87}">
      <dsp:nvSpPr>
        <dsp:cNvPr id="0" name=""/>
        <dsp:cNvSpPr/>
      </dsp:nvSpPr>
      <dsp:spPr>
        <a:xfrm>
          <a:off x="6062001" y="1048613"/>
          <a:ext cx="206839" cy="775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647"/>
              </a:lnTo>
              <a:lnTo>
                <a:pt x="206839" y="775647"/>
              </a:lnTo>
            </a:path>
          </a:pathLst>
        </a:custGeom>
        <a:noFill/>
        <a:ln w="12700" cap="flat" cmpd="sng" algn="ctr">
          <a:solidFill>
            <a:srgbClr val="5A7E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73910E-EBE7-4BB7-A5B3-532B4060BC05}">
      <dsp:nvSpPr>
        <dsp:cNvPr id="0" name=""/>
        <dsp:cNvSpPr/>
      </dsp:nvSpPr>
      <dsp:spPr>
        <a:xfrm>
          <a:off x="6268841" y="1307162"/>
          <a:ext cx="1654715" cy="10341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A7E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Money </a:t>
          </a:r>
          <a:r>
            <a:rPr lang="en-US" sz="1600" kern="1200">
              <a:latin typeface="Arial" panose="020B0604020202020204"/>
            </a:rPr>
            <a:t>laundering</a:t>
          </a:r>
          <a:r>
            <a:rPr lang="en-US" sz="1600" kern="1200"/>
            <a:t> (STR/SAR)</a:t>
          </a:r>
        </a:p>
      </dsp:txBody>
      <dsp:txXfrm>
        <a:off x="6299132" y="1337453"/>
        <a:ext cx="1594133" cy="973615"/>
      </dsp:txXfrm>
    </dsp:sp>
    <dsp:sp modelId="{A2EE1832-4405-444F-9EDC-5784F3C22C93}">
      <dsp:nvSpPr>
        <dsp:cNvPr id="0" name=""/>
        <dsp:cNvSpPr/>
      </dsp:nvSpPr>
      <dsp:spPr>
        <a:xfrm>
          <a:off x="6062001" y="1048613"/>
          <a:ext cx="206839" cy="2068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8394"/>
              </a:lnTo>
              <a:lnTo>
                <a:pt x="206839" y="20683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236FB-DC9B-4DF4-8271-1255548260F0}">
      <dsp:nvSpPr>
        <dsp:cNvPr id="0" name=""/>
        <dsp:cNvSpPr/>
      </dsp:nvSpPr>
      <dsp:spPr>
        <a:xfrm>
          <a:off x="6268841" y="2599908"/>
          <a:ext cx="1654715" cy="10341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A7E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Terrorist </a:t>
          </a:r>
          <a:r>
            <a:rPr lang="en-US" sz="1600" kern="1200">
              <a:latin typeface="Arial" panose="020B0604020202020204"/>
            </a:rPr>
            <a:t>financing</a:t>
          </a:r>
          <a:r>
            <a:rPr lang="en-US" sz="1600" kern="1200"/>
            <a:t> (TFTR/TFAR)</a:t>
          </a:r>
        </a:p>
      </dsp:txBody>
      <dsp:txXfrm>
        <a:off x="6299132" y="2630199"/>
        <a:ext cx="1594133" cy="973615"/>
      </dsp:txXfrm>
    </dsp:sp>
    <dsp:sp modelId="{5503D971-E7A3-4B96-BAA3-48992853F80F}">
      <dsp:nvSpPr>
        <dsp:cNvPr id="0" name=""/>
        <dsp:cNvSpPr/>
      </dsp:nvSpPr>
      <dsp:spPr>
        <a:xfrm>
          <a:off x="6062001" y="1048613"/>
          <a:ext cx="206839" cy="3350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0363"/>
              </a:lnTo>
              <a:lnTo>
                <a:pt x="206839" y="3350363"/>
              </a:lnTo>
            </a:path>
          </a:pathLst>
        </a:custGeom>
        <a:noFill/>
        <a:ln w="12700" cap="flat" cmpd="sng" algn="ctr">
          <a:solidFill>
            <a:srgbClr val="5A7E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4A8CD1-E2E1-4DD1-830B-DB37AB5F6F69}">
      <dsp:nvSpPr>
        <dsp:cNvPr id="0" name=""/>
        <dsp:cNvSpPr/>
      </dsp:nvSpPr>
      <dsp:spPr>
        <a:xfrm>
          <a:off x="6268841" y="3881877"/>
          <a:ext cx="1654715" cy="10341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A7E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Financial </a:t>
          </a:r>
          <a:r>
            <a:rPr lang="en-US" sz="1600" kern="1200">
              <a:latin typeface="Arial" panose="020B0604020202020204"/>
            </a:rPr>
            <a:t>sanctions</a:t>
          </a:r>
          <a:endParaRPr lang="en-US" sz="1600" kern="120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(STR/SAR)</a:t>
          </a:r>
        </a:p>
      </dsp:txBody>
      <dsp:txXfrm>
        <a:off x="6299132" y="3912168"/>
        <a:ext cx="1594133" cy="973615"/>
      </dsp:txXfrm>
    </dsp:sp>
    <dsp:sp modelId="{1B548BBC-96E8-48FE-80E5-48695CCE8420}">
      <dsp:nvSpPr>
        <dsp:cNvPr id="0" name=""/>
        <dsp:cNvSpPr/>
      </dsp:nvSpPr>
      <dsp:spPr>
        <a:xfrm>
          <a:off x="3198806" y="27012"/>
          <a:ext cx="2068394" cy="1034197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S28A </a:t>
          </a:r>
          <a:r>
            <a:rPr lang="en-US" sz="2400" kern="1200">
              <a:latin typeface="Arial" panose="020B0604020202020204"/>
            </a:rPr>
            <a:t>– TPR</a:t>
          </a:r>
          <a:endParaRPr lang="en-US" sz="2400" kern="1200"/>
        </a:p>
      </dsp:txBody>
      <dsp:txXfrm>
        <a:off x="3229097" y="57303"/>
        <a:ext cx="2007812" cy="973615"/>
      </dsp:txXfrm>
    </dsp:sp>
    <dsp:sp modelId="{708CEB4F-AEB7-4E2E-B9C1-BB17379D4A07}">
      <dsp:nvSpPr>
        <dsp:cNvPr id="0" name=""/>
        <dsp:cNvSpPr/>
      </dsp:nvSpPr>
      <dsp:spPr>
        <a:xfrm>
          <a:off x="3405645" y="1061209"/>
          <a:ext cx="206831" cy="775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647"/>
              </a:lnTo>
              <a:lnTo>
                <a:pt x="206831" y="7756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CC203B-9243-4AB5-B24A-319AD1CCB89E}">
      <dsp:nvSpPr>
        <dsp:cNvPr id="0" name=""/>
        <dsp:cNvSpPr/>
      </dsp:nvSpPr>
      <dsp:spPr>
        <a:xfrm>
          <a:off x="3612476" y="1319758"/>
          <a:ext cx="1654715" cy="10341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A7E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Terrorist </a:t>
          </a:r>
          <a:r>
            <a:rPr lang="en-US" sz="1600" kern="1200">
              <a:latin typeface="Arial" panose="020B0604020202020204"/>
            </a:rPr>
            <a:t>financing</a:t>
          </a:r>
          <a:r>
            <a:rPr lang="en-US" sz="1600" kern="1200"/>
            <a:t> (TPR)</a:t>
          </a:r>
        </a:p>
      </dsp:txBody>
      <dsp:txXfrm>
        <a:off x="3642767" y="1350049"/>
        <a:ext cx="1594133" cy="973615"/>
      </dsp:txXfrm>
    </dsp:sp>
    <dsp:sp modelId="{2AF03FC9-7C72-4C93-88FF-923D14A8FD1F}">
      <dsp:nvSpPr>
        <dsp:cNvPr id="0" name=""/>
        <dsp:cNvSpPr/>
      </dsp:nvSpPr>
      <dsp:spPr>
        <a:xfrm>
          <a:off x="3405645" y="1061209"/>
          <a:ext cx="206831" cy="2068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8394"/>
              </a:lnTo>
              <a:lnTo>
                <a:pt x="206831" y="2068394"/>
              </a:lnTo>
            </a:path>
          </a:pathLst>
        </a:custGeom>
        <a:noFill/>
        <a:ln w="12700" cap="flat" cmpd="sng" algn="ctr">
          <a:solidFill>
            <a:srgbClr val="5A7E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0FB28B-DAF7-4C0F-9C9E-265FB072416E}">
      <dsp:nvSpPr>
        <dsp:cNvPr id="0" name=""/>
        <dsp:cNvSpPr/>
      </dsp:nvSpPr>
      <dsp:spPr>
        <a:xfrm>
          <a:off x="3612476" y="2612505"/>
          <a:ext cx="1654715" cy="10341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A7E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Financial </a:t>
          </a:r>
          <a:r>
            <a:rPr lang="en-US" sz="1600" kern="1200">
              <a:latin typeface="Arial" panose="020B0604020202020204"/>
            </a:rPr>
            <a:t>sanctions</a:t>
          </a:r>
          <a:r>
            <a:rPr lang="en-US" sz="1600" kern="1200"/>
            <a:t> (TPR)</a:t>
          </a:r>
        </a:p>
      </dsp:txBody>
      <dsp:txXfrm>
        <a:off x="3642767" y="2642796"/>
        <a:ext cx="1594133" cy="973615"/>
      </dsp:txXfrm>
    </dsp:sp>
    <dsp:sp modelId="{C8AA782E-2E47-4F5F-BE99-2262622446B9}">
      <dsp:nvSpPr>
        <dsp:cNvPr id="0" name=""/>
        <dsp:cNvSpPr/>
      </dsp:nvSpPr>
      <dsp:spPr>
        <a:xfrm>
          <a:off x="8417819" y="1819"/>
          <a:ext cx="2068394" cy="1034197"/>
        </a:xfrm>
        <a:prstGeom prst="roundRect">
          <a:avLst>
            <a:gd name="adj" fmla="val 10000"/>
          </a:avLst>
        </a:prstGeom>
        <a:solidFill>
          <a:srgbClr val="8B8E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S31 </a:t>
          </a:r>
          <a:r>
            <a:rPr lang="en-US" sz="2400" kern="1200">
              <a:latin typeface="Arial" panose="020B0604020202020204"/>
            </a:rPr>
            <a:t>– IFTR</a:t>
          </a:r>
          <a:endParaRPr lang="en-US" sz="2400" kern="1200"/>
        </a:p>
      </dsp:txBody>
      <dsp:txXfrm>
        <a:off x="8448110" y="32110"/>
        <a:ext cx="2007812" cy="973615"/>
      </dsp:txXfrm>
    </dsp:sp>
    <dsp:sp modelId="{5490F4D4-E8FB-4C30-B392-4ED7714E91E7}">
      <dsp:nvSpPr>
        <dsp:cNvPr id="0" name=""/>
        <dsp:cNvSpPr/>
      </dsp:nvSpPr>
      <dsp:spPr>
        <a:xfrm>
          <a:off x="8624659" y="1036016"/>
          <a:ext cx="206839" cy="775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647"/>
              </a:lnTo>
              <a:lnTo>
                <a:pt x="206839" y="775647"/>
              </a:lnTo>
            </a:path>
          </a:pathLst>
        </a:custGeom>
        <a:noFill/>
        <a:ln w="12700" cap="flat" cmpd="sng" algn="ctr">
          <a:solidFill>
            <a:srgbClr val="5A7E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A1FFEF-C6A4-4585-9B73-AAD41494DE38}">
      <dsp:nvSpPr>
        <dsp:cNvPr id="0" name=""/>
        <dsp:cNvSpPr/>
      </dsp:nvSpPr>
      <dsp:spPr>
        <a:xfrm>
          <a:off x="8831498" y="1294565"/>
          <a:ext cx="1654715" cy="10341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A7E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</a:rPr>
            <a:t>Cross</a:t>
          </a:r>
          <a:r>
            <a:rPr lang="en-US" sz="1600" strike="sngStrike" kern="1200">
              <a:solidFill>
                <a:schemeClr val="tx1"/>
              </a:solidFill>
            </a:rPr>
            <a:t>-</a:t>
          </a:r>
          <a:r>
            <a:rPr lang="en-US" sz="1600" kern="1200">
              <a:solidFill>
                <a:schemeClr val="tx1"/>
              </a:solidFill>
            </a:rPr>
            <a:t>border money </a:t>
          </a:r>
          <a:r>
            <a:rPr lang="en-US" sz="1600" kern="1200"/>
            <a:t>movement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(IFTR)</a:t>
          </a:r>
        </a:p>
      </dsp:txBody>
      <dsp:txXfrm>
        <a:off x="8861789" y="1324856"/>
        <a:ext cx="1594133" cy="973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6B5B3-4B2E-4EEE-9807-DB9890AA03FC}" type="datetimeFigureOut">
              <a:rPr lang="en-ZA" smtClean="0"/>
              <a:t>2024/09/04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7D103-7057-4409-998A-1E2DD3EA8A4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5448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A0CD7-15ED-43B5-AB95-ABD8992DEAAA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39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A0CD7-15ED-43B5-AB95-ABD8992DEAAA}" type="slidenum">
              <a:rPr lang="en-ZA" smtClean="0"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1908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A0CD7-15ED-43B5-AB95-ABD8992DEAAA}" type="slidenum">
              <a:rPr lang="en-ZA" smtClean="0"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36635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69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53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86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67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69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A0CD7-15ED-43B5-AB95-ABD8992DEAAA}" type="slidenum">
              <a:rPr lang="en-ZA" smtClean="0"/>
              <a:t>41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90003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A0CD7-15ED-43B5-AB95-ABD8992DEAAA}" type="slidenum">
              <a:rPr lang="en-ZA" smtClean="0"/>
              <a:t>42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50868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A0CD7-15ED-43B5-AB95-ABD8992DEAAA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37912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A0CD7-15ED-43B5-AB95-ABD8992DEAAA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114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90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A0CD7-15ED-43B5-AB95-ABD8992DEAAA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161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A0CD7-15ED-43B5-AB95-ABD8992DEAAA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6235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A0CD7-15ED-43B5-AB95-ABD8992DEAAA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63084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30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4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06"/>
          <a:stretch/>
        </p:blipFill>
        <p:spPr>
          <a:xfrm>
            <a:off x="0" y="0"/>
            <a:ext cx="12192000" cy="151529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0988" y="1515291"/>
            <a:ext cx="11228387" cy="42035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6700" indent="-228600">
              <a:lnSpc>
                <a:spcPct val="1500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9750" indent="-228600">
              <a:lnSpc>
                <a:spcPct val="150000"/>
              </a:lnSpc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946367" y="322128"/>
            <a:ext cx="10515600" cy="1896383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854088" y="1322"/>
            <a:ext cx="10337912" cy="144158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400">
                <a:solidFill>
                  <a:srgbClr val="5A7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AD5047A-FEB9-42AE-9DFA-B6CA572EA88D}"/>
              </a:ext>
            </a:extLst>
          </p:cNvPr>
          <p:cNvSpPr txBox="1">
            <a:spLocks/>
          </p:cNvSpPr>
          <p:nvPr userDrawn="1"/>
        </p:nvSpPr>
        <p:spPr>
          <a:xfrm>
            <a:off x="0" y="6608618"/>
            <a:ext cx="158115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n-US" sz="10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85EF375-4656-49C4-88A6-646294632F61}"/>
              </a:ext>
            </a:extLst>
          </p:cNvPr>
          <p:cNvSpPr txBox="1">
            <a:spLocks/>
          </p:cNvSpPr>
          <p:nvPr userDrawn="1"/>
        </p:nvSpPr>
        <p:spPr>
          <a:xfrm>
            <a:off x="-1" y="6553200"/>
            <a:ext cx="1946367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D7574953-C9C2-40DF-92C3-8AB9DFB2A9E7}" type="slidenum">
              <a:rPr lang="en-US" sz="11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5002974B_FIC _Logo_RGB FA-01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8" t="9197" r="16714" b="9099"/>
          <a:stretch/>
        </p:blipFill>
        <p:spPr bwMode="auto">
          <a:xfrm>
            <a:off x="8864338" y="0"/>
            <a:ext cx="3167406" cy="271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6950" y="3418587"/>
            <a:ext cx="9374368" cy="1359649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>
                <a:solidFill>
                  <a:srgbClr val="5A7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THE PRESENTATION TITLE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4315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99734" y="6334088"/>
            <a:ext cx="8492266" cy="37924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dd</a:t>
            </a:r>
            <a:r>
              <a:rPr lang="en-US"/>
              <a:t> Month </a:t>
            </a:r>
            <a:r>
              <a:rPr lang="en-US" err="1"/>
              <a:t>yyyy</a:t>
            </a:r>
            <a:r>
              <a:rPr lang="en-US"/>
              <a:t>  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2426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09CD38-70AE-4D9F-9A71-F92677E411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06"/>
          <a:stretch/>
        </p:blipFill>
        <p:spPr>
          <a:xfrm>
            <a:off x="0" y="-10547"/>
            <a:ext cx="12192000" cy="1515291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E9BDDEA-873B-44D7-B0DD-7AB38B209D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6796" y="1504744"/>
            <a:ext cx="11805204" cy="5048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6700" indent="-228600">
              <a:lnSpc>
                <a:spcPct val="1500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9750" indent="-228600">
              <a:lnSpc>
                <a:spcPct val="150000"/>
              </a:lnSpc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FA113C-4D79-4FF6-B623-CAD7F10B92E2}"/>
              </a:ext>
            </a:extLst>
          </p:cNvPr>
          <p:cNvSpPr txBox="1">
            <a:spLocks/>
          </p:cNvSpPr>
          <p:nvPr userDrawn="1"/>
        </p:nvSpPr>
        <p:spPr>
          <a:xfrm>
            <a:off x="1946367" y="322128"/>
            <a:ext cx="10515600" cy="1896383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0BD50A-C198-4D52-BBC1-450D92937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6467" y="37149"/>
            <a:ext cx="10295534" cy="146759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400">
                <a:solidFill>
                  <a:srgbClr val="5A7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86DC2A90-6D93-47D5-BC89-1C9B5BB6158F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11430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D7574953-C9C2-40DF-92C3-8AB9DFB2A9E7}" type="slidenum">
              <a:rPr lang="en-US" sz="11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1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06"/>
          <a:stretch/>
        </p:blipFill>
        <p:spPr>
          <a:xfrm>
            <a:off x="0" y="0"/>
            <a:ext cx="12192000" cy="151529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0988" y="1515291"/>
            <a:ext cx="11228387" cy="42035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6700" indent="-228600">
              <a:lnSpc>
                <a:spcPct val="1500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9750" indent="-228600">
              <a:lnSpc>
                <a:spcPct val="150000"/>
              </a:lnSpc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946367" y="322128"/>
            <a:ext cx="10515600" cy="1896383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854088" y="1322"/>
            <a:ext cx="10337912" cy="144158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400">
                <a:solidFill>
                  <a:srgbClr val="5A7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AD5047A-FEB9-42AE-9DFA-B6CA572EA88D}"/>
              </a:ext>
            </a:extLst>
          </p:cNvPr>
          <p:cNvSpPr txBox="1">
            <a:spLocks/>
          </p:cNvSpPr>
          <p:nvPr userDrawn="1"/>
        </p:nvSpPr>
        <p:spPr>
          <a:xfrm>
            <a:off x="0" y="6553200"/>
            <a:ext cx="158115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D7574953-C9C2-40DF-92C3-8AB9DFB2A9E7}" type="slidenum">
              <a:rPr lang="en-US" sz="10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2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" b="78413"/>
          <a:stretch/>
        </p:blipFill>
        <p:spPr>
          <a:xfrm>
            <a:off x="0" y="0"/>
            <a:ext cx="12192000" cy="1419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23926" y="0"/>
            <a:ext cx="10385425" cy="14191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7374" y="1812925"/>
            <a:ext cx="10939463" cy="3429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96A9713-BB85-05FD-AC95-66DE29AC5105}"/>
              </a:ext>
            </a:extLst>
          </p:cNvPr>
          <p:cNvSpPr txBox="1">
            <a:spLocks/>
          </p:cNvSpPr>
          <p:nvPr userDrawn="1"/>
        </p:nvSpPr>
        <p:spPr>
          <a:xfrm>
            <a:off x="0" y="6655324"/>
            <a:ext cx="1143000" cy="202676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D7574953-C9C2-40DF-92C3-8AB9DFB2A9E7}" type="slidenum">
              <a:rPr lang="en-US" sz="8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8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789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 userDrawn="1"/>
        </p:nvSpPr>
        <p:spPr>
          <a:xfrm>
            <a:off x="0" y="6553200"/>
            <a:ext cx="11430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D7574953-C9C2-40DF-92C3-8AB9DFB2A9E7}" type="slidenum">
              <a:rPr lang="en-US" sz="11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r>
              <a:rPr lang="en-US" sz="11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"/>
          <a:stretch/>
        </p:blipFill>
        <p:spPr>
          <a:xfrm>
            <a:off x="0" y="0"/>
            <a:ext cx="2752825" cy="6891688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 userDrawn="1"/>
        </p:nvSpPr>
        <p:spPr>
          <a:xfrm>
            <a:off x="2843443" y="2277405"/>
            <a:ext cx="5418055" cy="26047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8800">
                <a:solidFill>
                  <a:srgbClr val="5A7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3499" y="6396095"/>
            <a:ext cx="2702017" cy="33790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lang="en-ZA" sz="1600" smtClean="0">
                <a:effectLst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369671" y="6393781"/>
            <a:ext cx="1692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012 – 641</a:t>
            </a:r>
            <a:r>
              <a:rPr lang="en-US"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6000</a:t>
            </a:r>
            <a:endParaRPr lang="en-ZA" sz="16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9" name="Picture 6" descr="5002974B_FIC _Logo_RGB FA-01"/>
          <p:cNvPicPr>
            <a:picLocks noGrp="1" noChangeAspect="1"/>
          </p:cNvPicPr>
          <p:nvPr isPhoto="1"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"/>
          <a:stretch>
            <a:fillRect/>
          </a:stretch>
        </p:blipFill>
        <p:spPr bwMode="auto">
          <a:xfrm>
            <a:off x="9086405" y="104620"/>
            <a:ext cx="3105595" cy="2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160067" y="6394432"/>
            <a:ext cx="3679176" cy="33790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E-mail@fic.gov.za 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75679" y="6367046"/>
            <a:ext cx="1692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www.fic.gov.za</a:t>
            </a:r>
            <a:endParaRPr lang="en-ZA" sz="16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1" name="Minus 10"/>
          <p:cNvSpPr/>
          <p:nvPr userDrawn="1"/>
        </p:nvSpPr>
        <p:spPr>
          <a:xfrm rot="5400000">
            <a:off x="7937241" y="6407149"/>
            <a:ext cx="338554" cy="311819"/>
          </a:xfrm>
          <a:prstGeom prst="mathMinu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Minus 11"/>
          <p:cNvSpPr/>
          <p:nvPr userDrawn="1"/>
        </p:nvSpPr>
        <p:spPr>
          <a:xfrm rot="5400000">
            <a:off x="10087068" y="6407149"/>
            <a:ext cx="338554" cy="311819"/>
          </a:xfrm>
          <a:prstGeom prst="mathMinu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3685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" b="78413"/>
          <a:stretch/>
        </p:blipFill>
        <p:spPr>
          <a:xfrm>
            <a:off x="0" y="0"/>
            <a:ext cx="12192000" cy="1242719"/>
          </a:xfrm>
          <a:prstGeom prst="rect">
            <a:avLst/>
          </a:prstGeom>
        </p:spPr>
      </p:pic>
      <p:pic>
        <p:nvPicPr>
          <p:cNvPr id="6" name="Picture 7" descr="5002974B_FIC _Logo_RGB FA-0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"/>
          <a:stretch>
            <a:fillRect/>
          </a:stretch>
        </p:blipFill>
        <p:spPr bwMode="auto">
          <a:xfrm>
            <a:off x="10861675" y="5870575"/>
            <a:ext cx="13303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6941" y="-4265"/>
            <a:ext cx="10029733" cy="115832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 AND ANSWERS SESSION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31999" y="1834808"/>
            <a:ext cx="6350326" cy="46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9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06"/>
          <a:stretch/>
        </p:blipFill>
        <p:spPr>
          <a:xfrm>
            <a:off x="0" y="0"/>
            <a:ext cx="12192000" cy="1515291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0712" y="1576566"/>
            <a:ext cx="11228387" cy="42035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6700" indent="-228600">
              <a:lnSpc>
                <a:spcPct val="1500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9750" indent="-228600">
              <a:lnSpc>
                <a:spcPct val="150000"/>
              </a:lnSpc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946367" y="322128"/>
            <a:ext cx="10515600" cy="1896383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837310" y="9711"/>
            <a:ext cx="10354690" cy="15055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400">
                <a:solidFill>
                  <a:srgbClr val="5A7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-1" y="6553200"/>
            <a:ext cx="1946367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D7574953-C9C2-40DF-92C3-8AB9DFB2A9E7}" type="slidenum">
              <a:rPr lang="en-US" sz="11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20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06"/>
          <a:stretch/>
        </p:blipFill>
        <p:spPr>
          <a:xfrm>
            <a:off x="0" y="0"/>
            <a:ext cx="12192000" cy="151529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2112" y="1826484"/>
            <a:ext cx="11685588" cy="47267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6700" indent="-228600">
              <a:lnSpc>
                <a:spcPct val="1500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9750" indent="-228600">
              <a:lnSpc>
                <a:spcPct val="150000"/>
              </a:lnSpc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946367" y="322128"/>
            <a:ext cx="10515600" cy="1896383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844767" y="61275"/>
            <a:ext cx="10232933" cy="15152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400">
                <a:solidFill>
                  <a:srgbClr val="5A7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0" y="6553200"/>
            <a:ext cx="114300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D7574953-C9C2-40DF-92C3-8AB9DFB2A9E7}" type="slidenum">
              <a:rPr lang="en-US" sz="11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20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06"/>
          <a:stretch/>
        </p:blipFill>
        <p:spPr>
          <a:xfrm>
            <a:off x="-1" y="0"/>
            <a:ext cx="8672855" cy="107791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0774" y="1077912"/>
            <a:ext cx="11901226" cy="5577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66700" indent="-228600">
              <a:lnSpc>
                <a:spcPct val="1500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9750" indent="-228600">
              <a:lnSpc>
                <a:spcPct val="150000"/>
              </a:lnSpc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946367" y="322128"/>
            <a:ext cx="10515600" cy="1896383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861526" y="6329"/>
            <a:ext cx="10330474" cy="10407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400">
                <a:solidFill>
                  <a:srgbClr val="5A7E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0" y="6655324"/>
            <a:ext cx="1143000" cy="202676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D7574953-C9C2-40DF-92C3-8AB9DFB2A9E7}" type="slidenum">
              <a:rPr lang="en-US" sz="8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8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" b="78413"/>
          <a:stretch/>
        </p:blipFill>
        <p:spPr>
          <a:xfrm>
            <a:off x="0" y="0"/>
            <a:ext cx="12192000" cy="1242719"/>
          </a:xfrm>
          <a:prstGeom prst="rect">
            <a:avLst/>
          </a:prstGeom>
        </p:spPr>
      </p:pic>
      <p:pic>
        <p:nvPicPr>
          <p:cNvPr id="6" name="Picture 7" descr="5002974B_FIC _Logo_RGB FA-0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"/>
          <a:stretch>
            <a:fillRect/>
          </a:stretch>
        </p:blipFill>
        <p:spPr bwMode="auto">
          <a:xfrm>
            <a:off x="10861675" y="5870575"/>
            <a:ext cx="13303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81150" y="10554"/>
            <a:ext cx="10610850" cy="124271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871" y="1569644"/>
            <a:ext cx="11098490" cy="44955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0" y="6553200"/>
            <a:ext cx="1581150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D7574953-C9C2-40DF-92C3-8AB9DFB2A9E7}" type="slidenum">
              <a:rPr lang="en-US" sz="10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78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4407" r:id="rId2"/>
    <p:sldLayoutId id="2147484406" r:id="rId3"/>
    <p:sldLayoutId id="2147483673" r:id="rId4"/>
    <p:sldLayoutId id="2147483677" r:id="rId5"/>
    <p:sldLayoutId id="2147483678" r:id="rId6"/>
    <p:sldLayoutId id="2147484404" r:id="rId7"/>
    <p:sldLayoutId id="2147483671" r:id="rId8"/>
    <p:sldLayoutId id="2147483670" r:id="rId9"/>
    <p:sldLayoutId id="2147483669" r:id="rId10"/>
    <p:sldLayoutId id="2147484408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c.gov.za/wp-content/uploads/2023/09/2023.3-GN-Directive-6-and-Directive-7-on-submission-of-risk-and-compliance-returns.pdf" TargetMode="External"/><Relationship Id="rId7" Type="http://schemas.openxmlformats.org/officeDocument/2006/relationships/hyperlink" Target="https://www.fic.gov.za/wp-content/uploads/2023/10/2023.10-GN-Accurate-completion-and-submission-of-risk-and-compliance-returns-1-1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ic.gov.za/wp-content/uploads/2023/09/2023-DIR-Directive-7-of-2023-Risk-and-compliance-return.pdf" TargetMode="External"/><Relationship Id="rId5" Type="http://schemas.openxmlformats.org/officeDocument/2006/relationships/hyperlink" Target="https://www.fic.gov.za/wp-content/uploads/2023/09/2023-DIR-Directive-6-of-2023-Risk-and-compliance-return.pdf" TargetMode="External"/><Relationship Id="rId4" Type="http://schemas.openxmlformats.org/officeDocument/2006/relationships/hyperlink" Target="https://www.fic.gov.za/Documents/230331_Directive%206%20RCR.pdf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fic.gov.za/Documents/230331_Directive%206%20RCR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fs.fic.gov.za/Pages/Search?_gl=1*4qkgmb*_ga*ODQzMjE4MDc3LjE2OTgyMzg5NDI.*_ga_3EYLKF5QCS*MTcxMzM0NDEwOS4xMzkuMS4xNzEzMzQ0MTE2LjAuMC4w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tf-gafi.org/content/dam/fatf-gafi/fur/South-Africa-FUR-2023.pdf.coredownload.inline.pdf" TargetMode="External"/><Relationship Id="rId2" Type="http://schemas.openxmlformats.org/officeDocument/2006/relationships/hyperlink" Target="https://www.treasury.gov.za/comm_media/press/2023/2023112901%20MEDIA%20STATEMENT-PROGRESS%20IN%20ADDRESSING%20TECHNICAL%20COMPLIANCE%20DEFICIENCIES%20IN%20SOUTH%20AFRICAS%20ANTI-MONEY%20LAUNDERING%20SYSTEM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ic.gov.za/wp-content/uploads/2023/09/2022.08-PCC-PCC-53-RMCP.pdf" TargetMode="External"/><Relationship Id="rId5" Type="http://schemas.openxmlformats.org/officeDocument/2006/relationships/hyperlink" Target="https://www.fic.gov.za/wp-content/uploads/2023/11/2023.11-PCC-231115-Draft-PCC-121_Beneficial-Ownership.pdf" TargetMode="External"/><Relationship Id="rId4" Type="http://schemas.openxmlformats.org/officeDocument/2006/relationships/hyperlink" Target="https://www.fic.gov.za/wp-content/uploads/2023/09/2023.08-PCC-PCC-6A-Trust-and-company-service-provider.pdf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084" y="3200400"/>
            <a:ext cx="9305645" cy="1987071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TRUST AND COMPANY SERVICE PROVIDERS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ZA" dirty="0">
              <a:solidFill>
                <a:srgbClr val="D08A4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99734" y="5945781"/>
            <a:ext cx="7979995" cy="379245"/>
          </a:xfrm>
        </p:spPr>
        <p:txBody>
          <a:bodyPr/>
          <a:lstStyle/>
          <a:p>
            <a:r>
              <a:rPr lang="en-US" dirty="0"/>
              <a:t>18 April 2024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2057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3D93DD27-0D9F-7985-BFF5-EA85030AA4AD}"/>
              </a:ext>
            </a:extLst>
          </p:cNvPr>
          <p:cNvSpPr/>
          <p:nvPr/>
        </p:nvSpPr>
        <p:spPr>
          <a:xfrm>
            <a:off x="190986" y="5893957"/>
            <a:ext cx="312906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EC2D83-53FF-2CFE-C19E-3D22DB850332}"/>
              </a:ext>
            </a:extLst>
          </p:cNvPr>
          <p:cNvSpPr/>
          <p:nvPr/>
        </p:nvSpPr>
        <p:spPr>
          <a:xfrm>
            <a:off x="223520" y="4692134"/>
            <a:ext cx="312906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681F9E-D3DB-7D35-717A-01F39A7497AC}"/>
              </a:ext>
            </a:extLst>
          </p:cNvPr>
          <p:cNvSpPr/>
          <p:nvPr/>
        </p:nvSpPr>
        <p:spPr>
          <a:xfrm>
            <a:off x="223520" y="2702560"/>
            <a:ext cx="312906" cy="369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51BD3-9679-B8A4-1E29-4DF1531BFA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1167242"/>
            <a:ext cx="11685588" cy="4726715"/>
          </a:xfrm>
        </p:spPr>
        <p:txBody>
          <a:bodyPr lIns="91440" tIns="45720" rIns="91440" bIns="4572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1400" dirty="0">
                <a:latin typeface="Arial"/>
                <a:cs typeface="Arial"/>
              </a:rPr>
              <a:t>Expansion of item 2 of schedule 1 to the FIC Act. A trust and company service provider (TCSP) is defined as a:</a:t>
            </a:r>
          </a:p>
          <a:p>
            <a:pPr>
              <a:spcBef>
                <a:spcPts val="0"/>
              </a:spcBef>
            </a:pPr>
            <a:r>
              <a:rPr lang="en-US" sz="1400" dirty="0">
                <a:latin typeface="Arial"/>
                <a:cs typeface="Arial"/>
              </a:rPr>
              <a:t>  (a) person who carri</a:t>
            </a:r>
            <a:r>
              <a:rPr lang="en-US" sz="1400" b="0" dirty="0">
                <a:latin typeface="Arial"/>
                <a:cs typeface="Arial"/>
              </a:rPr>
              <a:t>es on the business of </a:t>
            </a:r>
            <a:r>
              <a:rPr lang="en-US" sz="1400" b="1" dirty="0">
                <a:latin typeface="Arial"/>
                <a:cs typeface="Arial"/>
              </a:rPr>
              <a:t>preparing</a:t>
            </a:r>
            <a:r>
              <a:rPr lang="en-US" sz="1400" b="0" dirty="0">
                <a:latin typeface="Arial"/>
                <a:cs typeface="Arial"/>
              </a:rPr>
              <a:t> for, or </a:t>
            </a:r>
            <a:r>
              <a:rPr lang="en-US" sz="1400" b="1" dirty="0">
                <a:latin typeface="Arial"/>
                <a:cs typeface="Arial"/>
              </a:rPr>
              <a:t>carrying out</a:t>
            </a:r>
            <a:r>
              <a:rPr lang="en-US" sz="1400" b="0" dirty="0">
                <a:latin typeface="Arial"/>
                <a:cs typeface="Arial"/>
              </a:rPr>
              <a:t>, transactions for a client, where–</a:t>
            </a:r>
          </a:p>
          <a:p>
            <a:r>
              <a:rPr lang="en-US" sz="1400" dirty="0">
                <a:latin typeface="Arial"/>
                <a:cs typeface="Arial"/>
              </a:rPr>
              <a:t>  </a:t>
            </a:r>
            <a:r>
              <a:rPr lang="en-US" sz="1400" b="0" dirty="0">
                <a:latin typeface="Arial"/>
                <a:cs typeface="Arial"/>
              </a:rPr>
              <a:t>(</a:t>
            </a:r>
            <a:r>
              <a:rPr lang="en-US" sz="1400" b="0" dirty="0" err="1">
                <a:latin typeface="Arial"/>
                <a:cs typeface="Arial"/>
              </a:rPr>
              <a:t>i</a:t>
            </a:r>
            <a:r>
              <a:rPr lang="en-US" sz="1400" b="0" dirty="0">
                <a:latin typeface="Arial"/>
                <a:cs typeface="Arial"/>
              </a:rPr>
              <a:t>) the client is </a:t>
            </a:r>
            <a:r>
              <a:rPr lang="en-US" sz="1400" b="1" dirty="0">
                <a:latin typeface="Arial"/>
                <a:cs typeface="Arial"/>
              </a:rPr>
              <a:t>assisted</a:t>
            </a:r>
            <a:r>
              <a:rPr lang="en-US" sz="1400" b="0" dirty="0">
                <a:latin typeface="Arial"/>
                <a:cs typeface="Arial"/>
              </a:rPr>
              <a:t> in the </a:t>
            </a:r>
            <a:r>
              <a:rPr lang="en-US" sz="1400" b="1" dirty="0">
                <a:latin typeface="Arial"/>
                <a:cs typeface="Arial"/>
              </a:rPr>
              <a:t>planning</a:t>
            </a:r>
            <a:r>
              <a:rPr lang="en-US" sz="1400" b="0" dirty="0">
                <a:latin typeface="Arial"/>
                <a:cs typeface="Arial"/>
              </a:rPr>
              <a:t> or </a:t>
            </a:r>
            <a:r>
              <a:rPr lang="en-US" sz="1400" b="1" dirty="0">
                <a:latin typeface="Arial"/>
                <a:cs typeface="Arial"/>
              </a:rPr>
              <a:t>execution</a:t>
            </a:r>
            <a:r>
              <a:rPr lang="en-US" sz="1400" b="0" dirty="0">
                <a:latin typeface="Arial"/>
                <a:cs typeface="Arial"/>
              </a:rPr>
              <a:t> of–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1400" dirty="0">
                <a:latin typeface="Arial"/>
                <a:cs typeface="Arial"/>
              </a:rPr>
              <a:t>     </a:t>
            </a:r>
            <a:r>
              <a:rPr lang="en-US" sz="1400" b="0" dirty="0">
                <a:latin typeface="Arial"/>
                <a:cs typeface="Arial"/>
              </a:rPr>
              <a:t>(aa) the </a:t>
            </a:r>
            <a:r>
              <a:rPr lang="en-US" sz="1400" b="1" dirty="0" err="1">
                <a:latin typeface="Arial"/>
                <a:cs typeface="Arial"/>
              </a:rPr>
              <a:t>organisation</a:t>
            </a:r>
            <a:r>
              <a:rPr lang="en-US" sz="1400" b="1" dirty="0">
                <a:latin typeface="Arial"/>
                <a:cs typeface="Arial"/>
              </a:rPr>
              <a:t> of contributions </a:t>
            </a:r>
            <a:r>
              <a:rPr lang="en-US" sz="1400" b="0" dirty="0">
                <a:latin typeface="Arial"/>
                <a:cs typeface="Arial"/>
              </a:rPr>
              <a:t>necessary for the creation, operation or management of a company, or of an external company or of a</a:t>
            </a:r>
            <a:r>
              <a:rPr lang="en-US" sz="1400" dirty="0">
                <a:latin typeface="Arial"/>
                <a:cs typeface="Arial"/>
              </a:rPr>
              <a:t> </a:t>
            </a:r>
            <a:endParaRPr lang="en-US" sz="1400" b="0" dirty="0">
              <a:latin typeface="Arial"/>
              <a:cs typeface="Arial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1400" dirty="0">
                <a:latin typeface="Arial"/>
                <a:cs typeface="Arial"/>
              </a:rPr>
              <a:t>            </a:t>
            </a:r>
            <a:r>
              <a:rPr lang="en-US" sz="1400" b="0" dirty="0">
                <a:latin typeface="Arial"/>
                <a:cs typeface="Arial"/>
              </a:rPr>
              <a:t>foreign company, as defined in the Companies Act, 2008 (Act 71 of 2008);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1400" dirty="0">
                <a:latin typeface="Arial"/>
                <a:cs typeface="Arial"/>
              </a:rPr>
              <a:t>     </a:t>
            </a:r>
            <a:r>
              <a:rPr lang="en-US" sz="1400" b="0" dirty="0">
                <a:latin typeface="Arial"/>
                <a:cs typeface="Arial"/>
              </a:rPr>
              <a:t>(bb) </a:t>
            </a:r>
            <a:r>
              <a:rPr lang="en-US" sz="1400" b="1" dirty="0">
                <a:latin typeface="Arial"/>
                <a:cs typeface="Arial"/>
              </a:rPr>
              <a:t>the creation, operation or management </a:t>
            </a:r>
            <a:r>
              <a:rPr lang="en-US" sz="1400" b="0" dirty="0">
                <a:latin typeface="Arial"/>
                <a:cs typeface="Arial"/>
              </a:rPr>
              <a:t>of a company, or of an external company or of a foreign company, as defined in the Companies</a:t>
            </a:r>
            <a:r>
              <a:rPr lang="en-US" sz="1400" dirty="0">
                <a:latin typeface="Arial"/>
                <a:cs typeface="Arial"/>
              </a:rPr>
              <a:t> </a:t>
            </a:r>
            <a:endParaRPr lang="en-US" sz="1400" b="0" dirty="0">
              <a:latin typeface="Arial"/>
              <a:cs typeface="Arial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1400" dirty="0">
                <a:latin typeface="Arial"/>
                <a:cs typeface="Arial"/>
              </a:rPr>
              <a:t>             </a:t>
            </a:r>
            <a:r>
              <a:rPr lang="en-US" sz="1400" b="0" dirty="0">
                <a:latin typeface="Arial"/>
                <a:cs typeface="Arial"/>
              </a:rPr>
              <a:t>Act, 2008; or</a:t>
            </a:r>
            <a:r>
              <a:rPr lang="en-US" sz="1400" dirty="0">
                <a:latin typeface="Arial"/>
                <a:cs typeface="Arial"/>
              </a:rPr>
              <a:t> </a:t>
            </a:r>
            <a:endParaRPr lang="en-US" sz="1400" b="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1400" dirty="0">
                <a:latin typeface="Arial"/>
                <a:cs typeface="Arial"/>
              </a:rPr>
              <a:t>    </a:t>
            </a:r>
            <a:r>
              <a:rPr lang="en-US" sz="1400" b="0" dirty="0">
                <a:latin typeface="Arial"/>
                <a:cs typeface="Arial"/>
              </a:rPr>
              <a:t> (cc) the </a:t>
            </a:r>
            <a:r>
              <a:rPr lang="en-US" sz="1400" b="1" dirty="0">
                <a:latin typeface="Arial"/>
                <a:cs typeface="Arial"/>
              </a:rPr>
              <a:t>operation or management </a:t>
            </a:r>
            <a:r>
              <a:rPr lang="en-US" sz="1400" b="0" dirty="0">
                <a:latin typeface="Arial"/>
                <a:cs typeface="Arial"/>
              </a:rPr>
              <a:t>of a close corporation, as defined in the Close Corporations Act, 1984 (Act 69 of 1984)</a:t>
            </a:r>
          </a:p>
          <a:p>
            <a:r>
              <a:rPr lang="en-US" sz="1400" b="0" dirty="0">
                <a:latin typeface="Arial"/>
                <a:cs typeface="Arial"/>
              </a:rPr>
              <a:t>(b) A person who carries on the business of–</a:t>
            </a:r>
          </a:p>
          <a:p>
            <a:r>
              <a:rPr lang="en-US" sz="1400" dirty="0">
                <a:latin typeface="Arial"/>
                <a:cs typeface="Arial"/>
              </a:rPr>
              <a:t>     </a:t>
            </a:r>
            <a:r>
              <a:rPr lang="en-US" sz="1400" b="0" dirty="0">
                <a:latin typeface="Arial"/>
                <a:cs typeface="Arial"/>
              </a:rPr>
              <a:t>(</a:t>
            </a:r>
            <a:r>
              <a:rPr lang="en-US" sz="1400" b="0" dirty="0" err="1">
                <a:latin typeface="Arial"/>
                <a:cs typeface="Arial"/>
              </a:rPr>
              <a:t>i</a:t>
            </a:r>
            <a:r>
              <a:rPr lang="en-US" sz="1400" b="0" dirty="0">
                <a:latin typeface="Arial"/>
                <a:cs typeface="Arial"/>
              </a:rPr>
              <a:t>) acting for a client as a </a:t>
            </a:r>
            <a:r>
              <a:rPr lang="en-US" sz="1400" b="1" dirty="0">
                <a:latin typeface="Arial"/>
                <a:cs typeface="Arial"/>
              </a:rPr>
              <a:t>nominee</a:t>
            </a:r>
            <a:r>
              <a:rPr lang="en-US" sz="1400" b="0" dirty="0">
                <a:latin typeface="Arial"/>
                <a:cs typeface="Arial"/>
              </a:rPr>
              <a:t> as defined in the Companies Act, 2008; or</a:t>
            </a:r>
            <a:r>
              <a:rPr lang="en-US" sz="1400" dirty="0">
                <a:latin typeface="Arial"/>
                <a:cs typeface="Arial"/>
              </a:rPr>
              <a:t> </a:t>
            </a:r>
            <a:endParaRPr lang="en-US" sz="1400" b="0" dirty="0"/>
          </a:p>
          <a:p>
            <a:r>
              <a:rPr lang="en-US" sz="1400" dirty="0">
                <a:latin typeface="Arial"/>
                <a:cs typeface="Arial"/>
              </a:rPr>
              <a:t>    </a:t>
            </a:r>
            <a:r>
              <a:rPr lang="en-US" sz="1400" b="0" dirty="0">
                <a:latin typeface="Arial"/>
                <a:cs typeface="Arial"/>
              </a:rPr>
              <a:t> (ii) </a:t>
            </a:r>
            <a:r>
              <a:rPr lang="en-US" sz="1400" b="1" dirty="0">
                <a:latin typeface="Arial"/>
                <a:cs typeface="Arial"/>
              </a:rPr>
              <a:t>arranging</a:t>
            </a:r>
            <a:r>
              <a:rPr lang="en-US" sz="1400" b="0" dirty="0">
                <a:latin typeface="Arial"/>
                <a:cs typeface="Arial"/>
              </a:rPr>
              <a:t> for another person to act for a client as such a nominee.</a:t>
            </a:r>
            <a:r>
              <a:rPr lang="en-US" sz="1400" dirty="0">
                <a:latin typeface="Arial"/>
                <a:cs typeface="Arial"/>
              </a:rPr>
              <a:t> </a:t>
            </a:r>
            <a:endParaRPr lang="en-US" sz="1400" b="0" dirty="0"/>
          </a:p>
          <a:p>
            <a:r>
              <a:rPr lang="en-US" sz="1400" b="0" dirty="0">
                <a:latin typeface="Arial"/>
                <a:cs typeface="Arial"/>
              </a:rPr>
              <a:t>(c) A person who carries on the business of </a:t>
            </a:r>
            <a:r>
              <a:rPr lang="en-US" sz="1400" b="1" dirty="0">
                <a:latin typeface="Arial"/>
                <a:cs typeface="Arial"/>
              </a:rPr>
              <a:t>creating a trust arrangement </a:t>
            </a:r>
            <a:r>
              <a:rPr lang="en-US" sz="1400" b="0" dirty="0">
                <a:latin typeface="Arial"/>
                <a:cs typeface="Arial"/>
              </a:rPr>
              <a:t>for a client.</a:t>
            </a:r>
            <a:r>
              <a:rPr lang="en-US" sz="1400" dirty="0">
                <a:latin typeface="Arial"/>
                <a:cs typeface="Arial"/>
              </a:rPr>
              <a:t> </a:t>
            </a:r>
            <a:endParaRPr lang="en-US" sz="1400" b="0" dirty="0"/>
          </a:p>
          <a:p>
            <a:pPr>
              <a:spcBef>
                <a:spcPts val="0"/>
              </a:spcBef>
            </a:pPr>
            <a:r>
              <a:rPr lang="en-US" sz="1400" b="0" dirty="0">
                <a:latin typeface="Arial"/>
                <a:cs typeface="Arial"/>
              </a:rPr>
              <a:t>(d) A person who carries on the business of </a:t>
            </a:r>
            <a:r>
              <a:rPr lang="en-US" sz="1400" b="1" dirty="0">
                <a:latin typeface="Arial"/>
                <a:cs typeface="Arial"/>
              </a:rPr>
              <a:t>preparing for or carrying out transactions</a:t>
            </a:r>
            <a:r>
              <a:rPr lang="en-US" sz="1400" b="0" dirty="0">
                <a:latin typeface="Arial"/>
                <a:cs typeface="Arial"/>
              </a:rPr>
              <a:t> (including as a trustee) related to the </a:t>
            </a:r>
            <a:r>
              <a:rPr lang="en-US" sz="1400" b="1" dirty="0">
                <a:latin typeface="Arial"/>
                <a:cs typeface="Arial"/>
              </a:rPr>
              <a:t>investment, </a:t>
            </a:r>
            <a:br>
              <a:rPr lang="en-US" sz="1400" b="1" dirty="0">
                <a:latin typeface="Arial"/>
                <a:cs typeface="Arial"/>
              </a:rPr>
            </a:br>
            <a:r>
              <a:rPr lang="en-US" sz="1400" b="1" dirty="0">
                <a:latin typeface="Arial"/>
                <a:cs typeface="Arial"/>
              </a:rPr>
              <a:t>     safe keeping, control or administering of trust property </a:t>
            </a:r>
            <a:r>
              <a:rPr lang="en-US" sz="1400" b="0" dirty="0">
                <a:latin typeface="Arial"/>
                <a:cs typeface="Arial"/>
              </a:rPr>
              <a:t>within the meaning of the Trust Property Control Act, 1988 (Act 57 of 1988).</a:t>
            </a:r>
          </a:p>
          <a:p>
            <a:endParaRPr lang="en-US" sz="1400" b="0" dirty="0"/>
          </a:p>
          <a:p>
            <a:endParaRPr lang="en-US" sz="1400" b="0" dirty="0"/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8C1035-0896-C60C-2492-F6D6F2856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Impact on trust and company service providers? </a:t>
            </a:r>
            <a:endParaRPr lang="en-ZA" dirty="0">
              <a:latin typeface="Arial"/>
              <a:cs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682C17-EA94-7839-968F-E4D2BAB88AFF}"/>
              </a:ext>
            </a:extLst>
          </p:cNvPr>
          <p:cNvSpPr/>
          <p:nvPr/>
        </p:nvSpPr>
        <p:spPr>
          <a:xfrm>
            <a:off x="658812" y="1535926"/>
            <a:ext cx="11533188" cy="2538234"/>
          </a:xfrm>
          <a:prstGeom prst="roundRect">
            <a:avLst/>
          </a:prstGeom>
          <a:noFill/>
          <a:ln w="31750">
            <a:solidFill>
              <a:srgbClr val="607E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7D378E-5A9A-83DC-95D3-67A7C58F1080}"/>
              </a:ext>
            </a:extLst>
          </p:cNvPr>
          <p:cNvSpPr/>
          <p:nvPr/>
        </p:nvSpPr>
        <p:spPr>
          <a:xfrm>
            <a:off x="668972" y="4226560"/>
            <a:ext cx="11533188" cy="1300480"/>
          </a:xfrm>
          <a:prstGeom prst="roundRect">
            <a:avLst/>
          </a:prstGeom>
          <a:noFill/>
          <a:ln w="31750">
            <a:solidFill>
              <a:srgbClr val="607E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63D7C28-F455-77D2-875E-88A4AC41830E}"/>
              </a:ext>
            </a:extLst>
          </p:cNvPr>
          <p:cNvSpPr/>
          <p:nvPr/>
        </p:nvSpPr>
        <p:spPr>
          <a:xfrm>
            <a:off x="679132" y="5628640"/>
            <a:ext cx="11533188" cy="1016000"/>
          </a:xfrm>
          <a:prstGeom prst="roundRect">
            <a:avLst/>
          </a:prstGeom>
          <a:noFill/>
          <a:ln w="31750">
            <a:solidFill>
              <a:srgbClr val="607E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F1B10-5047-9A5C-789E-2723392C1100}"/>
              </a:ext>
            </a:extLst>
          </p:cNvPr>
          <p:cNvSpPr txBox="1"/>
          <p:nvPr/>
        </p:nvSpPr>
        <p:spPr>
          <a:xfrm>
            <a:off x="223520" y="27025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  <a:endParaRPr lang="en-ZA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020D25-B9CC-4302-9E71-9DC7ED2BC31D}"/>
              </a:ext>
            </a:extLst>
          </p:cNvPr>
          <p:cNvSpPr txBox="1"/>
          <p:nvPr/>
        </p:nvSpPr>
        <p:spPr>
          <a:xfrm>
            <a:off x="190986" y="58939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  <a:endParaRPr lang="en-ZA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1B641-FE4A-359D-49CD-EEDD12030315}"/>
              </a:ext>
            </a:extLst>
          </p:cNvPr>
          <p:cNvSpPr txBox="1"/>
          <p:nvPr/>
        </p:nvSpPr>
        <p:spPr>
          <a:xfrm>
            <a:off x="223520" y="46921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1304535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B1E15-2BA7-D1F8-6683-1A61342D4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6" y="6328"/>
            <a:ext cx="10889974" cy="1176429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       Public compliance communication 6A</a:t>
            </a:r>
            <a:endParaRPr lang="en-ZA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F43B7-E0E0-5189-B8CE-544A7073F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026" y="1182757"/>
            <a:ext cx="3876675" cy="499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405014-5BF6-7CFF-C113-BA40C0FF7D85}"/>
              </a:ext>
            </a:extLst>
          </p:cNvPr>
          <p:cNvSpPr txBox="1"/>
          <p:nvPr/>
        </p:nvSpPr>
        <p:spPr>
          <a:xfrm>
            <a:off x="5943599" y="1182757"/>
            <a:ext cx="5229225" cy="511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Issued 18 August 2023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Followed robust industry engagement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Unpacks the definition of TCSP as set in December 2022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Focuses on professions included in the definition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Highlights the risks and red flags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Discussion on ‘service offering risk’ as an inherent risk factor given the nature of TCSP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614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ED0D0A-F2B4-BC70-8295-FD36873AEE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TCSP can be any person/ entity that </a:t>
            </a:r>
            <a:r>
              <a:rPr lang="en-US" b="1" dirty="0"/>
              <a:t>performs the business of a TCSP</a:t>
            </a:r>
            <a:r>
              <a:rPr lang="en-US" dirty="0"/>
              <a:t>, this is </a:t>
            </a:r>
            <a:r>
              <a:rPr lang="en-US" b="1" dirty="0"/>
              <a:t>dependent</a:t>
            </a:r>
            <a:r>
              <a:rPr lang="en-US" dirty="0"/>
              <a:t> </a:t>
            </a:r>
            <a:r>
              <a:rPr lang="en-US" b="1" dirty="0"/>
              <a:t>on the activity that is performed</a:t>
            </a:r>
            <a:r>
              <a:rPr lang="en-US" dirty="0"/>
              <a:t>.  </a:t>
            </a:r>
            <a:r>
              <a:rPr lang="en-US" b="1" dirty="0"/>
              <a:t>Activities performed qualifies</a:t>
            </a:r>
            <a:r>
              <a:rPr lang="en-US" dirty="0"/>
              <a:t> you to become a  TCSP </a:t>
            </a:r>
            <a:r>
              <a:rPr lang="en-US" b="1" dirty="0"/>
              <a:t>irrespective of the profession you hold</a:t>
            </a:r>
            <a:r>
              <a:rPr lang="en-US" dirty="0"/>
              <a:t>. This means that you must register with the FIC in terms of section 43(b) to discharge your obligations.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you are a financial institutions, legal professionals and accountants and you meet the definition of a TCSP you will be deemed as an accountable institution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you perform TCSP </a:t>
            </a:r>
            <a:r>
              <a:rPr lang="en-US" b="1" dirty="0"/>
              <a:t>activities</a:t>
            </a:r>
            <a:r>
              <a:rPr lang="en-US" dirty="0"/>
              <a:t> you will be considered an accountable institution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D3C857-883D-5FEB-2E95-30AE8F2F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TCSP – an activity-based schedule item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91248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6B021-703C-5F2B-ED9C-E7ED5DD9A5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2112" y="1576566"/>
            <a:ext cx="11685588" cy="4726715"/>
          </a:xfrm>
        </p:spPr>
        <p:txBody>
          <a:bodyPr>
            <a:normAutofit/>
          </a:bodyPr>
          <a:lstStyle/>
          <a:p>
            <a:pPr algn="just"/>
            <a:r>
              <a:rPr lang="en-US" b="1" dirty="0"/>
              <a:t>“A person” </a:t>
            </a:r>
            <a:r>
              <a:rPr lang="en-US" dirty="0"/>
              <a:t>includes both natural persons and legal persons</a:t>
            </a:r>
          </a:p>
          <a:p>
            <a:pPr algn="just"/>
            <a:r>
              <a:rPr lang="en-US" b="1" dirty="0"/>
              <a:t>“Carries on the business of…” </a:t>
            </a:r>
            <a:r>
              <a:rPr lang="en-US" dirty="0"/>
              <a:t>this term is not defined in the FIC Act. The ordinary meaning of the term, within the context of the FIC Act is applied. </a:t>
            </a:r>
          </a:p>
          <a:p>
            <a:pPr algn="just"/>
            <a:r>
              <a:rPr lang="en-US" b="1" dirty="0"/>
              <a:t>“Business” </a:t>
            </a:r>
            <a:r>
              <a:rPr lang="en-US" dirty="0"/>
              <a:t>is that of a commercial activity or institution, as opposed to a charitable undertaking or government institution. Therefore, persons who are appointed as providing TCSP functions in a </a:t>
            </a:r>
            <a:r>
              <a:rPr lang="en-US" i="1" dirty="0"/>
              <a:t>personal capacity</a:t>
            </a:r>
            <a:r>
              <a:rPr lang="en-US" dirty="0"/>
              <a:t>, as opposed to doing so on a commercial basis as a feature of their business for clients, are not required to be registered as a TCSP. A commercial basis includes where a person offers such TCSP activities to be conducted as part of their service offering, regardless of the number of clients that take up this service. NOTE: applies to company AND trust service offering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D4B95A-2141-B4F3-24ED-530366D5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terminology unpacked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64140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6B021-703C-5F2B-ED9C-E7ED5DD9A5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2112" y="1576566"/>
            <a:ext cx="11685588" cy="4726715"/>
          </a:xfrm>
        </p:spPr>
        <p:txBody>
          <a:bodyPr>
            <a:normAutofit/>
          </a:bodyPr>
          <a:lstStyle/>
          <a:p>
            <a:pPr algn="just"/>
            <a:r>
              <a:rPr lang="en-US" b="1" dirty="0"/>
              <a:t>“Client” </a:t>
            </a:r>
            <a:r>
              <a:rPr lang="en-US" dirty="0"/>
              <a:t>is defined in section 1 of the FIC Act as, ‘a person who has entered into a business relationship or a single transaction with an accountable institution’</a:t>
            </a:r>
          </a:p>
          <a:p>
            <a:pPr algn="just"/>
            <a:r>
              <a:rPr lang="en-US" dirty="0"/>
              <a:t>NOTE: a person who performs a TCSP activity in the </a:t>
            </a:r>
            <a:r>
              <a:rPr lang="en-US" i="1" dirty="0"/>
              <a:t>capacity of an employee </a:t>
            </a:r>
            <a:r>
              <a:rPr lang="en-US" dirty="0"/>
              <a:t>for their employer’s legal structure, would not be considered to be providing a service to a client.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D4B95A-2141-B4F3-24ED-530366D5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terminology unpacked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26234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1972E2-667D-880B-05D7-AC3C852B71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“Preparing for* ” </a:t>
            </a:r>
            <a:r>
              <a:rPr lang="en-US" dirty="0"/>
              <a:t>to make something or somebody ready to be used or to do something </a:t>
            </a:r>
            <a:endParaRPr lang="en-ZA" dirty="0"/>
          </a:p>
          <a:p>
            <a:r>
              <a:rPr lang="en-US" b="1" dirty="0"/>
              <a:t>“Carrying out* ” </a:t>
            </a:r>
            <a:r>
              <a:rPr lang="en-US" dirty="0"/>
              <a:t>to do and complete a task</a:t>
            </a:r>
          </a:p>
          <a:p>
            <a:r>
              <a:rPr lang="en-US" b="1" dirty="0"/>
              <a:t>“Assisted* ” </a:t>
            </a:r>
            <a:r>
              <a:rPr lang="en-US" dirty="0"/>
              <a:t>to help something to happen more easily / to help somebody do something </a:t>
            </a:r>
          </a:p>
          <a:p>
            <a:r>
              <a:rPr lang="en-US" b="1" dirty="0"/>
              <a:t>“Planning* ” </a:t>
            </a:r>
            <a:r>
              <a:rPr lang="en-US" dirty="0"/>
              <a:t>the act or process of making plans for something</a:t>
            </a:r>
          </a:p>
          <a:p>
            <a:r>
              <a:rPr lang="en-US" b="1" dirty="0"/>
              <a:t>“Execution* ” </a:t>
            </a:r>
            <a:r>
              <a:rPr lang="en-US" dirty="0"/>
              <a:t>the act of doing a piece of work, performing a duty, or putting a plan into action. </a:t>
            </a:r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87D30E-360B-C1B9-3ABC-46B7B2BC4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TCSP Terminology (cont.)</a:t>
            </a:r>
          </a:p>
        </p:txBody>
      </p:sp>
    </p:spTree>
    <p:extLst>
      <p:ext uri="{BB962C8B-B14F-4D97-AF65-F5344CB8AC3E}">
        <p14:creationId xmlns:p14="http://schemas.microsoft.com/office/powerpoint/2010/main" val="2743856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90AE6-B3DA-102A-42D5-7EDBE2356C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206" y="1499459"/>
            <a:ext cx="11685588" cy="5281434"/>
          </a:xfrm>
        </p:spPr>
        <p:txBody>
          <a:bodyPr>
            <a:normAutofit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 err="1"/>
              <a:t>Organisation</a:t>
            </a:r>
            <a:r>
              <a:rPr lang="en-US" sz="1800" b="1" dirty="0"/>
              <a:t> of contributions </a:t>
            </a:r>
            <a:r>
              <a:rPr lang="en-US" sz="1800" dirty="0"/>
              <a:t>could include, and is not limited to, </a:t>
            </a:r>
            <a:r>
              <a:rPr lang="en-US" sz="1800" i="1" dirty="0">
                <a:solidFill>
                  <a:schemeClr val="accent4"/>
                </a:solidFill>
              </a:rPr>
              <a:t>assisting clients to raise capital </a:t>
            </a:r>
            <a:r>
              <a:rPr lang="en-US" sz="1800" dirty="0"/>
              <a:t>or funding for the client’s business, either through </a:t>
            </a:r>
            <a:r>
              <a:rPr lang="en-US" sz="1800" i="1" dirty="0">
                <a:solidFill>
                  <a:schemeClr val="accent4"/>
                </a:solidFill>
              </a:rPr>
              <a:t>advising on the sourcing </a:t>
            </a:r>
            <a:r>
              <a:rPr lang="en-US" sz="1800" dirty="0"/>
              <a:t>of </a:t>
            </a:r>
            <a:r>
              <a:rPr lang="en-US" sz="1800" i="1" dirty="0">
                <a:solidFill>
                  <a:schemeClr val="accent4"/>
                </a:solidFill>
              </a:rPr>
              <a:t>funding or liaising with donors and investors</a:t>
            </a:r>
            <a:r>
              <a:rPr lang="en-US" sz="1800" dirty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/>
              <a:t>Creation</a:t>
            </a:r>
            <a:r>
              <a:rPr lang="en-US" sz="1800" dirty="0"/>
              <a:t> can include, and is not limited to, </a:t>
            </a:r>
            <a:r>
              <a:rPr lang="en-US" sz="1800" i="1" dirty="0">
                <a:solidFill>
                  <a:schemeClr val="accent4"/>
                </a:solidFill>
              </a:rPr>
              <a:t>assisting a client on the registration or administrative processes to register </a:t>
            </a:r>
            <a:r>
              <a:rPr lang="en-US" sz="1800" dirty="0"/>
              <a:t>a particular legal person/corporate vehicle, with relevant government </a:t>
            </a:r>
            <a:r>
              <a:rPr lang="en-US" sz="1800" dirty="0" err="1"/>
              <a:t>organisations</a:t>
            </a:r>
            <a:r>
              <a:rPr lang="en-US" sz="1800" dirty="0"/>
              <a:t> for the </a:t>
            </a:r>
            <a:r>
              <a:rPr lang="en-US" sz="1800" i="1" dirty="0">
                <a:solidFill>
                  <a:schemeClr val="accent4"/>
                </a:solidFill>
              </a:rPr>
              <a:t>client to commence with trading </a:t>
            </a:r>
            <a:r>
              <a:rPr lang="en-US" sz="1800" dirty="0"/>
              <a:t>as this registered legal person/corporate vehicle. This can include </a:t>
            </a:r>
            <a:r>
              <a:rPr lang="en-US" sz="1800" i="1" dirty="0">
                <a:solidFill>
                  <a:schemeClr val="accent4"/>
                </a:solidFill>
              </a:rPr>
              <a:t>advising on legal requirements</a:t>
            </a:r>
            <a:r>
              <a:rPr lang="en-US" sz="1800" dirty="0"/>
              <a:t> associated with the legal structure or creation of an entity, </a:t>
            </a:r>
            <a:r>
              <a:rPr lang="en-US" sz="1800" i="1" dirty="0">
                <a:solidFill>
                  <a:schemeClr val="accent4"/>
                </a:solidFill>
              </a:rPr>
              <a:t>drafting of any formation, or formation related documentation</a:t>
            </a:r>
            <a:r>
              <a:rPr lang="en-US" sz="1800" dirty="0"/>
              <a:t>, and any form of </a:t>
            </a:r>
            <a:r>
              <a:rPr lang="en-US" sz="1800" i="1" dirty="0">
                <a:solidFill>
                  <a:schemeClr val="accent4"/>
                </a:solidFill>
              </a:rPr>
              <a:t>secretarial or facilitation of the registration</a:t>
            </a:r>
            <a:r>
              <a:rPr lang="en-US" sz="1800" dirty="0"/>
              <a:t> process.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/>
              <a:t>Operation</a:t>
            </a:r>
            <a:r>
              <a:rPr lang="en-US" sz="1800" dirty="0"/>
              <a:t> of the particular legal person or corporate vehicle entails the </a:t>
            </a:r>
            <a:r>
              <a:rPr lang="en-US" sz="1800" i="1" dirty="0">
                <a:solidFill>
                  <a:schemeClr val="accent4"/>
                </a:solidFill>
              </a:rPr>
              <a:t>assisting with the ongoing operations</a:t>
            </a:r>
            <a:r>
              <a:rPr lang="en-US" sz="1800" dirty="0"/>
              <a:t> of the client. This includes </a:t>
            </a:r>
            <a:r>
              <a:rPr lang="en-US" sz="1800" i="1" dirty="0">
                <a:solidFill>
                  <a:schemeClr val="accent4"/>
                </a:solidFill>
              </a:rPr>
              <a:t>any function </a:t>
            </a:r>
            <a:r>
              <a:rPr lang="en-US" sz="1800" dirty="0"/>
              <a:t>that relates to planning or execution of </a:t>
            </a:r>
            <a:r>
              <a:rPr lang="en-US" sz="1800" i="1" dirty="0">
                <a:solidFill>
                  <a:schemeClr val="accent4"/>
                </a:solidFill>
              </a:rPr>
              <a:t>any of the client’s operations</a:t>
            </a:r>
            <a:r>
              <a:rPr lang="en-US" sz="1800" dirty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/>
              <a:t>Management</a:t>
            </a:r>
            <a:r>
              <a:rPr lang="en-US" sz="1800" dirty="0"/>
              <a:t> includes performing any </a:t>
            </a:r>
            <a:r>
              <a:rPr lang="en-US" sz="1800" i="1" dirty="0">
                <a:solidFill>
                  <a:schemeClr val="accent4"/>
                </a:solidFill>
              </a:rPr>
              <a:t>active role, or making decisions </a:t>
            </a:r>
            <a:r>
              <a:rPr lang="en-US" sz="1800" dirty="0"/>
              <a:t>for the client’s business, where such activity or decision-making </a:t>
            </a:r>
            <a:r>
              <a:rPr lang="en-US" sz="1800" i="1" dirty="0"/>
              <a:t>ste</a:t>
            </a:r>
            <a:r>
              <a:rPr lang="en-US" sz="1800" i="1" dirty="0">
                <a:solidFill>
                  <a:schemeClr val="accent4"/>
                </a:solidFill>
              </a:rPr>
              <a:t>ers the direction of the client’s operations </a:t>
            </a:r>
            <a:r>
              <a:rPr lang="en-US" sz="1800" dirty="0"/>
              <a:t>or business. </a:t>
            </a:r>
            <a:endParaRPr lang="en-ZA" sz="18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7A62084-BD79-1D1B-6A69-BC1CC32E811B}"/>
              </a:ext>
            </a:extLst>
          </p:cNvPr>
          <p:cNvSpPr/>
          <p:nvPr/>
        </p:nvSpPr>
        <p:spPr>
          <a:xfrm>
            <a:off x="10861040" y="203515"/>
            <a:ext cx="1209040" cy="110263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  <a:endParaRPr lang="en-ZA" sz="4000" b="1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D92E4E-A335-D40A-143C-C4755661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927" y="203515"/>
            <a:ext cx="10232933" cy="1515291"/>
          </a:xfrm>
        </p:spPr>
        <p:txBody>
          <a:bodyPr/>
          <a:lstStyle/>
          <a:p>
            <a:r>
              <a:rPr lang="en-US" dirty="0"/>
              <a:t>Terminology used in relation to company services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96652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C0AAE-1D75-51CE-4D1E-C7C325F72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269" y="1294517"/>
            <a:ext cx="11427461" cy="5389232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1800" b="1" dirty="0">
                <a:solidFill>
                  <a:srgbClr val="5A7E92"/>
                </a:solidFill>
                <a:latin typeface="Arial"/>
                <a:ea typeface="+mj-ea"/>
                <a:cs typeface="Arial"/>
              </a:rPr>
              <a:t>Not included in the FICs interpretation: </a:t>
            </a:r>
            <a:endParaRPr lang="en-US" sz="1800" dirty="0">
              <a:latin typeface="Arial"/>
              <a:cs typeface="Arial"/>
            </a:endParaRPr>
          </a:p>
          <a:p>
            <a:pPr marL="342900" indent="-342900">
              <a:buChar char="•"/>
            </a:pPr>
            <a:r>
              <a:rPr lang="en-US" sz="1800" dirty="0">
                <a:latin typeface="Arial"/>
                <a:cs typeface="Arial"/>
              </a:rPr>
              <a:t>Activities that relate solely to the </a:t>
            </a:r>
            <a:r>
              <a:rPr lang="en-US" sz="1800" b="1" dirty="0">
                <a:latin typeface="Arial"/>
                <a:cs typeface="Arial"/>
              </a:rPr>
              <a:t>recording, or capturing of company data or information</a:t>
            </a:r>
            <a:r>
              <a:rPr lang="en-US" sz="1800" dirty="0">
                <a:latin typeface="Arial"/>
                <a:cs typeface="Arial"/>
              </a:rPr>
              <a:t>, including book-keeping functions</a:t>
            </a:r>
          </a:p>
          <a:p>
            <a:pPr marL="342900" indent="-342900">
              <a:buChar char="•"/>
            </a:pPr>
            <a:r>
              <a:rPr lang="en-US" sz="1800" dirty="0">
                <a:latin typeface="Arial"/>
                <a:cs typeface="Arial"/>
              </a:rPr>
              <a:t>The </a:t>
            </a:r>
            <a:r>
              <a:rPr lang="en-US" sz="1800" b="1" dirty="0">
                <a:latin typeface="Arial"/>
                <a:cs typeface="Arial"/>
              </a:rPr>
              <a:t>administrative submissions </a:t>
            </a:r>
            <a:r>
              <a:rPr lang="en-US" sz="1800" dirty="0">
                <a:latin typeface="Arial"/>
                <a:cs typeface="Arial"/>
              </a:rPr>
              <a:t>of information or data for legislative purposes, such as the filing of tax returns. </a:t>
            </a:r>
          </a:p>
          <a:p>
            <a:pPr marL="342900" indent="-342900">
              <a:buChar char="•"/>
            </a:pPr>
            <a:r>
              <a:rPr lang="en-US" sz="1800" dirty="0">
                <a:latin typeface="Arial"/>
                <a:cs typeface="Arial"/>
              </a:rPr>
              <a:t>Activities that </a:t>
            </a:r>
            <a:r>
              <a:rPr lang="en-US" sz="1800" b="1" dirty="0">
                <a:latin typeface="Arial"/>
                <a:cs typeface="Arial"/>
              </a:rPr>
              <a:t>do not amount to decision-making </a:t>
            </a:r>
            <a:r>
              <a:rPr lang="en-US" sz="1800" dirty="0">
                <a:latin typeface="Arial"/>
                <a:cs typeface="Arial"/>
              </a:rPr>
              <a:t>within the client’s business activities.</a:t>
            </a:r>
          </a:p>
          <a:p>
            <a:pPr marL="342900" indent="-342900">
              <a:buChar char="•"/>
            </a:pPr>
            <a:r>
              <a:rPr lang="en-US" sz="1800" dirty="0">
                <a:latin typeface="Arial"/>
                <a:cs typeface="Arial"/>
              </a:rPr>
              <a:t>Activities that </a:t>
            </a:r>
            <a:r>
              <a:rPr lang="en-US" sz="1800" b="1" dirty="0">
                <a:latin typeface="Arial"/>
                <a:cs typeface="Arial"/>
              </a:rPr>
              <a:t>do not steer, impact or influence </a:t>
            </a:r>
            <a:r>
              <a:rPr lang="en-US" sz="1800" dirty="0">
                <a:latin typeface="Arial"/>
                <a:cs typeface="Arial"/>
              </a:rPr>
              <a:t>the client’s business operations. </a:t>
            </a:r>
          </a:p>
          <a:p>
            <a:pPr marL="342900" indent="-342900">
              <a:buChar char="•"/>
            </a:pPr>
            <a:r>
              <a:rPr lang="en-US" sz="1800" b="1" dirty="0">
                <a:latin typeface="Arial"/>
                <a:cs typeface="Arial"/>
              </a:rPr>
              <a:t>Statutory function - liquidation or business rescue </a:t>
            </a:r>
            <a:r>
              <a:rPr lang="en-US" sz="1800" dirty="0">
                <a:latin typeface="Arial"/>
                <a:cs typeface="Arial"/>
              </a:rPr>
              <a:t>(where the client under L/BR is an accountable institutions, these obligations continue)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BB1E15-2BA7-D1F8-6683-1A61342D4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706" y="118088"/>
            <a:ext cx="10889974" cy="1176429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Application of terminology</a:t>
            </a:r>
            <a:endParaRPr lang="en-ZA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145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97F308-5D67-3806-A1BE-219BDA802A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2112" y="1770744"/>
            <a:ext cx="11685588" cy="478245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“Nominee” </a:t>
            </a:r>
            <a:r>
              <a:rPr lang="en-US" sz="1800" dirty="0"/>
              <a:t>is a person approved to act as a holder of securities or an ownership interest in the entity on behalf of other persons.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Limited to the definition as set in the Companies Act – “a person that acts as the registered holder of securities or an interest in securities on behalf of other persons”</a:t>
            </a:r>
          </a:p>
          <a:p>
            <a:r>
              <a:rPr lang="en-US" sz="1800" b="1" dirty="0">
                <a:solidFill>
                  <a:srgbClr val="607E92"/>
                </a:solidFill>
                <a:latin typeface="Arial"/>
                <a:cs typeface="Arial"/>
              </a:rPr>
              <a:t>So who is the client?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Where the TCSP acts as a nominee for an entity, that entity will be deemed to be their client.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Where the TCSP arranges for a nominee to act on their client’s behalf, </a:t>
            </a:r>
            <a:r>
              <a:rPr lang="en-US" sz="1600" b="1" dirty="0"/>
              <a:t>both</a:t>
            </a:r>
            <a:r>
              <a:rPr lang="en-US" sz="1600" dirty="0"/>
              <a:t> the client and the person acting as the nominee are considered to be the TCSP’s client.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This could include where the TCSP acts as the intermediary.</a:t>
            </a:r>
            <a:endParaRPr lang="en-US" sz="18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34DE18-FD02-AF00-9648-1CE4944EBE1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ZA" dirty="0"/>
              <a:t>Terminology referring to nominee services</a:t>
            </a:r>
            <a:endParaRPr lang="en-ZA" dirty="0">
              <a:solidFill>
                <a:schemeClr val="tx2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1FD50C-516D-D515-963C-1A2924D0D162}"/>
              </a:ext>
            </a:extLst>
          </p:cNvPr>
          <p:cNvSpPr/>
          <p:nvPr/>
        </p:nvSpPr>
        <p:spPr>
          <a:xfrm>
            <a:off x="10637520" y="329924"/>
            <a:ext cx="1209040" cy="110263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  <a:endParaRPr lang="en-ZA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25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8CB65B-2BD5-99DE-4165-D5FA8E2F41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b="1" dirty="0">
                <a:solidFill>
                  <a:srgbClr val="5A7E92"/>
                </a:solidFill>
                <a:latin typeface="Arial"/>
                <a:ea typeface="+mj-ea"/>
                <a:cs typeface="Arial"/>
              </a:rPr>
              <a:t>Not included in the FICs interpretation: </a:t>
            </a:r>
            <a:endParaRPr lang="en-US" sz="20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Where an entity provides custodial services as required by law on behalf of a financial services provider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reminder- the focus on the definition set in the Companies Act, and is focused on the activity of nominee in that context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24C976-40A9-4865-4821-EC58F3541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Application of terminology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9527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C1A0E-420D-9B2C-5606-99DF374F5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ACRONYMS AND USEFUL LINKS 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90851-3435-A863-D464-71A65BD81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286" y="4974170"/>
            <a:ext cx="10522857" cy="1878424"/>
          </a:xfrm>
        </p:spPr>
        <p:txBody>
          <a:bodyPr>
            <a:noAutofit/>
          </a:bodyPr>
          <a:lstStyle/>
          <a:p>
            <a:pPr marL="268288" indent="-26828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ZA" sz="1800" b="0" dirty="0">
                <a:hlinkClick r:id="rId3"/>
              </a:rPr>
              <a:t>WEB NOTICE</a:t>
            </a:r>
            <a:endParaRPr lang="en-ZA" sz="1800" b="0" dirty="0">
              <a:hlinkClick r:id="rId4"/>
            </a:endParaRPr>
          </a:p>
          <a:p>
            <a:pPr marL="268288" indent="-26828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ZA" sz="1800" b="0" dirty="0">
                <a:hlinkClick r:id="rId5"/>
              </a:rPr>
              <a:t>Directive 6 of 2023</a:t>
            </a:r>
            <a:endParaRPr lang="en-ZA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68288" indent="-26828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ZA" sz="1800" b="0" dirty="0">
                <a:hlinkClick r:id="rId6"/>
              </a:rPr>
              <a:t>Directive 7 of 2023</a:t>
            </a:r>
            <a:endParaRPr lang="en-ZA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68288" marR="0" lvl="0" indent="-268288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Accurate completion and submission of risk and compliance returns in terms of Directive 6 and Directive 7 of 2023</a:t>
            </a:r>
            <a:endParaRPr lang="en-US" sz="1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ZA" sz="16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ZA" sz="1800" b="0" dirty="0"/>
          </a:p>
          <a:p>
            <a:pPr>
              <a:lnSpc>
                <a:spcPct val="120000"/>
              </a:lnSpc>
            </a:pPr>
            <a:endParaRPr lang="en-ZA" sz="1800" b="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0209E2B-975C-2C7E-A178-8D6305A07170}"/>
              </a:ext>
            </a:extLst>
          </p:cNvPr>
          <p:cNvGraphicFramePr>
            <a:graphicFrameLocks noGrp="1"/>
          </p:cNvGraphicFramePr>
          <p:nvPr/>
        </p:nvGraphicFramePr>
        <p:xfrm>
          <a:off x="269735" y="1419182"/>
          <a:ext cx="11432408" cy="3230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6551">
                  <a:extLst>
                    <a:ext uri="{9D8B030D-6E8A-4147-A177-3AD203B41FA5}">
                      <a16:colId xmlns:a16="http://schemas.microsoft.com/office/drawing/2014/main" val="1087742070"/>
                    </a:ext>
                  </a:extLst>
                </a:gridCol>
                <a:gridCol w="3430306">
                  <a:extLst>
                    <a:ext uri="{9D8B030D-6E8A-4147-A177-3AD203B41FA5}">
                      <a16:colId xmlns:a16="http://schemas.microsoft.com/office/drawing/2014/main" val="188943282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170384486"/>
                    </a:ext>
                  </a:extLst>
                </a:gridCol>
                <a:gridCol w="5685391">
                  <a:extLst>
                    <a:ext uri="{9D8B030D-6E8A-4147-A177-3AD203B41FA5}">
                      <a16:colId xmlns:a16="http://schemas.microsoft.com/office/drawing/2014/main" val="3000277890"/>
                    </a:ext>
                  </a:extLst>
                </a:gridCol>
              </a:tblGrid>
              <a:tr h="8123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</a:t>
                      </a:r>
                      <a:endParaRPr lang="en-ZA" sz="18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Anti-money laundering</a:t>
                      </a:r>
                      <a:endParaRPr lang="en-ZA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RCR 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Risk and compliance return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2808883"/>
                  </a:ext>
                </a:extLst>
              </a:tr>
              <a:tr h="23419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FATF</a:t>
                      </a:r>
                      <a:endParaRPr lang="en-ZA" sz="18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Financial Action Task Force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ORG ID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Organisation identity number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109491"/>
                  </a:ext>
                </a:extLst>
              </a:tr>
              <a:tr h="486679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FIC</a:t>
                      </a:r>
                      <a:endParaRPr lang="en-ZA" sz="18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Financial Intelligence Centre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DNFBPs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Designated non-financial businesses and professions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020259"/>
                  </a:ext>
                </a:extLst>
              </a:tr>
              <a:tr h="57925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PF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Proliferation financing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RMCP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Risk management and compliance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programme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449896"/>
                  </a:ext>
                </a:extLst>
              </a:tr>
              <a:tr h="16645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TFS </a:t>
                      </a:r>
                      <a:endParaRPr lang="en-ZA" sz="18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Targeted financing sanctions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PCC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Public compliance communication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3473363"/>
                  </a:ext>
                </a:extLst>
              </a:tr>
              <a:tr h="23419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</a:t>
                      </a:r>
                      <a:endParaRPr lang="en-ZA" sz="18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Money laundering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CTR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Cash threshold report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9795289"/>
                  </a:ext>
                </a:extLst>
              </a:tr>
              <a:tr h="23419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TF</a:t>
                      </a:r>
                      <a:endParaRPr lang="en-ZA" sz="18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Terrorist financing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STR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Suspicious and unusual transaction report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821797"/>
                  </a:ext>
                </a:extLst>
              </a:tr>
              <a:tr h="23419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ZA" sz="18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IFTR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International fund transfer Report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922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939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99644-00C2-1B4F-B742-3B8A924A0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2112" y="1576566"/>
            <a:ext cx="11685588" cy="4937569"/>
          </a:xfrm>
        </p:spPr>
        <p:txBody>
          <a:bodyPr>
            <a:normAutofit fontScale="77500" lnSpcReduction="20000"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300" dirty="0"/>
              <a:t>Creating and </a:t>
            </a:r>
            <a:r>
              <a:rPr lang="en-US" sz="2300" dirty="0">
                <a:latin typeface="Arial"/>
                <a:cs typeface="Arial"/>
              </a:rPr>
              <a:t>preparing for or carrying out transactions (including as a trustee) related to the investment, </a:t>
            </a:r>
            <a:br>
              <a:rPr lang="en-US" sz="2300" dirty="0">
                <a:latin typeface="Arial"/>
                <a:cs typeface="Arial"/>
              </a:rPr>
            </a:br>
            <a:r>
              <a:rPr lang="en-US" sz="2300" dirty="0">
                <a:latin typeface="Arial"/>
                <a:cs typeface="Arial"/>
              </a:rPr>
              <a:t>safe keeping, control or administering of trust property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dirty="0"/>
          </a:p>
          <a:p>
            <a:r>
              <a:rPr lang="en-US" sz="2300" b="1" dirty="0"/>
              <a:t>“Trusts” </a:t>
            </a:r>
            <a:r>
              <a:rPr lang="en-US" sz="2300" dirty="0"/>
              <a:t>include trusts created between parties (inter </a:t>
            </a:r>
            <a:r>
              <a:rPr lang="en-US" sz="2300" dirty="0" err="1"/>
              <a:t>vivos</a:t>
            </a:r>
            <a:r>
              <a:rPr lang="en-US" sz="2300" dirty="0"/>
              <a:t>) and includes trusts both established locally (i.e. in South Africa) and foreign trusts (i.e. trusts established outside of South Africa).</a:t>
            </a:r>
          </a:p>
          <a:p>
            <a:r>
              <a:rPr lang="en-US" sz="2300" dirty="0">
                <a:latin typeface="Arial"/>
                <a:ea typeface="+mj-ea"/>
                <a:cs typeface="Arial"/>
              </a:rPr>
              <a:t>Trust arrangements </a:t>
            </a:r>
            <a:r>
              <a:rPr lang="en-US" sz="2300" b="1" dirty="0">
                <a:latin typeface="Arial"/>
                <a:cs typeface="Arial"/>
              </a:rPr>
              <a:t>do not include</a:t>
            </a:r>
            <a:r>
              <a:rPr lang="en-US" sz="2300" dirty="0">
                <a:latin typeface="Arial"/>
                <a:cs typeface="Arial"/>
              </a:rPr>
              <a:t>:</a:t>
            </a:r>
          </a:p>
          <a:p>
            <a:pPr marL="342900" indent="-342900">
              <a:buChar char="•"/>
            </a:pPr>
            <a:r>
              <a:rPr lang="en-US" sz="2300" dirty="0">
                <a:latin typeface="Arial"/>
                <a:cs typeface="Arial"/>
              </a:rPr>
              <a:t>Trusts created by a court order</a:t>
            </a:r>
            <a:endParaRPr lang="en-US" sz="2300" dirty="0"/>
          </a:p>
          <a:p>
            <a:pPr marL="342900" indent="-342900">
              <a:buChar char="•"/>
            </a:pPr>
            <a:r>
              <a:rPr lang="en-US" sz="2300" dirty="0">
                <a:latin typeface="Arial"/>
                <a:cs typeface="Arial"/>
              </a:rPr>
              <a:t>Trusts created by a testamentary disposition </a:t>
            </a:r>
            <a:endParaRPr lang="en-US" sz="2300" dirty="0"/>
          </a:p>
          <a:p>
            <a:pPr marL="342900" indent="-342900">
              <a:buChar char="•"/>
            </a:pPr>
            <a:r>
              <a:rPr lang="en-US" sz="2300" dirty="0">
                <a:latin typeface="Arial"/>
                <a:cs typeface="Arial"/>
              </a:rPr>
              <a:t>Trusts created for person under curatorship</a:t>
            </a:r>
            <a:endParaRPr lang="en-ZA" sz="2300" i="1" dirty="0">
              <a:latin typeface="Arial"/>
              <a:cs typeface="Arial"/>
            </a:endParaRPr>
          </a:p>
          <a:p>
            <a:pPr marL="342900" indent="-342900">
              <a:buChar char="•"/>
            </a:pPr>
            <a:r>
              <a:rPr lang="en-US" sz="2300" dirty="0">
                <a:latin typeface="Arial"/>
                <a:cs typeface="Arial"/>
              </a:rPr>
              <a:t>Trusts created by the trustees of a retirement fund in respect of benefits payable to the beneficiaries of that retirement fund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32C891-09C5-2571-2892-9578DA3D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Terminology referring to trust services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8E18E78-6E62-EBC7-7D5A-83CBDB3FD59A}"/>
              </a:ext>
            </a:extLst>
          </p:cNvPr>
          <p:cNvSpPr/>
          <p:nvPr/>
        </p:nvSpPr>
        <p:spPr>
          <a:xfrm>
            <a:off x="10354458" y="343865"/>
            <a:ext cx="1209040" cy="110263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  <a:endParaRPr lang="en-ZA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63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70A5-EB9B-23CC-932C-272BE7EE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FIC Act Obligations</a:t>
            </a:r>
            <a:endParaRPr lang="en-ZA" cap="al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88B14-7D5C-12E8-49BD-EED128622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67CAA7-2AD2-FCDB-4598-EC008B246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719"/>
            <a:ext cx="12192000" cy="564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44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A5A5DC-CB1F-76FB-5713-ED955E4EC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Schedule 1 items are required to register – deadline was 21 March 2023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Failure to register, non-compliant and subject to administrative sanction (s43B and s61A of the FIC Act)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dirty="0"/>
              <a:t>Register if you meet the definition of TCSP, regardless of profession. The activities you perform makes you a TCSP.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dirty="0"/>
              <a:t>Professionals who are employed by an accountable institution who performs activities of TCSPs are not deemed as </a:t>
            </a:r>
            <a:r>
              <a:rPr lang="en-US" dirty="0"/>
              <a:t> individual accountable institution and do not have to register separately.</a:t>
            </a:r>
            <a:endParaRPr lang="en-ZA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dirty="0"/>
              <a:t>Dual registration: in instances where you meet more than 1 item number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FB61FC-FEA5-4201-C581-0E095489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Registration</a:t>
            </a:r>
          </a:p>
        </p:txBody>
      </p:sp>
    </p:spTree>
    <p:extLst>
      <p:ext uri="{BB962C8B-B14F-4D97-AF65-F5344CB8AC3E}">
        <p14:creationId xmlns:p14="http://schemas.microsoft.com/office/powerpoint/2010/main" val="1533794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D752FC-1C8E-0000-3BD1-0E22F31AF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712" y="1646458"/>
            <a:ext cx="7588045" cy="499382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ZA" sz="2400" b="1" dirty="0">
                <a:effectLst/>
                <a:latin typeface="+mn-lt"/>
                <a:ea typeface="Times New Roman" panose="02020603050405020304" pitchFamily="18" charset="0"/>
                <a:hlinkClick r:id="rId2"/>
              </a:rPr>
              <a:t>Directive 6 of 2023</a:t>
            </a:r>
            <a:endParaRPr lang="en-ZA" sz="2400" b="1" dirty="0">
              <a:effectLst/>
              <a:latin typeface="+mn-lt"/>
              <a:ea typeface="Times New Roman" panose="02020603050405020304" pitchFamily="18" charset="0"/>
            </a:endParaRPr>
          </a:p>
          <a:p>
            <a:pPr lvl="0">
              <a:spcBef>
                <a:spcPts val="0"/>
              </a:spcBef>
            </a:pPr>
            <a:r>
              <a:rPr lang="en-ZA" sz="2600" dirty="0">
                <a:effectLst/>
                <a:ea typeface="Calibri" panose="020F0502020204030204" pitchFamily="34" charset="0"/>
              </a:rPr>
              <a:t>DNFBPs are a</a:t>
            </a:r>
            <a:r>
              <a:rPr lang="en-ZA" sz="2600" dirty="0">
                <a:ea typeface="Calibri" panose="020F0502020204030204" pitchFamily="34" charset="0"/>
              </a:rPr>
              <a:t>ccountable institutions listed in Schedule 1 as items: </a:t>
            </a:r>
          </a:p>
          <a:p>
            <a:pPr lvl="0">
              <a:spcBef>
                <a:spcPts val="0"/>
              </a:spcBef>
            </a:pPr>
            <a:r>
              <a:rPr lang="en-ZA" sz="2600" dirty="0">
                <a:effectLst/>
                <a:ea typeface="Calibri" panose="020F0502020204030204" pitchFamily="34" charset="0"/>
              </a:rPr>
              <a:t>1 – l</a:t>
            </a:r>
            <a:r>
              <a:rPr lang="en-ZA" sz="2600" dirty="0">
                <a:ea typeface="Calibri" panose="020F0502020204030204" pitchFamily="34" charset="0"/>
              </a:rPr>
              <a:t>egal practitioners, 2 – trust and company service providers, 3 – estate agents and 9 – gambling sector.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ZA" sz="2600" dirty="0">
                <a:ea typeface="Calibri" panose="020F0502020204030204" pitchFamily="34" charset="0"/>
              </a:rPr>
              <a:t>Compulsory for DNFBPs to complete the RCR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ZA" sz="2600" dirty="0">
                <a:ea typeface="Calibri" panose="020F0502020204030204" pitchFamily="34" charset="0"/>
              </a:rPr>
              <a:t>Online submissions only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ZA" sz="2600" dirty="0">
                <a:ea typeface="Calibri" panose="020F0502020204030204" pitchFamily="34" charset="0"/>
              </a:rPr>
              <a:t>RCR </a:t>
            </a:r>
            <a:r>
              <a:rPr lang="en-US" sz="2600" dirty="0">
                <a:ea typeface="Calibri" panose="020F0502020204030204" pitchFamily="34" charset="0"/>
              </a:rPr>
              <a:t>covers the reporting period from 1 April 2022 to 31 March 2023</a:t>
            </a:r>
            <a:endParaRPr lang="en-ZA" sz="2600" dirty="0">
              <a:ea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ZA" sz="2600" b="1" dirty="0">
                <a:ea typeface="Calibri" panose="020F0502020204030204" pitchFamily="34" charset="0"/>
              </a:rPr>
              <a:t>Due 31 May 2023 (still open)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dirty="0"/>
              <a:t>Potential administrative sanction for non-submission</a:t>
            </a:r>
            <a:br>
              <a:rPr lang="en-US" sz="2600" dirty="0"/>
            </a:br>
            <a:r>
              <a:rPr lang="en-US" sz="2600" dirty="0"/>
              <a:t>(section 62E read with section 43A(3) of the FIC Act)</a:t>
            </a:r>
            <a:endParaRPr lang="en-ZA" sz="2600" b="1" dirty="0"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ZA" sz="2400" dirty="0">
              <a:latin typeface="+mn-lt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ZA" sz="2400" dirty="0">
              <a:effectLst/>
              <a:latin typeface="+mn-lt"/>
              <a:ea typeface="Calibri" panose="020F0502020204030204" pitchFamily="34" charset="0"/>
            </a:endParaRPr>
          </a:p>
          <a:p>
            <a:endParaRPr lang="en-ZA" sz="24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55504E-1F58-CC8A-4BAA-6BBE00E0E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Risk and compliance return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C089E-A630-9C14-B0DE-FC2AFD03F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169" y="260853"/>
            <a:ext cx="3702068" cy="5244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21D66A-6024-C1DA-3705-82B0D4FAE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706" y="5271108"/>
            <a:ext cx="3659582" cy="642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B6C2E7-143E-7CB5-F54A-9DA0C0443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5143" y="5876689"/>
            <a:ext cx="3618119" cy="9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73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0988" y="1262742"/>
            <a:ext cx="11228387" cy="5377543"/>
          </a:xfrm>
        </p:spPr>
        <p:txBody>
          <a:bodyPr anchor="t">
            <a:normAutofit fontScale="92500" lnSpcReduction="20000"/>
          </a:bodyPr>
          <a:lstStyle/>
          <a:p>
            <a:pPr marL="0" lv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5A7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anonymous clients</a:t>
            </a:r>
          </a:p>
          <a:p>
            <a:pPr marL="342900" lvl="0" indent="-34290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Accountable institutions</a:t>
            </a:r>
            <a:r>
              <a:rPr lang="en-US" sz="19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not do business with an anonymous client or a client with apparent false or fictitious name. Obtain and record client information.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Section 20A</a:t>
            </a:r>
            <a:endParaRPr lang="en-US" sz="19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5A7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transaction</a:t>
            </a:r>
          </a:p>
          <a:p>
            <a:pPr marL="342900" indent="-3429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900" b="0" dirty="0">
                <a:latin typeface="Arial" panose="020B0604020202020204" pitchFamily="34" charset="0"/>
                <a:cs typeface="Arial" panose="020B0604020202020204" pitchFamily="34" charset="0"/>
              </a:rPr>
              <a:t>Single transaction – transaction where amount is more than R5 000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MLTFC Regulation 1A</a:t>
            </a:r>
            <a:endParaRPr lang="en-US" sz="1900" b="0" strike="sngStrik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Concluded on a once-off basis – no expectation that it will occur again</a:t>
            </a:r>
          </a:p>
          <a:p>
            <a:pPr marL="342900" lvl="0" indent="-34290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Identify and verify clients</a:t>
            </a:r>
          </a:p>
          <a:p>
            <a:pPr marL="0" lv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5A7E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Accountable institutions must  </a:t>
            </a:r>
          </a:p>
          <a:p>
            <a:pPr marL="360045" indent="-360045" defTabSz="-13873163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Identify all its prospective </a:t>
            </a:r>
            <a:r>
              <a:rPr lang="en-US" sz="1900" b="1" kern="0" dirty="0">
                <a:latin typeface="Arial" panose="020B0604020202020204" pitchFamily="34" charset="0"/>
                <a:cs typeface="Arial" panose="020B0604020202020204" pitchFamily="34" charset="0"/>
              </a:rPr>
              <a:t>clients</a:t>
            </a:r>
          </a:p>
          <a:p>
            <a:pPr marL="360045" indent="-360045" defTabSz="-13873163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Identify all persons </a:t>
            </a:r>
            <a:r>
              <a:rPr lang="en-US" sz="19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authorised</a:t>
            </a:r>
            <a:r>
              <a:rPr lang="en-US" sz="1900" b="1" kern="0" dirty="0">
                <a:latin typeface="Arial" panose="020B0604020202020204" pitchFamily="34" charset="0"/>
                <a:cs typeface="Arial" panose="020B0604020202020204" pitchFamily="34" charset="0"/>
              </a:rPr>
              <a:t> to act </a:t>
            </a: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on behalf of clients</a:t>
            </a:r>
          </a:p>
          <a:p>
            <a:pPr marL="360045" indent="-360045" defTabSz="-13873163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Verify identities</a:t>
            </a:r>
          </a:p>
          <a:p>
            <a:pPr marL="360045" indent="-360045" defTabSz="-13873163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In line with the accountable institution’s risk management and compliance </a:t>
            </a:r>
            <a:r>
              <a:rPr lang="en-US" sz="1900" kern="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sz="1800" b="0" strike="sngStrike" dirty="0"/>
          </a:p>
          <a:p>
            <a:pPr lvl="0" fontAlgn="auto">
              <a:lnSpc>
                <a:spcPct val="150000"/>
              </a:lnSpc>
              <a:spcAft>
                <a:spcPts val="0"/>
              </a:spcAft>
              <a:defRPr/>
            </a:pPr>
            <a:endParaRPr lang="en-US" sz="1800" dirty="0">
              <a:solidFill>
                <a:srgbClr val="5A7E92"/>
              </a:solidFill>
            </a:endParaRPr>
          </a:p>
          <a:p>
            <a:pPr lvl="0" fontAlgn="auto">
              <a:lnSpc>
                <a:spcPct val="150000"/>
              </a:lnSpc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en-US" sz="1800" b="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Customer due diligence  </a:t>
            </a:r>
          </a:p>
        </p:txBody>
      </p:sp>
    </p:spTree>
    <p:extLst>
      <p:ext uri="{BB962C8B-B14F-4D97-AF65-F5344CB8AC3E}">
        <p14:creationId xmlns:p14="http://schemas.microsoft.com/office/powerpoint/2010/main" val="4062157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6796" y="1531564"/>
            <a:ext cx="11805204" cy="5048455"/>
          </a:xfrm>
        </p:spPr>
        <p:txBody>
          <a:bodyPr anchor="t">
            <a:normAutofit/>
          </a:bodyPr>
          <a:lstStyle/>
          <a:p>
            <a:pPr marL="0" indent="0" defTabSz="-13873163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FIC Act defines a “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beneficial owner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 as:</a:t>
            </a:r>
          </a:p>
          <a:p>
            <a:pPr marL="0" indent="0" defTabSz="-13873163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-13873163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dirty="0"/>
          </a:p>
          <a:p>
            <a:pPr marL="0" indent="0" defTabSz="-13873163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-13873163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-13873163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b="1" dirty="0"/>
          </a:p>
          <a:p>
            <a:pPr marL="0" indent="0" defTabSz="-13873163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b="1" dirty="0"/>
          </a:p>
          <a:p>
            <a:pPr marL="0" indent="0" defTabSz="-13873163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-13873163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-13873163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-13873163">
              <a:lnSpc>
                <a:spcPct val="150000"/>
              </a:lnSpc>
              <a:spcBef>
                <a:spcPct val="20000"/>
              </a:spcBef>
              <a:defRPr/>
            </a:pPr>
            <a:endParaRPr lang="en-US" dirty="0">
              <a:cs typeface="Arial"/>
            </a:endParaRPr>
          </a:p>
          <a:p>
            <a:pPr defTabSz="-13873163">
              <a:lnSpc>
                <a:spcPct val="150000"/>
              </a:lnSpc>
              <a:spcBef>
                <a:spcPct val="20000"/>
              </a:spcBef>
              <a:defRPr/>
            </a:pPr>
            <a:endParaRPr lang="en-US" dirty="0">
              <a:cs typeface="Arial"/>
            </a:endParaRPr>
          </a:p>
          <a:p>
            <a:pPr marL="0" indent="0" defTabSz="-13873163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dirty="0">
              <a:cs typeface="Arial"/>
            </a:endParaRPr>
          </a:p>
          <a:p>
            <a:pPr>
              <a:lnSpc>
                <a:spcPct val="150000"/>
              </a:lnSpc>
            </a:pP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Beneficial ownership requirements</a:t>
            </a:r>
          </a:p>
        </p:txBody>
      </p:sp>
      <p:sp>
        <p:nvSpPr>
          <p:cNvPr id="4" name="Double Bracket 3">
            <a:extLst>
              <a:ext uri="{FF2B5EF4-FFF2-40B4-BE49-F238E27FC236}">
                <a16:creationId xmlns:a16="http://schemas.microsoft.com/office/drawing/2014/main" id="{A798091F-9E3C-4ABF-BB80-B28653C69145}"/>
              </a:ext>
            </a:extLst>
          </p:cNvPr>
          <p:cNvSpPr/>
          <p:nvPr/>
        </p:nvSpPr>
        <p:spPr>
          <a:xfrm>
            <a:off x="525112" y="2162908"/>
            <a:ext cx="10872990" cy="4268372"/>
          </a:xfrm>
          <a:prstGeom prst="bracketPair">
            <a:avLst/>
          </a:prstGeom>
          <a:ln w="28575">
            <a:solidFill>
              <a:srgbClr val="4E7A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457200" indent="-457200">
              <a:buAutoNum type="alphaLcParenBoth"/>
            </a:pPr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 </a:t>
            </a:r>
            <a:r>
              <a:rPr lang="en-US" b="1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natural person </a:t>
            </a:r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en-US" b="1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indirectly</a:t>
            </a:r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endParaRPr lang="en-US" i="1" dirty="0">
              <a:solidFill>
                <a:srgbClr val="4E7A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romanLcParenBoth"/>
            </a:pPr>
            <a:r>
              <a:rPr lang="en-US" b="1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ultimately owns </a:t>
            </a:r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b="1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exercises effective control </a:t>
            </a:r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of–</a:t>
            </a:r>
          </a:p>
          <a:p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(aa) </a:t>
            </a:r>
            <a:r>
              <a:rPr lang="en-US" b="1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client </a:t>
            </a:r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an accountable institution; or </a:t>
            </a:r>
          </a:p>
          <a:p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(bb) </a:t>
            </a:r>
            <a:r>
              <a:rPr lang="en-US" b="1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legal person, partnership </a:t>
            </a:r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b="1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owns or exercises effective control of, as the case may be, a client of an accountable institution; or </a:t>
            </a:r>
          </a:p>
          <a:p>
            <a:r>
              <a:rPr lang="en-US" b="1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(ii) exercises control </a:t>
            </a:r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 client of an accountable institution on whose behalf </a:t>
            </a:r>
            <a:r>
              <a:rPr lang="en-US" b="1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transaction </a:t>
            </a:r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being conducted; and </a:t>
            </a:r>
          </a:p>
          <a:p>
            <a:endParaRPr lang="en-US" i="1" dirty="0">
              <a:solidFill>
                <a:srgbClr val="4E7A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 includes– </a:t>
            </a:r>
          </a:p>
          <a:p>
            <a:pPr marL="514350" indent="-514350">
              <a:buAutoNum type="romanLcParenBoth"/>
            </a:pPr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respect of legal persons, each natural person contemplated in section 21B(2)(a); </a:t>
            </a:r>
          </a:p>
          <a:p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(ii)    in respect of a partnership, each natural person contemplated in section 21B(3)(b); and </a:t>
            </a:r>
          </a:p>
          <a:p>
            <a:r>
              <a:rPr lang="en-US" i="1" dirty="0">
                <a:solidFill>
                  <a:srgbClr val="4E7A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(iii)   in respect of a trust, each natural person contemplated in section 21B(4)(c), (d) and (e);</a:t>
            </a:r>
          </a:p>
        </p:txBody>
      </p:sp>
    </p:spTree>
    <p:extLst>
      <p:ext uri="{BB962C8B-B14F-4D97-AF65-F5344CB8AC3E}">
        <p14:creationId xmlns:p14="http://schemas.microsoft.com/office/powerpoint/2010/main" val="4166630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2E19BF-6AAD-2468-51B7-0A3D77EB1A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Nature of business, ownership</a:t>
            </a:r>
            <a:r>
              <a:rPr lang="en-US" dirty="0"/>
              <a:t> and </a:t>
            </a:r>
            <a:r>
              <a:rPr lang="en-US" b="1" dirty="0"/>
              <a:t>control structure </a:t>
            </a:r>
          </a:p>
          <a:p>
            <a:pPr marL="342900" marR="0" lvl="1" indent="-342900">
              <a:spcBef>
                <a:spcPts val="1000"/>
              </a:spcBef>
              <a:spcAft>
                <a:spcPts val="0"/>
              </a:spcAft>
            </a:pPr>
            <a:r>
              <a:rPr lang="en-US" dirty="0"/>
              <a:t>The accountable institution should understand: </a:t>
            </a:r>
          </a:p>
          <a:p>
            <a:pPr marL="1403350" lvl="3" indent="-342900">
              <a:spcBef>
                <a:spcPts val="1000"/>
              </a:spcBef>
            </a:pPr>
            <a:r>
              <a:rPr lang="en-US" sz="2000" dirty="0"/>
              <a:t>the different types, forms and basic features of legal persons, trusts or partnerships onboarded as their clients or potential clients, </a:t>
            </a:r>
          </a:p>
          <a:p>
            <a:pPr marL="1403350" lvl="3" indent="-342900">
              <a:spcBef>
                <a:spcPts val="1000"/>
              </a:spcBef>
            </a:pPr>
            <a:r>
              <a:rPr lang="en-US" sz="2000" dirty="0"/>
              <a:t>the manner in which the legal persons, trusts or partnerships are created, </a:t>
            </a:r>
          </a:p>
          <a:p>
            <a:pPr marL="1403350" lvl="3" indent="-342900">
              <a:spcBef>
                <a:spcPts val="1000"/>
              </a:spcBef>
            </a:pPr>
            <a:r>
              <a:rPr lang="en-US" sz="2000" dirty="0"/>
              <a:t>how to obtain beneficial ownership information per client type, </a:t>
            </a:r>
          </a:p>
          <a:p>
            <a:pPr marL="1403350" lvl="3" indent="-342900">
              <a:spcBef>
                <a:spcPts val="1000"/>
              </a:spcBef>
            </a:pPr>
            <a:r>
              <a:rPr lang="en-US" sz="2000" dirty="0"/>
              <a:t>how to determine the possible types of beneficial owners each client type could have and</a:t>
            </a:r>
          </a:p>
          <a:p>
            <a:pPr marL="1403350" lvl="3" indent="-342900">
              <a:spcBef>
                <a:spcPts val="1000"/>
              </a:spcBef>
            </a:pPr>
            <a:r>
              <a:rPr lang="en-US" sz="2000" dirty="0"/>
              <a:t>how to identify money laundering, terrorist financing, and proliferation financing risk posed by each type of client.</a:t>
            </a:r>
          </a:p>
          <a:p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7DE4C1-43B3-9D3C-E762-7CFC313E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Beneficial ownership requirements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35075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B1E15-2BA7-D1F8-6683-1A61342D4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6" y="6328"/>
            <a:ext cx="10889974" cy="1176429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     Draft public compliance communication 121</a:t>
            </a:r>
            <a:endParaRPr lang="en-ZA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05014-5BF6-7CFF-C113-BA40C0FF7D85}"/>
              </a:ext>
            </a:extLst>
          </p:cNvPr>
          <p:cNvSpPr txBox="1"/>
          <p:nvPr/>
        </p:nvSpPr>
        <p:spPr>
          <a:xfrm>
            <a:off x="5943599" y="1828800"/>
            <a:ext cx="5229225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Issued 15 November 2023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Subject to consultation, comments due </a:t>
            </a:r>
            <a:br>
              <a:rPr lang="en-US" sz="2000" dirty="0"/>
            </a:br>
            <a:r>
              <a:rPr lang="en-US" sz="2000" dirty="0"/>
              <a:t>8 December 2023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Provides guidance on beneficial ownership obligations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Section 21B of the FIC Act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Highlights the risks and red flags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Immediate outcome 5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6FE93-0426-B92E-E873-99E6CAC0A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505" y="1454987"/>
            <a:ext cx="3703988" cy="481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3367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C8A9A2-1C7A-A1CF-5A4D-4DCF633EB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financial sanctions: FIC Act obligations sequencing</a:t>
            </a:r>
            <a:endParaRPr lang="en-ZA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F74AADC-E1C0-F097-979C-29F1EDBDCF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215648"/>
              </p:ext>
            </p:extLst>
          </p:nvPr>
        </p:nvGraphicFramePr>
        <p:xfrm>
          <a:off x="1837310" y="134698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1961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B1E15-2BA7-D1F8-6683-1A61342D4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26" y="6328"/>
            <a:ext cx="10889974" cy="1176429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     Public compliance communication 44A</a:t>
            </a:r>
            <a:endParaRPr lang="en-ZA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05014-5BF6-7CFF-C113-BA40C0FF7D85}"/>
              </a:ext>
            </a:extLst>
          </p:cNvPr>
          <p:cNvSpPr txBox="1"/>
          <p:nvPr/>
        </p:nvSpPr>
        <p:spPr>
          <a:xfrm>
            <a:off x="5943599" y="1828800"/>
            <a:ext cx="5229225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Issued 29 February 2024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Provides guidance on the implementation of targeted financial sanctions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Section 26A, 26B, 26C and 28A of </a:t>
            </a:r>
            <a:br>
              <a:rPr lang="en-US" sz="2000" dirty="0"/>
            </a:br>
            <a:r>
              <a:rPr lang="en-US" sz="2000" dirty="0"/>
              <a:t>the FIC Act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Highlights the risk-based approach to combatting terrorist financing and proliferation financing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Immediate outcome 10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21870-50E8-821A-9D98-1504D848B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220" y="1552490"/>
            <a:ext cx="3619200" cy="4695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043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323B15-E31B-8177-D8B7-C638AB86C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23" y="898045"/>
            <a:ext cx="3992968" cy="5550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6E8C3C-D67C-8DC4-7FB4-80225D83F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440" y="-4516"/>
            <a:ext cx="5819737" cy="686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58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C8A9A2-1C7A-A1CF-5A4D-4DCF633EB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FIC website – TFS search functionality 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F41F4-CE25-BC7C-9FBC-B19CE408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532" y="1442906"/>
            <a:ext cx="6459924" cy="460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2F4E46-CE04-BCA3-498C-8F19907CCC11}"/>
              </a:ext>
            </a:extLst>
          </p:cNvPr>
          <p:cNvSpPr txBox="1"/>
          <p:nvPr/>
        </p:nvSpPr>
        <p:spPr>
          <a:xfrm>
            <a:off x="816429" y="6487886"/>
            <a:ext cx="10689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https://tfs.fic.gov.za/Pages/Search?_gl=1*4qkgmb*_ga*ODQzMjE4MDc3LjE2OTgyMzg5NDI.*_ga_3EYLKF5QCS*MTcxMzM0NDEwOS4xMzkuMS4xNzEzMzQ0MTE2LjAuMC4w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7039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FDF023-4744-6849-0430-6C7742556A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344" y="1442906"/>
            <a:ext cx="11409696" cy="4900744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     Determine whether client, beneficial owner, persons action on behalf of is a PEP</a:t>
            </a:r>
            <a:endParaRPr lang="en-ZA" b="1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dirty="0"/>
              <a:t>Individual who holds or has held a prominent public function; who has some level of influence and </a:t>
            </a:r>
            <a:r>
              <a:rPr lang="en-ZA" b="1" dirty="0"/>
              <a:t>control</a:t>
            </a:r>
            <a:r>
              <a:rPr lang="en-ZA" dirty="0"/>
              <a:t> over </a:t>
            </a:r>
            <a:r>
              <a:rPr lang="en-ZA" b="1" dirty="0"/>
              <a:t>public funds</a:t>
            </a:r>
            <a:r>
              <a:rPr lang="en-ZA" dirty="0"/>
              <a:t>, benefits and decision-making powers.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dirty="0"/>
              <a:t>Abuse of the role could result in corruption and bribery.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dirty="0"/>
              <a:t>Once a PEP, always a PEP</a:t>
            </a:r>
          </a:p>
          <a:p>
            <a:r>
              <a:rPr lang="en-US" dirty="0"/>
              <a:t>		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9D58D0-932D-F53E-93A1-6A13B9C89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Arial"/>
                <a:ea typeface="+mn-lt"/>
                <a:cs typeface="+mn-lt"/>
              </a:rPr>
              <a:t>Politically exposed persons and </a:t>
            </a:r>
            <a:br>
              <a:rPr lang="en-US" dirty="0">
                <a:latin typeface="Arial"/>
                <a:ea typeface="+mn-lt"/>
                <a:cs typeface="+mn-lt"/>
              </a:rPr>
            </a:br>
            <a:r>
              <a:rPr lang="en-US" dirty="0">
                <a:latin typeface="Arial"/>
                <a:ea typeface="+mn-lt"/>
                <a:cs typeface="+mn-lt"/>
              </a:rPr>
              <a:t>prominent influential persons</a:t>
            </a:r>
            <a:endParaRPr lang="en-ZA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B5D9E0-B4C1-F82A-DEF2-02BC600291E3}"/>
              </a:ext>
            </a:extLst>
          </p:cNvPr>
          <p:cNvSpPr/>
          <p:nvPr/>
        </p:nvSpPr>
        <p:spPr>
          <a:xfrm>
            <a:off x="781050" y="4340137"/>
            <a:ext cx="4987290" cy="1039041"/>
          </a:xfrm>
          <a:prstGeom prst="roundRect">
            <a:avLst/>
          </a:prstGeom>
          <a:solidFill>
            <a:srgbClr val="607E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Domestic PEP is an individual who holds a position as listed in </a:t>
            </a:r>
            <a:r>
              <a:rPr lang="en-ZA" dirty="0"/>
              <a:t>Schedule 3A</a:t>
            </a: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ZA" dirty="0">
              <a:solidFill>
                <a:srgbClr val="5A7E92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C1B790-A600-F6D2-1106-2A39983F35E4}"/>
              </a:ext>
            </a:extLst>
          </p:cNvPr>
          <p:cNvSpPr/>
          <p:nvPr/>
        </p:nvSpPr>
        <p:spPr>
          <a:xfrm>
            <a:off x="6347460" y="4350478"/>
            <a:ext cx="4987290" cy="1039041"/>
          </a:xfrm>
          <a:prstGeom prst="roundRect">
            <a:avLst/>
          </a:prstGeom>
          <a:solidFill>
            <a:srgbClr val="607E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Foreign PEP is an individual who holds a position as listed in </a:t>
            </a:r>
            <a:r>
              <a:rPr lang="en-ZA" dirty="0"/>
              <a:t>Schedule 3B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D1D0F5-B38B-8758-4A1D-913AC76A213E}"/>
              </a:ext>
            </a:extLst>
          </p:cNvPr>
          <p:cNvSpPr/>
          <p:nvPr/>
        </p:nvSpPr>
        <p:spPr>
          <a:xfrm>
            <a:off x="3551547" y="5618118"/>
            <a:ext cx="4987290" cy="1039041"/>
          </a:xfrm>
          <a:prstGeom prst="roundRect">
            <a:avLst/>
          </a:prstGeom>
          <a:solidFill>
            <a:srgbClr val="607E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politically influential person is an individual who holds a position as listed in </a:t>
            </a:r>
            <a:r>
              <a:rPr lang="en-ZA" dirty="0"/>
              <a:t>Schedule 3C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45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0988" y="1515290"/>
            <a:ext cx="11228387" cy="4823365"/>
          </a:xfrm>
        </p:spPr>
        <p:txBody>
          <a:bodyPr anchor="t">
            <a:normAutofit/>
          </a:bodyPr>
          <a:lstStyle/>
          <a:p>
            <a:pPr marL="0" lv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rgbClr val="5A7E92"/>
                </a:solidFill>
                <a:latin typeface="+mj-lt"/>
              </a:rPr>
              <a:t>An accountable institution must:</a:t>
            </a:r>
          </a:p>
          <a:p>
            <a:pPr marL="360045" indent="-360045" defTabSz="-13873163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b="0" kern="0" dirty="0">
                <a:solidFill>
                  <a:srgbClr val="000000"/>
                </a:solidFill>
                <a:latin typeface="+mj-lt"/>
              </a:rPr>
              <a:t>Monitor transactions</a:t>
            </a:r>
            <a:endParaRPr lang="en-US" b="0" kern="0" dirty="0">
              <a:solidFill>
                <a:srgbClr val="000000"/>
              </a:solidFill>
              <a:latin typeface="+mj-lt"/>
              <a:cs typeface="Arial" panose="020B0604020202020204"/>
            </a:endParaRPr>
          </a:p>
          <a:p>
            <a:pPr marL="360045" indent="-360045" defTabSz="-13873163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b="0" kern="0" dirty="0">
                <a:solidFill>
                  <a:srgbClr val="000000"/>
                </a:solidFill>
                <a:latin typeface="+mj-lt"/>
              </a:rPr>
              <a:t>Establish source of funds to ensure that this is consistent with the </a:t>
            </a:r>
            <a:r>
              <a:rPr lang="en-US" kern="0" dirty="0">
                <a:solidFill>
                  <a:srgbClr val="000000"/>
                </a:solidFill>
                <a:latin typeface="+mj-lt"/>
              </a:rPr>
              <a:t>client's</a:t>
            </a:r>
            <a:r>
              <a:rPr lang="en-US" b="0" kern="0" dirty="0">
                <a:solidFill>
                  <a:srgbClr val="000000"/>
                </a:solidFill>
                <a:latin typeface="+mj-lt"/>
              </a:rPr>
              <a:t> business and risk profile</a:t>
            </a:r>
            <a:endParaRPr lang="en-US" b="0" kern="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360045" indent="-360045" defTabSz="-13873163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b="0" kern="0" dirty="0">
                <a:solidFill>
                  <a:srgbClr val="000000"/>
                </a:solidFill>
                <a:latin typeface="+mj-lt"/>
              </a:rPr>
              <a:t>Establish background and purpose of all complex transactions.</a:t>
            </a:r>
            <a:endParaRPr lang="en-US" b="0" kern="0" dirty="0">
              <a:solidFill>
                <a:srgbClr val="000000"/>
              </a:solidFill>
              <a:latin typeface="+mj-lt"/>
              <a:cs typeface="Arial" panose="020B0604020202020204"/>
            </a:endParaRPr>
          </a:p>
          <a:p>
            <a:pPr defTabSz="-13873163">
              <a:lnSpc>
                <a:spcPct val="150000"/>
              </a:lnSpc>
              <a:spcBef>
                <a:spcPct val="20000"/>
              </a:spcBef>
              <a:buClr>
                <a:srgbClr val="336633"/>
              </a:buClr>
              <a:defRPr/>
            </a:pPr>
            <a:endParaRPr lang="en-US" b="0" kern="0" dirty="0">
              <a:solidFill>
                <a:srgbClr val="000000"/>
              </a:solidFill>
              <a:latin typeface="+mj-lt"/>
            </a:endParaRPr>
          </a:p>
          <a:p>
            <a:pPr marL="0" indent="0" defTabSz="-13873163">
              <a:lnSpc>
                <a:spcPct val="150000"/>
              </a:lnSpc>
              <a:spcBef>
                <a:spcPct val="20000"/>
              </a:spcBef>
              <a:buClr>
                <a:srgbClr val="336633"/>
              </a:buClr>
              <a:buNone/>
              <a:defRPr/>
            </a:pPr>
            <a:r>
              <a:rPr lang="en-US" b="1" dirty="0">
                <a:solidFill>
                  <a:srgbClr val="5A7E92"/>
                </a:solidFill>
                <a:latin typeface="+mj-lt"/>
              </a:rPr>
              <a:t>Doubts about veracity</a:t>
            </a:r>
            <a:endParaRPr lang="en-US" b="1" dirty="0">
              <a:solidFill>
                <a:prstClr val="black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kern="0" dirty="0">
                <a:solidFill>
                  <a:srgbClr val="000000"/>
                </a:solidFill>
                <a:latin typeface="+mj-lt"/>
              </a:rPr>
              <a:t>Where an accountable institution doubts veracity or adequacy of previously obtained information, the accountable institution must repeat the identification and verification steps.</a:t>
            </a:r>
          </a:p>
          <a:p>
            <a:pPr>
              <a:lnSpc>
                <a:spcPct val="150000"/>
              </a:lnSpc>
            </a:pPr>
            <a:endParaRPr lang="en-US" sz="1800" b="0" kern="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1800" b="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Transaction monitoring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25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28EEE-E9F9-0443-4707-C7E97D609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91BF3-5F45-7540-F215-6614B1AFFB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8E01C-047F-F7E7-3009-142A30837A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98" r="9724"/>
          <a:stretch/>
        </p:blipFill>
        <p:spPr>
          <a:xfrm>
            <a:off x="57150" y="1243826"/>
            <a:ext cx="12103100" cy="560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15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515" y="26245"/>
            <a:ext cx="9948022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Reporting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96701" y="1863669"/>
            <a:ext cx="10964862" cy="4863583"/>
          </a:xfrm>
        </p:spPr>
        <p:txBody>
          <a:bodyPr>
            <a:normAutofit/>
          </a:bodyPr>
          <a:lstStyle/>
          <a:p>
            <a:pPr lvl="0" fontAlgn="auto">
              <a:spcAft>
                <a:spcPts val="0"/>
              </a:spcAft>
              <a:defRPr/>
            </a:pPr>
            <a:endParaRPr lang="en-US" b="0" u="sng">
              <a:solidFill>
                <a:prstClr val="black"/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  <a:p>
            <a:endParaRPr lang="en-US" b="0">
              <a:solidFill>
                <a:prstClr val="black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0" y="1745499"/>
          <a:ext cx="11147556" cy="491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EF9444-44BD-8C48-DFE1-B151B940E4C8}"/>
              </a:ext>
            </a:extLst>
          </p:cNvPr>
          <p:cNvSpPr/>
          <p:nvPr/>
        </p:nvSpPr>
        <p:spPr>
          <a:xfrm>
            <a:off x="8226727" y="1492368"/>
            <a:ext cx="2596830" cy="2863617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BBE09F-7506-00FC-FCC1-5F0737537012}"/>
              </a:ext>
            </a:extLst>
          </p:cNvPr>
          <p:cNvSpPr txBox="1"/>
          <p:nvPr/>
        </p:nvSpPr>
        <p:spPr>
          <a:xfrm>
            <a:off x="8494356" y="4474155"/>
            <a:ext cx="306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* Only for </a:t>
            </a:r>
            <a:r>
              <a:rPr lang="en-US" b="1" err="1">
                <a:solidFill>
                  <a:srgbClr val="FF0000"/>
                </a:solidFill>
              </a:rPr>
              <a:t>authorised</a:t>
            </a:r>
            <a:r>
              <a:rPr lang="en-US" b="1">
                <a:solidFill>
                  <a:srgbClr val="FF0000"/>
                </a:solidFill>
              </a:rPr>
              <a:t> entities</a:t>
            </a:r>
            <a:endParaRPr lang="en-ZA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03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B9E4AB-99CC-FDB5-BD08-E59DED2582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0988" y="1515291"/>
            <a:ext cx="11228387" cy="462709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Section 28 FIC 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/>
                </a:solidFill>
              </a:rPr>
              <a:t>Triggered</a:t>
            </a:r>
            <a:r>
              <a:rPr lang="en-US" dirty="0"/>
              <a:t> by cash threshold of R49 999.99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Cash  transactions- </a:t>
            </a:r>
            <a:r>
              <a:rPr lang="en-US" b="1" dirty="0">
                <a:solidFill>
                  <a:schemeClr val="accent4"/>
                </a:solidFill>
              </a:rPr>
              <a:t>Cash, coins, paper money </a:t>
            </a:r>
            <a:r>
              <a:rPr lang="en-US" dirty="0"/>
              <a:t>and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b="1" dirty="0" err="1">
                <a:solidFill>
                  <a:schemeClr val="accent4"/>
                </a:solidFill>
              </a:rPr>
              <a:t>travellers'</a:t>
            </a:r>
            <a:r>
              <a:rPr lang="en-US" b="1" dirty="0">
                <a:solidFill>
                  <a:schemeClr val="accent4"/>
                </a:solidFill>
              </a:rPr>
              <a:t> cheques </a:t>
            </a:r>
            <a:r>
              <a:rPr lang="en-US" b="0" dirty="0"/>
              <a:t>(not an EFT)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Report </a:t>
            </a:r>
            <a:r>
              <a:rPr lang="en-US" b="1" dirty="0">
                <a:solidFill>
                  <a:schemeClr val="accent4"/>
                </a:solidFill>
              </a:rPr>
              <a:t>within 3 business days </a:t>
            </a:r>
            <a:r>
              <a:rPr lang="en-US" dirty="0"/>
              <a:t>of the transactions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/>
                </a:solidFill>
              </a:rPr>
              <a:t>Aggregation</a:t>
            </a:r>
            <a:r>
              <a:rPr lang="en-US" dirty="0"/>
              <a:t> no longer applicable</a:t>
            </a:r>
          </a:p>
          <a:p>
            <a:r>
              <a:rPr lang="en-US" dirty="0"/>
              <a:t>NOTE:</a:t>
            </a:r>
          </a:p>
          <a:p>
            <a:r>
              <a:rPr lang="en-US" sz="2000" dirty="0"/>
              <a:t>It is prudent and expected that TCSPs monitor their bank accounts daily to identify if cash has been deposited into their bank account</a:t>
            </a:r>
          </a:p>
          <a:p>
            <a:r>
              <a:rPr lang="en-US" b="1" kern="0" dirty="0">
                <a:solidFill>
                  <a:srgbClr val="000000"/>
                </a:solidFill>
              </a:rPr>
              <a:t>Guidance note 5C </a:t>
            </a:r>
            <a:endParaRPr lang="en-US" sz="2000" b="1" kern="0" dirty="0">
              <a:solidFill>
                <a:srgbClr val="000000"/>
              </a:solidFill>
            </a:endParaRP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E8698B-E924-D6AB-ABDD-E5A26D07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Cash threshold report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10826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0EF460-83CB-9528-7317-215079254C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CTR and STR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Where multiple cash payments or a series of cash payments are conducted to avoid detection then an STR must be filed.</a:t>
            </a:r>
          </a:p>
          <a:p>
            <a:pPr marL="342900" indent="-34290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It is therefore possible that a cash transaction could give rise to an obligation to report a cash threshold report in terms of section 28 of the FIC Act and a suspicious or unusual transaction in terms of section 29 of the FIC Act.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0038C3-C463-75EE-E17E-A829B6C0D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Cash threshold report (continued)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51144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1488" y="1418962"/>
            <a:ext cx="11228387" cy="5089790"/>
          </a:xfrm>
        </p:spPr>
        <p:txBody>
          <a:bodyPr anchor="t">
            <a:noAutofit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rgbClr val="5A7E92"/>
                </a:solidFill>
              </a:rPr>
              <a:t>The person must file a section 29 report when that person knows or ought reasonably to have known or suspected that a transaction or activity relates to:</a:t>
            </a:r>
            <a:endParaRPr lang="en-GB" sz="1800" b="1" dirty="0">
              <a:solidFill>
                <a:srgbClr val="5A7E92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Proceeds of u</a:t>
            </a:r>
            <a:r>
              <a:rPr lang="en-US" sz="1600" b="0" dirty="0"/>
              <a:t>nlawful activity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Unusual sales purchases activity by client</a:t>
            </a:r>
            <a:endParaRPr lang="en-US" sz="1600" b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0" dirty="0"/>
              <a:t>Facilitates the transfer of proceeds of unlawful activity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0" dirty="0"/>
              <a:t>Has no apparent business or lawful purpose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0" dirty="0"/>
              <a:t>May be relevant to the investigation of an evasion or attempted evasion of a duty to pay tax or attempted tax evasion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0" dirty="0"/>
              <a:t>An offence relating to the financing of terrorist and related activities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0" dirty="0"/>
              <a:t>The contravention of a prohibition under section 26B of the FIC Act and/or</a:t>
            </a:r>
            <a:r>
              <a:rPr lang="en-US" sz="1600" dirty="0"/>
              <a:t> </a:t>
            </a:r>
            <a:endParaRPr lang="en-US" sz="1600" b="0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0" dirty="0"/>
              <a:t>Any structuring of a transaction or activity which is conducted for the purpose of avoiding giving rise to a reporting duty under the FIC Act.                                                                          </a:t>
            </a:r>
            <a:endParaRPr lang="en-US" sz="1600" b="1" dirty="0">
              <a:solidFill>
                <a:srgbClr val="5A7E9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Suspicious and unusual transaction reporting (STR)</a:t>
            </a:r>
          </a:p>
        </p:txBody>
      </p:sp>
    </p:spTree>
    <p:extLst>
      <p:ext uri="{BB962C8B-B14F-4D97-AF65-F5344CB8AC3E}">
        <p14:creationId xmlns:p14="http://schemas.microsoft.com/office/powerpoint/2010/main" val="758336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anchor="t">
            <a:normAutofit fontScale="85000" lnSpcReduction="20000"/>
          </a:bodyPr>
          <a:lstStyle/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rgbClr val="5A7E92"/>
                </a:solidFill>
              </a:rPr>
              <a:t>Threshold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No monetary threshold applicable to the reporting of suspicious or unusual transactions.</a:t>
            </a:r>
          </a:p>
          <a:p>
            <a:pPr marL="0" lv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sz="2000" b="1" dirty="0">
              <a:solidFill>
                <a:srgbClr val="5A7E92"/>
              </a:solidFill>
            </a:endParaRPr>
          </a:p>
          <a:p>
            <a:pPr marL="0" lv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rgbClr val="5A7E92"/>
                </a:solidFill>
              </a:rPr>
              <a:t>STR </a:t>
            </a:r>
          </a:p>
          <a:p>
            <a:pPr marL="342900" indent="-342900" defTabSz="-13873163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An STR must be submitted when the suspicion is in respect of a </a:t>
            </a:r>
            <a:r>
              <a:rPr lang="en-US" sz="2000" b="1" dirty="0"/>
              <a:t>complete transaction </a:t>
            </a:r>
            <a:r>
              <a:rPr lang="en-US" sz="2000" dirty="0"/>
              <a:t>or </a:t>
            </a:r>
            <a:r>
              <a:rPr lang="en-US" sz="2000" b="1" dirty="0"/>
              <a:t>series of transactions </a:t>
            </a:r>
            <a:r>
              <a:rPr lang="en-US" sz="2000" dirty="0"/>
              <a:t>relating to the suspicion or knowledge of the proceeds of unlawful activity or money laundering </a:t>
            </a:r>
            <a:r>
              <a:rPr lang="en-US" sz="2000" b="1" dirty="0"/>
              <a:t>and</a:t>
            </a:r>
            <a:r>
              <a:rPr lang="en-US" sz="2000" dirty="0"/>
              <a:t> regarding a transaction or series of transactions relating to a contravention of prohibitions under section 26B of the FIC Act. </a:t>
            </a:r>
          </a:p>
          <a:p>
            <a:pPr marL="342900" indent="-342900" defTabSz="-13873163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b="0" kern="0" dirty="0">
              <a:solidFill>
                <a:srgbClr val="000000"/>
              </a:solidFill>
              <a:latin typeface="+mj-lt"/>
            </a:endParaRPr>
          </a:p>
          <a:p>
            <a:pPr defTabSz="-13873163">
              <a:spcBef>
                <a:spcPct val="20000"/>
              </a:spcBef>
              <a:defRPr/>
            </a:pPr>
            <a:r>
              <a:rPr lang="en-US" b="1" dirty="0">
                <a:solidFill>
                  <a:srgbClr val="5A7E92"/>
                </a:solidFill>
              </a:rPr>
              <a:t>Guidance note 4B</a:t>
            </a:r>
            <a:r>
              <a:rPr lang="en-US" sz="2000" b="1" dirty="0">
                <a:solidFill>
                  <a:srgbClr val="5A7E92"/>
                </a:solidFill>
              </a:rPr>
              <a:t> </a:t>
            </a:r>
          </a:p>
          <a:p>
            <a:pPr defTabSz="-13873163">
              <a:lnSpc>
                <a:spcPct val="150000"/>
              </a:lnSpc>
              <a:spcBef>
                <a:spcPct val="20000"/>
              </a:spcBef>
              <a:defRPr/>
            </a:pPr>
            <a:endParaRPr lang="en-US" sz="2000" b="0" kern="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1800" b="0" kern="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1800" b="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46AE6C-8117-41DE-A18A-0ADEEA8B5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Suspicious and unusual transaction reporting (cont.)</a:t>
            </a:r>
          </a:p>
        </p:txBody>
      </p:sp>
    </p:spTree>
    <p:extLst>
      <p:ext uri="{BB962C8B-B14F-4D97-AF65-F5344CB8AC3E}">
        <p14:creationId xmlns:p14="http://schemas.microsoft.com/office/powerpoint/2010/main" val="3285668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anchor="t">
            <a:normAutofit/>
          </a:bodyPr>
          <a:lstStyle/>
          <a:p>
            <a:pPr marL="0" lv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rgbClr val="5A7E92"/>
                </a:solidFill>
              </a:rPr>
              <a:t>Suspicious </a:t>
            </a:r>
            <a:r>
              <a:rPr lang="en-US" b="1" dirty="0">
                <a:solidFill>
                  <a:srgbClr val="5A7E92"/>
                </a:solidFill>
              </a:rPr>
              <a:t>activity report (SAR)</a:t>
            </a:r>
            <a:endParaRPr lang="en-US" sz="2000" b="1" dirty="0">
              <a:solidFill>
                <a:srgbClr val="5A7E92"/>
              </a:solidFill>
            </a:endParaRPr>
          </a:p>
          <a:p>
            <a:pPr marL="342900" indent="-342900" defTabSz="-13873163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An SAR must be submitted when a suspicion relates to the proceeds of unlawful activity, or money laundering activity or a contravention of prohibitions under S26B of the FIC Act: </a:t>
            </a:r>
          </a:p>
          <a:p>
            <a:pPr marL="1028700" lvl="1" indent="-342900" defTabSz="-13873163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Where the report relates to an activity which </a:t>
            </a:r>
            <a:r>
              <a:rPr lang="en-US" sz="2000" b="1" dirty="0"/>
              <a:t>does not involve a transaction </a:t>
            </a:r>
            <a:r>
              <a:rPr lang="en-US" sz="2000" dirty="0"/>
              <a:t>between two or more parties</a:t>
            </a:r>
          </a:p>
          <a:p>
            <a:pPr marL="1028700" lvl="1" indent="-342900" defTabSz="-13873163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In respect of a transaction or a series of transactions about which enquiries are made but which has </a:t>
            </a:r>
            <a:r>
              <a:rPr lang="en-US" sz="2000" b="1" dirty="0"/>
              <a:t>not been concluded</a:t>
            </a:r>
            <a:r>
              <a:rPr lang="en-US" sz="2000" dirty="0"/>
              <a:t>. </a:t>
            </a:r>
          </a:p>
          <a:p>
            <a:pPr marL="1028700" lvl="1" indent="-342900" defTabSz="-13873163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/>
              <a:t>In respect of a transaction which has been </a:t>
            </a:r>
            <a:r>
              <a:rPr lang="en-US" sz="2000" b="1" dirty="0"/>
              <a:t>incomplete, interrupted, aborted, abandoned </a:t>
            </a:r>
            <a:r>
              <a:rPr lang="en-US" sz="2000" dirty="0"/>
              <a:t>and ultimately </a:t>
            </a:r>
            <a:r>
              <a:rPr lang="en-US" sz="2000" b="1" dirty="0"/>
              <a:t>not concluded </a:t>
            </a:r>
            <a:endParaRPr lang="en-US" sz="2000" b="1" kern="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en-US" sz="1800" b="0" kern="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1800" b="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Suspicious and unusual activity report (</a:t>
            </a:r>
            <a:r>
              <a:rPr lang="en-US" dirty="0" err="1">
                <a:latin typeface="Arial"/>
                <a:cs typeface="Arial"/>
              </a:rPr>
              <a:t>cont</a:t>
            </a:r>
            <a:r>
              <a:rPr lang="en-US" dirty="0">
                <a:latin typeface="Arial"/>
                <a:cs typeface="Arial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108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58E9B39-0AA3-EE60-2371-E7E46F6DA1DD}"/>
              </a:ext>
            </a:extLst>
          </p:cNvPr>
          <p:cNvSpPr/>
          <p:nvPr/>
        </p:nvSpPr>
        <p:spPr>
          <a:xfrm>
            <a:off x="10652121" y="2058987"/>
            <a:ext cx="1442828" cy="38861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8B8E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ZA" sz="1050" b="1" dirty="0">
                <a:solidFill>
                  <a:schemeClr val="tx1"/>
                </a:solidFill>
              </a:rPr>
              <a:t>IFTR implementation</a:t>
            </a:r>
            <a:endParaRPr lang="en-ZA" sz="1050" dirty="0">
              <a:solidFill>
                <a:schemeClr val="tx1"/>
              </a:solidFill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1050" dirty="0">
                <a:solidFill>
                  <a:schemeClr val="tx1"/>
                </a:solidFill>
              </a:rPr>
              <a:t>Section 31 in force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1050" dirty="0">
                <a:solidFill>
                  <a:schemeClr val="tx1"/>
                </a:solidFill>
              </a:rPr>
              <a:t>R20 000 and above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1050" dirty="0">
                <a:solidFill>
                  <a:schemeClr val="tx1"/>
                </a:solidFill>
              </a:rPr>
              <a:t>Cross Border electronic payments, including CMA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1050" dirty="0">
                <a:solidFill>
                  <a:schemeClr val="tx1"/>
                </a:solidFill>
              </a:rPr>
              <a:t>Specific institutions who conduct  cross border payments such as ADLAs and ADs to submit IFTR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1050" dirty="0">
                <a:solidFill>
                  <a:schemeClr val="tx1"/>
                </a:solidFill>
              </a:rPr>
              <a:t>Reportable within 3 days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1050" dirty="0">
                <a:solidFill>
                  <a:schemeClr val="tx1"/>
                </a:solidFill>
              </a:rPr>
              <a:t>Go Liv date 1 February 2023</a:t>
            </a:r>
          </a:p>
          <a:p>
            <a:pPr marL="85725" lvl="1" indent="-85725"/>
            <a:endParaRPr lang="en-ZA" sz="1050" dirty="0">
              <a:solidFill>
                <a:schemeClr val="tx1"/>
              </a:solidFill>
            </a:endParaRPr>
          </a:p>
          <a:p>
            <a:pPr lvl="0"/>
            <a:endParaRPr lang="en-ZA" sz="105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ZA" sz="600" dirty="0">
              <a:solidFill>
                <a:schemeClr val="tx1"/>
              </a:solidFill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E3438A7B-B966-9B53-9ECB-CCF767A05802}"/>
              </a:ext>
            </a:extLst>
          </p:cNvPr>
          <p:cNvSpPr/>
          <p:nvPr/>
        </p:nvSpPr>
        <p:spPr>
          <a:xfrm>
            <a:off x="10593384" y="1494382"/>
            <a:ext cx="1521796" cy="576000"/>
          </a:xfrm>
          <a:prstGeom prst="homePlate">
            <a:avLst>
              <a:gd name="adj" fmla="val 0"/>
            </a:avLst>
          </a:prstGeom>
          <a:solidFill>
            <a:srgbClr val="8B8E4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ZA" sz="1400" dirty="0"/>
              <a:t>1 Feb 2023</a:t>
            </a:r>
          </a:p>
          <a:p>
            <a:pPr algn="r"/>
            <a:r>
              <a:rPr lang="en-ZA" sz="1400" dirty="0"/>
              <a:t>IFTR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C2ED6360-BE3F-73C3-94CA-C609A7307FB3}"/>
              </a:ext>
            </a:extLst>
          </p:cNvPr>
          <p:cNvSpPr/>
          <p:nvPr/>
        </p:nvSpPr>
        <p:spPr>
          <a:xfrm>
            <a:off x="8788401" y="1494382"/>
            <a:ext cx="2133599" cy="576000"/>
          </a:xfrm>
          <a:prstGeom prst="homePlate">
            <a:avLst>
              <a:gd name="adj" fmla="val 20922"/>
            </a:avLst>
          </a:prstGeom>
          <a:solidFill>
            <a:srgbClr val="7D9B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1400" dirty="0"/>
              <a:t>7 Jan 2023</a:t>
            </a:r>
          </a:p>
          <a:p>
            <a:pPr algn="ctr"/>
            <a:r>
              <a:rPr lang="en-ZA" sz="1400" dirty="0"/>
              <a:t>POCDATARA / FIC Act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C2BBFF-39E1-D618-FDC7-F711D3356C70}"/>
              </a:ext>
            </a:extLst>
          </p:cNvPr>
          <p:cNvSpPr/>
          <p:nvPr/>
        </p:nvSpPr>
        <p:spPr>
          <a:xfrm>
            <a:off x="76820" y="2058987"/>
            <a:ext cx="1285876" cy="38861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607E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ZA" sz="1000" b="1" dirty="0">
                <a:solidFill>
                  <a:schemeClr val="tx1"/>
                </a:solidFill>
              </a:rPr>
              <a:t>CTR regulation 22B updated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1000" dirty="0">
                <a:solidFill>
                  <a:schemeClr val="tx1"/>
                </a:solidFill>
              </a:rPr>
              <a:t>2 days to 3 days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1000" dirty="0">
                <a:solidFill>
                  <a:schemeClr val="tx1"/>
                </a:solidFill>
              </a:rPr>
              <a:t>R24 999.99 to R49 999.99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1000" dirty="0">
                <a:solidFill>
                  <a:schemeClr val="tx1"/>
                </a:solidFill>
              </a:rPr>
              <a:t>CTRA deleted - if person is suspected of depositing linked amounts to avoid CTR report, must submit STR.</a:t>
            </a:r>
          </a:p>
          <a:p>
            <a:pPr lvl="0">
              <a:lnSpc>
                <a:spcPct val="150000"/>
              </a:lnSpc>
            </a:pPr>
            <a:endParaRPr lang="en-ZA" sz="1000" dirty="0">
              <a:solidFill>
                <a:schemeClr val="tx1"/>
              </a:solidFill>
            </a:endParaRPr>
          </a:p>
          <a:p>
            <a:pPr lvl="0">
              <a:lnSpc>
                <a:spcPct val="150000"/>
              </a:lnSpc>
            </a:pPr>
            <a:endParaRPr lang="en-ZA" sz="1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ZA" sz="1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451DD6-2CA4-C9CC-8C61-AF99765FB03B}"/>
              </a:ext>
            </a:extLst>
          </p:cNvPr>
          <p:cNvSpPr/>
          <p:nvPr/>
        </p:nvSpPr>
        <p:spPr>
          <a:xfrm>
            <a:off x="1443313" y="2058987"/>
            <a:ext cx="2433366" cy="472281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ZA" sz="900" b="1" dirty="0">
                <a:solidFill>
                  <a:schemeClr val="tx1"/>
                </a:solidFill>
              </a:rPr>
              <a:t>Schedule 1 updated 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Item 1 updated to include Trust advocates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Item 2 updated TCSP  includes company providers, accountants...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Item 7A Co-operative banks </a:t>
            </a:r>
            <a:r>
              <a:rPr lang="en-ZA" sz="900" baseline="30000" dirty="0">
                <a:solidFill>
                  <a:srgbClr val="8B8E4B"/>
                </a:solidFill>
              </a:rPr>
              <a:t>(new)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Item 11 Updated to now include a wider category of credit providers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Item16 Ithala removed (will be regulated under I11)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Item 19 Amended to money or value transfer provider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Item 20 High value goods dealers </a:t>
            </a:r>
            <a:r>
              <a:rPr lang="en-ZA" sz="900" baseline="30000" dirty="0">
                <a:solidFill>
                  <a:srgbClr val="8B8E4B"/>
                </a:solidFill>
              </a:rPr>
              <a:t>(new)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Item 21 South African Mint company </a:t>
            </a:r>
            <a:r>
              <a:rPr lang="en-ZA" sz="900" baseline="30000" dirty="0">
                <a:solidFill>
                  <a:srgbClr val="8B8E4B"/>
                </a:solidFill>
              </a:rPr>
              <a:t>(new)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Item 22 Crypto asset service provider </a:t>
            </a:r>
            <a:r>
              <a:rPr lang="en-ZA" sz="900" baseline="30000" dirty="0">
                <a:solidFill>
                  <a:srgbClr val="8B8E4B"/>
                </a:solidFill>
              </a:rPr>
              <a:t>(new)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Item 23 Clearing system participant </a:t>
            </a:r>
            <a:r>
              <a:rPr lang="en-ZA" sz="900" baseline="30000" dirty="0">
                <a:solidFill>
                  <a:srgbClr val="8B8E4B"/>
                </a:solidFill>
              </a:rPr>
              <a:t>(new) </a:t>
            </a:r>
          </a:p>
          <a:p>
            <a:pPr lvl="2"/>
            <a:endParaRPr lang="en-ZA" sz="400" dirty="0">
              <a:solidFill>
                <a:schemeClr val="tx1"/>
              </a:solidFill>
            </a:endParaRPr>
          </a:p>
          <a:p>
            <a:pPr lvl="0"/>
            <a:r>
              <a:rPr lang="en-ZA" sz="900" b="1" dirty="0">
                <a:solidFill>
                  <a:schemeClr val="tx1"/>
                </a:solidFill>
              </a:rPr>
              <a:t>Schedule 2 updated</a:t>
            </a:r>
            <a:endParaRPr lang="en-ZA" sz="900" dirty="0">
              <a:solidFill>
                <a:schemeClr val="tx1"/>
              </a:solidFill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Independent Regulatory Board for Auditors </a:t>
            </a:r>
            <a:r>
              <a:rPr lang="en-ZA" sz="900" baseline="30000" dirty="0">
                <a:solidFill>
                  <a:srgbClr val="C00000"/>
                </a:solidFill>
              </a:rPr>
              <a:t>(removed)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Legal Practice Council </a:t>
            </a:r>
            <a:r>
              <a:rPr lang="en-ZA" sz="900" baseline="30000" dirty="0">
                <a:solidFill>
                  <a:srgbClr val="C00000"/>
                </a:solidFill>
              </a:rPr>
              <a:t>(removed)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National Gambling Board </a:t>
            </a:r>
            <a:r>
              <a:rPr lang="en-ZA" sz="900" baseline="30000" dirty="0">
                <a:solidFill>
                  <a:srgbClr val="C00000"/>
                </a:solidFill>
              </a:rPr>
              <a:t>(removed)</a:t>
            </a:r>
          </a:p>
          <a:p>
            <a:pPr lvl="0"/>
            <a:endParaRPr lang="en-ZA" sz="400" dirty="0">
              <a:solidFill>
                <a:schemeClr val="tx1"/>
              </a:solidFill>
            </a:endParaRPr>
          </a:p>
          <a:p>
            <a:pPr lvl="0"/>
            <a:r>
              <a:rPr lang="en-ZA" sz="900" b="1" dirty="0">
                <a:solidFill>
                  <a:schemeClr val="tx1"/>
                </a:solidFill>
              </a:rPr>
              <a:t>Schedule 3 updated</a:t>
            </a:r>
          </a:p>
          <a:p>
            <a:pPr marL="88900" lvl="0" indent="-88900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KR Dealer </a:t>
            </a:r>
            <a:r>
              <a:rPr lang="en-ZA" sz="900" baseline="30000" dirty="0">
                <a:solidFill>
                  <a:srgbClr val="C00000"/>
                </a:solidFill>
              </a:rPr>
              <a:t>removed</a:t>
            </a:r>
            <a:r>
              <a:rPr lang="en-ZA" sz="900" dirty="0">
                <a:solidFill>
                  <a:schemeClr val="tx1"/>
                </a:solidFill>
              </a:rPr>
              <a:t> (inc. to item 20)</a:t>
            </a:r>
          </a:p>
          <a:p>
            <a:pPr marL="88900" lvl="0" indent="-88900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MV Dealer </a:t>
            </a:r>
            <a:r>
              <a:rPr lang="en-ZA" sz="900" baseline="30000" dirty="0">
                <a:solidFill>
                  <a:srgbClr val="C00000"/>
                </a:solidFill>
              </a:rPr>
              <a:t>removed</a:t>
            </a:r>
            <a:r>
              <a:rPr lang="en-ZA" sz="900" dirty="0">
                <a:solidFill>
                  <a:schemeClr val="tx1"/>
                </a:solidFill>
              </a:rPr>
              <a:t> (inc. to item 20)</a:t>
            </a:r>
          </a:p>
          <a:p>
            <a:pPr marL="88900" lvl="0" indent="-88900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Schedule 3A amended RE </a:t>
            </a:r>
            <a:r>
              <a:rPr lang="en-ZA" sz="900" baseline="30000" dirty="0">
                <a:solidFill>
                  <a:srgbClr val="8B8E4B"/>
                </a:solidFill>
              </a:rPr>
              <a:t>new</a:t>
            </a:r>
            <a:r>
              <a:rPr lang="en-ZA" sz="900" dirty="0">
                <a:solidFill>
                  <a:schemeClr val="tx1"/>
                </a:solidFill>
              </a:rPr>
              <a:t> PEP terminology</a:t>
            </a:r>
          </a:p>
          <a:p>
            <a:pPr marL="88900" lvl="0" indent="-88900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Schedule 3B amended RE </a:t>
            </a:r>
            <a:r>
              <a:rPr lang="en-ZA" sz="900" baseline="30000" dirty="0">
                <a:solidFill>
                  <a:srgbClr val="8B8E4B"/>
                </a:solidFill>
              </a:rPr>
              <a:t>new</a:t>
            </a:r>
            <a:r>
              <a:rPr lang="en-ZA" sz="900" dirty="0">
                <a:solidFill>
                  <a:schemeClr val="tx1"/>
                </a:solidFill>
              </a:rPr>
              <a:t> PEP terminology</a:t>
            </a:r>
          </a:p>
          <a:p>
            <a:pPr marL="88900" lvl="0" indent="-88900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Schedule 3C added (another PEP category) – PIP</a:t>
            </a:r>
          </a:p>
          <a:p>
            <a:pPr marL="88900" lvl="0" indent="-88900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For 3A, 3B and </a:t>
            </a:r>
            <a:r>
              <a:rPr lang="en-ZA" sz="900" baseline="30000" dirty="0">
                <a:solidFill>
                  <a:srgbClr val="8B8E4B"/>
                </a:solidFill>
              </a:rPr>
              <a:t>(new) </a:t>
            </a:r>
            <a:r>
              <a:rPr lang="en-ZA" sz="900" dirty="0">
                <a:solidFill>
                  <a:schemeClr val="tx1"/>
                </a:solidFill>
              </a:rPr>
              <a:t>3C preceding 12 months removed, once a PEP always a PEP.</a:t>
            </a:r>
          </a:p>
          <a:p>
            <a:pPr lvl="0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</a:endParaRPr>
          </a:p>
          <a:p>
            <a:pPr lvl="0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BA340B-CD75-5AB9-E3D3-5BCDA29CE435}"/>
              </a:ext>
            </a:extLst>
          </p:cNvPr>
          <p:cNvSpPr/>
          <p:nvPr/>
        </p:nvSpPr>
        <p:spPr>
          <a:xfrm>
            <a:off x="3962328" y="2058987"/>
            <a:ext cx="4835940" cy="472281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82AE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ZA" sz="900" b="1" dirty="0">
                <a:solidFill>
                  <a:schemeClr val="tx1"/>
                </a:solidFill>
              </a:rPr>
              <a:t>General Law Amendment Act approved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New powers and functions  for the FIC:</a:t>
            </a:r>
            <a:r>
              <a:rPr lang="en-ZA" sz="900" b="1" dirty="0">
                <a:solidFill>
                  <a:schemeClr val="tx1"/>
                </a:solidFill>
              </a:rPr>
              <a:t> </a:t>
            </a:r>
            <a:r>
              <a:rPr lang="en-ZA" sz="900" dirty="0">
                <a:solidFill>
                  <a:schemeClr val="tx1"/>
                </a:solidFill>
              </a:rPr>
              <a:t>Able to form public-private partnerships &amp; Can produce forensic evidence regarding financial flows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Can share information with auditor general. FIC can request information from organ of state databases.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b="1" dirty="0">
                <a:solidFill>
                  <a:schemeClr val="tx1"/>
                </a:solidFill>
              </a:rPr>
              <a:t>s21B - </a:t>
            </a:r>
            <a:r>
              <a:rPr lang="en-ZA" sz="900" dirty="0">
                <a:solidFill>
                  <a:schemeClr val="tx1"/>
                </a:solidFill>
              </a:rPr>
              <a:t>amended to include every natural person who is a beneficial owner of a legal person, trust or partnership. This is known as the “look through” (standardised UBO wit Companies Act.)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b="1" dirty="0">
                <a:solidFill>
                  <a:schemeClr val="tx1"/>
                </a:solidFill>
              </a:rPr>
              <a:t>s21C - </a:t>
            </a:r>
            <a:r>
              <a:rPr lang="en-ZA" sz="900" dirty="0">
                <a:solidFill>
                  <a:schemeClr val="tx1"/>
                </a:solidFill>
              </a:rPr>
              <a:t>If the AI wants to submit a STR report and they reasonably believe that performing CDD will tipoff the client acting suspiciously, then it may discontinue the CDD process and file an STR.</a:t>
            </a:r>
            <a:r>
              <a:rPr lang="en-ZA" sz="900" b="1" dirty="0">
                <a:solidFill>
                  <a:schemeClr val="tx1"/>
                </a:solidFill>
              </a:rPr>
              <a:t> </a:t>
            </a:r>
            <a:endParaRPr lang="en-ZA" sz="900" dirty="0">
              <a:solidFill>
                <a:schemeClr val="tx1"/>
              </a:solidFill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b="1" dirty="0">
                <a:solidFill>
                  <a:schemeClr val="tx1"/>
                </a:solidFill>
              </a:rPr>
              <a:t>s21D-. </a:t>
            </a:r>
            <a:r>
              <a:rPr lang="en-ZA" sz="900" dirty="0">
                <a:solidFill>
                  <a:schemeClr val="tx1"/>
                </a:solidFill>
              </a:rPr>
              <a:t>AIs need to repeat the CDD process when an STR report is submitted to the FIC. 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b="1" dirty="0">
                <a:solidFill>
                  <a:schemeClr val="tx1"/>
                </a:solidFill>
              </a:rPr>
              <a:t>PEPs S21F, G &amp; H and Schedules 3A, 3B and 3C: </a:t>
            </a:r>
            <a:r>
              <a:rPr lang="en-ZA" sz="900" dirty="0">
                <a:solidFill>
                  <a:schemeClr val="tx1"/>
                </a:solidFill>
              </a:rPr>
              <a:t>removal of FPPO and DPIP, replaced with Domestic Politically Exposed Person (DPEP,) Foreign Politically Exposed Person (FPEP) and Prominent Influential Person (PIP) - new category, inclusions into </a:t>
            </a:r>
            <a:r>
              <a:rPr lang="en-ZA" sz="900" b="1" dirty="0">
                <a:solidFill>
                  <a:schemeClr val="tx1"/>
                </a:solidFill>
              </a:rPr>
              <a:t>S42(2)(l). </a:t>
            </a:r>
            <a:r>
              <a:rPr lang="en-ZA" sz="900" b="0" dirty="0">
                <a:solidFill>
                  <a:schemeClr val="tx1"/>
                </a:solidFill>
              </a:rPr>
              <a:t>PIP list can be updated by the MoF </a:t>
            </a:r>
            <a:r>
              <a:rPr lang="en-ZA" sz="900" b="1" dirty="0">
                <a:solidFill>
                  <a:schemeClr val="tx1"/>
                </a:solidFill>
              </a:rPr>
              <a:t>(s79C)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b="1" dirty="0">
                <a:solidFill>
                  <a:schemeClr val="tx1"/>
                </a:solidFill>
              </a:rPr>
              <a:t>S42(2) - </a:t>
            </a:r>
            <a:r>
              <a:rPr lang="en-ZA" sz="900" dirty="0">
                <a:solidFill>
                  <a:schemeClr val="tx1"/>
                </a:solidFill>
              </a:rPr>
              <a:t>Proliferation financing risk must be included in RMCP.</a:t>
            </a:r>
            <a:r>
              <a:rPr lang="en-ZA" sz="900" b="1" dirty="0">
                <a:solidFill>
                  <a:schemeClr val="tx1"/>
                </a:solidFill>
              </a:rPr>
              <a:t> </a:t>
            </a:r>
            <a:endParaRPr lang="en-ZA" sz="900" dirty="0">
              <a:solidFill>
                <a:schemeClr val="tx1"/>
              </a:solidFill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b="1" dirty="0">
                <a:solidFill>
                  <a:schemeClr val="tx1"/>
                </a:solidFill>
              </a:rPr>
              <a:t>S42(2)(q)  </a:t>
            </a:r>
            <a:r>
              <a:rPr lang="en-ZA" sz="900" dirty="0">
                <a:solidFill>
                  <a:schemeClr val="tx1"/>
                </a:solidFill>
              </a:rPr>
              <a:t>How internal branches handle the exchange on information and confidentiality of information, group wide RMCPs, especially regarding STR analysis must be included RMCP.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b="1" dirty="0">
                <a:solidFill>
                  <a:schemeClr val="tx1"/>
                </a:solidFill>
              </a:rPr>
              <a:t>S42(2)</a:t>
            </a:r>
            <a:r>
              <a:rPr lang="en-ZA" sz="900" b="1" dirty="0" err="1">
                <a:solidFill>
                  <a:schemeClr val="tx1"/>
                </a:solidFill>
              </a:rPr>
              <a:t>qA</a:t>
            </a:r>
            <a:r>
              <a:rPr lang="en-ZA" sz="900" b="1" dirty="0">
                <a:solidFill>
                  <a:schemeClr val="tx1"/>
                </a:solidFill>
              </a:rPr>
              <a:t> - </a:t>
            </a:r>
            <a:r>
              <a:rPr lang="en-ZA" sz="900" dirty="0">
                <a:solidFill>
                  <a:schemeClr val="tx1"/>
                </a:solidFill>
              </a:rPr>
              <a:t>How AIs will apply additional compliance process if host country doesn't implement FIC Act must be included RMCP.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Powers given to the  Minister to remove Supervisory Bodies </a:t>
            </a:r>
            <a:r>
              <a:rPr lang="en-ZA" sz="900" b="1" dirty="0">
                <a:solidFill>
                  <a:schemeClr val="tx1"/>
                </a:solidFill>
              </a:rPr>
              <a:t>(s75)</a:t>
            </a:r>
            <a:endParaRPr lang="en-ZA" sz="900" dirty="0">
              <a:solidFill>
                <a:schemeClr val="tx1"/>
              </a:solidFill>
            </a:endParaRPr>
          </a:p>
          <a:p>
            <a:pPr lvl="0"/>
            <a:endParaRPr lang="en-ZA" sz="400" dirty="0">
              <a:solidFill>
                <a:schemeClr val="tx1"/>
              </a:solidFill>
            </a:endParaRPr>
          </a:p>
          <a:p>
            <a:pPr lvl="0"/>
            <a:r>
              <a:rPr lang="en-ZA" sz="900" b="1" dirty="0">
                <a:solidFill>
                  <a:schemeClr val="tx1"/>
                </a:solidFill>
              </a:rPr>
              <a:t>Definitions, inclusions</a:t>
            </a:r>
          </a:p>
          <a:p>
            <a:pPr lvl="0"/>
            <a:r>
              <a:rPr lang="en-ZA" sz="900" baseline="30000" dirty="0">
                <a:solidFill>
                  <a:schemeClr val="tx1"/>
                </a:solidFill>
                <a:sym typeface="Wingdings 2" panose="05020102010507070707" pitchFamily="18" charset="2"/>
              </a:rPr>
              <a:t> </a:t>
            </a:r>
            <a:r>
              <a:rPr lang="en-ZA" sz="900" dirty="0">
                <a:solidFill>
                  <a:schemeClr val="tx1"/>
                </a:solidFill>
              </a:rPr>
              <a:t>Proliferation financing </a:t>
            </a:r>
            <a:r>
              <a:rPr lang="en-ZA" sz="900" baseline="30000" dirty="0">
                <a:solidFill>
                  <a:schemeClr val="tx1"/>
                </a:solidFill>
                <a:sym typeface="Wingdings 2" panose="05020102010507070707" pitchFamily="18" charset="2"/>
              </a:rPr>
              <a:t> </a:t>
            </a:r>
            <a:r>
              <a:rPr lang="en-ZA" sz="900" dirty="0">
                <a:solidFill>
                  <a:schemeClr val="tx1"/>
                </a:solidFill>
              </a:rPr>
              <a:t>PIPs </a:t>
            </a:r>
            <a:r>
              <a:rPr lang="en-ZA" sz="900" baseline="30000" dirty="0">
                <a:solidFill>
                  <a:schemeClr val="tx1"/>
                </a:solidFill>
                <a:sym typeface="Wingdings 2" panose="05020102010507070707" pitchFamily="18" charset="2"/>
              </a:rPr>
              <a:t> </a:t>
            </a:r>
            <a:r>
              <a:rPr lang="en-ZA" sz="900" dirty="0">
                <a:solidFill>
                  <a:schemeClr val="tx1"/>
                </a:solidFill>
              </a:rPr>
              <a:t>Beneficial owner</a:t>
            </a:r>
          </a:p>
          <a:p>
            <a:pPr lvl="0"/>
            <a:endParaRPr lang="en-ZA" sz="400" dirty="0">
              <a:solidFill>
                <a:schemeClr val="tx1"/>
              </a:solidFill>
            </a:endParaRPr>
          </a:p>
          <a:p>
            <a:pPr lvl="0"/>
            <a:r>
              <a:rPr lang="en-ZA" sz="900" b="1" dirty="0">
                <a:solidFill>
                  <a:schemeClr val="tx1"/>
                </a:solidFill>
              </a:rPr>
              <a:t>Administrative sanctions</a:t>
            </a:r>
          </a:p>
          <a:p>
            <a:pPr lvl="0"/>
            <a:r>
              <a:rPr lang="en-ZA" sz="900" baseline="30000" dirty="0">
                <a:solidFill>
                  <a:schemeClr val="tx1"/>
                </a:solidFill>
                <a:sym typeface="Wingdings 2" panose="05020102010507070707" pitchFamily="18" charset="2"/>
              </a:rPr>
              <a:t>  </a:t>
            </a:r>
            <a:r>
              <a:rPr lang="en-ZA" sz="900" dirty="0">
                <a:solidFill>
                  <a:schemeClr val="tx1"/>
                </a:solidFill>
              </a:rPr>
              <a:t>S49A failure </a:t>
            </a:r>
            <a:r>
              <a:rPr lang="en-ZA" sz="900" dirty="0" err="1">
                <a:solidFill>
                  <a:schemeClr val="tx1"/>
                </a:solidFill>
              </a:rPr>
              <a:t>ito</a:t>
            </a:r>
            <a:r>
              <a:rPr lang="en-ZA" sz="900" dirty="0">
                <a:solidFill>
                  <a:schemeClr val="tx1"/>
                </a:solidFill>
              </a:rPr>
              <a:t> S26B (TFS) </a:t>
            </a:r>
            <a:r>
              <a:rPr lang="en-ZA" sz="900" baseline="30000" dirty="0">
                <a:solidFill>
                  <a:schemeClr val="tx1"/>
                </a:solidFill>
                <a:sym typeface="Wingdings 2" panose="05020102010507070707" pitchFamily="18" charset="2"/>
              </a:rPr>
              <a:t>   </a:t>
            </a:r>
            <a:r>
              <a:rPr lang="en-ZA" sz="900" dirty="0">
                <a:solidFill>
                  <a:schemeClr val="tx1"/>
                </a:solidFill>
              </a:rPr>
              <a:t>S50 failure </a:t>
            </a:r>
            <a:r>
              <a:rPr lang="en-ZA" sz="900" dirty="0" err="1">
                <a:solidFill>
                  <a:schemeClr val="tx1"/>
                </a:solidFill>
              </a:rPr>
              <a:t>ito</a:t>
            </a:r>
            <a:r>
              <a:rPr lang="en-ZA" sz="900" dirty="0">
                <a:solidFill>
                  <a:schemeClr val="tx1"/>
                </a:solidFill>
              </a:rPr>
              <a:t> S27 (access to info)</a:t>
            </a:r>
          </a:p>
          <a:p>
            <a:pPr lvl="0"/>
            <a:r>
              <a:rPr lang="en-ZA" sz="900" baseline="30000" dirty="0">
                <a:solidFill>
                  <a:schemeClr val="tx1"/>
                </a:solidFill>
                <a:sym typeface="Wingdings 2" panose="05020102010507070707" pitchFamily="18" charset="2"/>
              </a:rPr>
              <a:t> </a:t>
            </a:r>
            <a:r>
              <a:rPr lang="en-ZA" sz="900" dirty="0">
                <a:solidFill>
                  <a:schemeClr val="tx1"/>
                </a:solidFill>
              </a:rPr>
              <a:t>S52 failure </a:t>
            </a:r>
            <a:r>
              <a:rPr lang="en-ZA" sz="900" dirty="0" err="1">
                <a:solidFill>
                  <a:schemeClr val="tx1"/>
                </a:solidFill>
              </a:rPr>
              <a:t>ito</a:t>
            </a:r>
            <a:r>
              <a:rPr lang="en-ZA" sz="900" dirty="0">
                <a:solidFill>
                  <a:schemeClr val="tx1"/>
                </a:solidFill>
              </a:rPr>
              <a:t> S29 (not just criminal) </a:t>
            </a:r>
            <a:r>
              <a:rPr lang="en-ZA" sz="900" baseline="30000" dirty="0">
                <a:solidFill>
                  <a:schemeClr val="tx1"/>
                </a:solidFill>
                <a:sym typeface="Wingdings 2" panose="05020102010507070707" pitchFamily="18" charset="2"/>
              </a:rPr>
              <a:t>  </a:t>
            </a:r>
            <a:r>
              <a:rPr lang="en-ZA" sz="900" dirty="0">
                <a:solidFill>
                  <a:schemeClr val="tx1"/>
                </a:solidFill>
              </a:rPr>
              <a:t>S57 failure </a:t>
            </a:r>
            <a:r>
              <a:rPr lang="en-ZA" sz="900" dirty="0" err="1">
                <a:solidFill>
                  <a:schemeClr val="tx1"/>
                </a:solidFill>
              </a:rPr>
              <a:t>ito</a:t>
            </a:r>
            <a:r>
              <a:rPr lang="en-ZA" sz="900" dirty="0">
                <a:solidFill>
                  <a:schemeClr val="tx1"/>
                </a:solidFill>
              </a:rPr>
              <a:t> 32/45 (comply with request)</a:t>
            </a:r>
          </a:p>
          <a:p>
            <a:pPr lvl="0"/>
            <a:r>
              <a:rPr lang="en-ZA" sz="900" baseline="30000" dirty="0">
                <a:solidFill>
                  <a:schemeClr val="tx1"/>
                </a:solidFill>
                <a:sym typeface="Wingdings 2" panose="05020102010507070707" pitchFamily="18" charset="2"/>
              </a:rPr>
              <a:t>  </a:t>
            </a:r>
            <a:r>
              <a:rPr lang="en-ZA" sz="900" dirty="0">
                <a:solidFill>
                  <a:schemeClr val="tx1"/>
                </a:solidFill>
              </a:rPr>
              <a:t>S64 failure </a:t>
            </a:r>
            <a:r>
              <a:rPr lang="en-ZA" sz="900" dirty="0" err="1">
                <a:solidFill>
                  <a:schemeClr val="tx1"/>
                </a:solidFill>
              </a:rPr>
              <a:t>ito</a:t>
            </a:r>
            <a:r>
              <a:rPr lang="en-ZA" sz="900" dirty="0">
                <a:solidFill>
                  <a:schemeClr val="tx1"/>
                </a:solidFill>
              </a:rPr>
              <a:t> avoidance of reporting duties</a:t>
            </a:r>
          </a:p>
          <a:p>
            <a:pPr lvl="0"/>
            <a:endParaRPr lang="en-ZA" sz="400" dirty="0">
              <a:solidFill>
                <a:schemeClr val="tx1"/>
              </a:solidFill>
            </a:endParaRPr>
          </a:p>
          <a:p>
            <a:pPr lvl="0"/>
            <a:r>
              <a:rPr lang="en-ZA" sz="900" b="1" dirty="0">
                <a:solidFill>
                  <a:schemeClr val="tx1"/>
                </a:solidFill>
              </a:rPr>
              <a:t>Schedule 2 updated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Estate Agency Affairs Board removed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ZA" sz="900" dirty="0">
                <a:solidFill>
                  <a:schemeClr val="tx1"/>
                </a:solidFill>
              </a:rPr>
              <a:t>Provincial gambling boards removed</a:t>
            </a:r>
          </a:p>
          <a:p>
            <a:pPr lvl="0">
              <a:buFont typeface="Times New Roman" panose="02020603050405020304" pitchFamily="18" charset="0"/>
              <a:buChar char="•"/>
            </a:pPr>
            <a:endParaRPr lang="en-ZA" sz="9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C831A6-75F7-9899-5235-0E0908B558F2}"/>
              </a:ext>
            </a:extLst>
          </p:cNvPr>
          <p:cNvSpPr/>
          <p:nvPr/>
        </p:nvSpPr>
        <p:spPr>
          <a:xfrm>
            <a:off x="8883917" y="2058987"/>
            <a:ext cx="1687587" cy="38861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7D9B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ZA" sz="1050" b="1" dirty="0">
                <a:solidFill>
                  <a:schemeClr val="tx1"/>
                </a:solidFill>
              </a:rPr>
              <a:t>Changes to TFS provisions in POCDATARA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ZA" sz="1050" dirty="0">
                <a:solidFill>
                  <a:schemeClr val="tx1"/>
                </a:solidFill>
              </a:rPr>
              <a:t>Deletion of S25 of POCDATARA (President and SAPS no longer publish)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ZA" sz="1050" dirty="0">
                <a:solidFill>
                  <a:schemeClr val="tx1"/>
                </a:solidFill>
              </a:rPr>
              <a:t>Inclusion into s26A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ZA" sz="1050" dirty="0">
                <a:solidFill>
                  <a:schemeClr val="tx1"/>
                </a:solidFill>
              </a:rPr>
              <a:t>Reference removed in S28A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ZA" sz="1050" dirty="0">
                <a:solidFill>
                  <a:schemeClr val="tx1"/>
                </a:solidFill>
              </a:rPr>
              <a:t>Only 1 listing </a:t>
            </a:r>
            <a:r>
              <a:rPr lang="en-ZA" sz="1050" dirty="0" err="1">
                <a:solidFill>
                  <a:schemeClr val="tx1"/>
                </a:solidFill>
              </a:rPr>
              <a:t>ito</a:t>
            </a:r>
            <a:r>
              <a:rPr lang="en-ZA" sz="1050" dirty="0">
                <a:solidFill>
                  <a:schemeClr val="tx1"/>
                </a:solidFill>
              </a:rPr>
              <a:t> TFS, found on the FIC website. Per S26A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en-ZA" sz="1050" dirty="0">
                <a:solidFill>
                  <a:schemeClr val="tx1"/>
                </a:solidFill>
              </a:rPr>
              <a:t>Focus on the updating of TFS list to be "without delay."</a:t>
            </a:r>
          </a:p>
          <a:p>
            <a:pPr lvl="0"/>
            <a:endParaRPr lang="en-ZA" sz="800" dirty="0">
              <a:solidFill>
                <a:schemeClr val="tx1"/>
              </a:solidFill>
            </a:endParaRPr>
          </a:p>
          <a:p>
            <a:pPr lvl="0">
              <a:lnSpc>
                <a:spcPct val="150000"/>
              </a:lnSpc>
            </a:pPr>
            <a:endParaRPr lang="en-ZA" sz="800" dirty="0">
              <a:solidFill>
                <a:schemeClr val="tx1"/>
              </a:solidFill>
            </a:endParaRPr>
          </a:p>
          <a:p>
            <a:pPr lvl="0">
              <a:lnSpc>
                <a:spcPct val="150000"/>
              </a:lnSpc>
            </a:pPr>
            <a:endParaRPr lang="en-ZA" sz="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ZA" sz="8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3641D-3C2B-4D5B-8076-CDEF5950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088" y="1322"/>
            <a:ext cx="10337912" cy="1008328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Summary of legislative changes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79B9292F-837B-11E0-57B7-AD81C391C798}"/>
              </a:ext>
            </a:extLst>
          </p:cNvPr>
          <p:cNvSpPr/>
          <p:nvPr/>
        </p:nvSpPr>
        <p:spPr>
          <a:xfrm>
            <a:off x="3992247" y="1494382"/>
            <a:ext cx="4950824" cy="576000"/>
          </a:xfrm>
          <a:prstGeom prst="homePlate">
            <a:avLst>
              <a:gd name="adj" fmla="val 20922"/>
            </a:avLst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1400" dirty="0"/>
              <a:t>31 Dec 2022</a:t>
            </a:r>
          </a:p>
          <a:p>
            <a:pPr algn="ctr"/>
            <a:r>
              <a:rPr lang="en-ZA" sz="1400" dirty="0"/>
              <a:t>FIC Act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D1B7465E-31CB-E066-C46F-2AC985A05739}"/>
              </a:ext>
            </a:extLst>
          </p:cNvPr>
          <p:cNvSpPr/>
          <p:nvPr/>
        </p:nvSpPr>
        <p:spPr>
          <a:xfrm>
            <a:off x="1435106" y="1494382"/>
            <a:ext cx="2666993" cy="576000"/>
          </a:xfrm>
          <a:prstGeom prst="homePlate">
            <a:avLst>
              <a:gd name="adj" fmla="val 20922"/>
            </a:avLst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1400" dirty="0"/>
              <a:t>19 Dec 2022</a:t>
            </a:r>
          </a:p>
          <a:p>
            <a:pPr algn="ctr"/>
            <a:r>
              <a:rPr lang="en-ZA" sz="1400" dirty="0"/>
              <a:t>Schedules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D7752F9-EBDF-8E0E-C49D-14E17232A496}"/>
              </a:ext>
            </a:extLst>
          </p:cNvPr>
          <p:cNvSpPr/>
          <p:nvPr/>
        </p:nvSpPr>
        <p:spPr>
          <a:xfrm>
            <a:off x="63499" y="1494382"/>
            <a:ext cx="1485901" cy="576000"/>
          </a:xfrm>
          <a:prstGeom prst="homePlate">
            <a:avLst>
              <a:gd name="adj" fmla="val 20922"/>
            </a:avLst>
          </a:prstGeom>
          <a:solidFill>
            <a:srgbClr val="607E9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ZA" sz="1400" dirty="0"/>
              <a:t>14 Nov 2022 </a:t>
            </a:r>
          </a:p>
          <a:p>
            <a:pPr lvl="0" algn="ctr"/>
            <a:r>
              <a:rPr lang="en-ZA" sz="1400" dirty="0"/>
              <a:t>CTR</a:t>
            </a:r>
          </a:p>
        </p:txBody>
      </p:sp>
    </p:spTree>
    <p:extLst>
      <p:ext uri="{BB962C8B-B14F-4D97-AF65-F5344CB8AC3E}">
        <p14:creationId xmlns:p14="http://schemas.microsoft.com/office/powerpoint/2010/main" val="1617921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9C13E3-F639-F9FC-3D91-831EF33BE2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712" y="1576565"/>
            <a:ext cx="11228387" cy="4954863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National Treasury statement on FUR: </a:t>
            </a:r>
            <a:r>
              <a:rPr lang="en-US" dirty="0">
                <a:hlinkClick r:id="rId2"/>
              </a:rPr>
              <a:t>https://www.treasury.gov.za/comm_media/press/2023/2023112901%20MEDIA%20STATEMENT-PROGRESS%20IN%20ADDRESSING%20TECHNICAL%20COMPLIANCE%20DEFICIENCIES%20IN%20SOUTH%20AFRICAS%20ANTI-MONEY%20LAUNDERING%20SYSTEM.pdf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FATF South Africa Follow-up Report </a:t>
            </a:r>
            <a:r>
              <a:rPr lang="en-US" dirty="0">
                <a:hlinkClick r:id="rId3"/>
              </a:rPr>
              <a:t>https://www.fatf-gafi.org/content/dam/fatf-gafi/fur/South-Africa-FUR-2023.pdf.coredownload.inline.pdf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Public Compliance Communication 6A </a:t>
            </a:r>
            <a:r>
              <a:rPr lang="en-US" dirty="0">
                <a:hlinkClick r:id="rId4"/>
              </a:rPr>
              <a:t>https://www.fic.gov.za/wp-content/uploads/2023/09/2023.08-PCC-PCC-6A-Trust-and-company-service-provider.pdf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Draft Public Compliance Communication 121 on Beneficial Ownership - </a:t>
            </a:r>
            <a:r>
              <a:rPr lang="en-US" dirty="0">
                <a:hlinkClick r:id="rId5"/>
              </a:rPr>
              <a:t>https://www.fic.gov.za/wp-content/uploads/2023/11/2023.11-PCC-231115-Draft-PCC-121_Beneficial-Ownership.pdf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Public Compliance Communication 53 on Risk Management and Compliance </a:t>
            </a:r>
            <a:r>
              <a:rPr lang="en-US" dirty="0" err="1"/>
              <a:t>Programme</a:t>
            </a:r>
            <a:r>
              <a:rPr lang="en-US" dirty="0"/>
              <a:t> - </a:t>
            </a:r>
            <a:r>
              <a:rPr lang="en-US" dirty="0">
                <a:hlinkClick r:id="rId6"/>
              </a:rPr>
              <a:t>https://www.fic.gov.za/wp-content/uploads/2023/09/2022.08-PCC-PCC-53-RMCP.pdf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937E66-8EAF-221B-5643-A3CFE7690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reading material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04606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C8B2-83A1-A537-919F-54F676827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2878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7208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A6D81-DE21-CF54-BB59-73E7011D2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75" y="6329"/>
            <a:ext cx="10906125" cy="1193821"/>
          </a:xfrm>
        </p:spPr>
        <p:txBody>
          <a:bodyPr anchor="ctr">
            <a:noAutofit/>
          </a:bodyPr>
          <a:lstStyle/>
          <a:p>
            <a:r>
              <a:rPr lang="en-ZA" dirty="0"/>
              <a:t>Directives 6 and Directive 7: </a:t>
            </a:r>
            <a:br>
              <a:rPr lang="en-ZA" dirty="0"/>
            </a:br>
            <a:r>
              <a:rPr lang="en-ZA" dirty="0"/>
              <a:t>Who must complete the risk and compliance return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50EBB6A-3AB1-EB76-5146-397892D3B584}"/>
              </a:ext>
            </a:extLst>
          </p:cNvPr>
          <p:cNvGrpSpPr/>
          <p:nvPr/>
        </p:nvGrpSpPr>
        <p:grpSpPr>
          <a:xfrm>
            <a:off x="238897" y="1755609"/>
            <a:ext cx="5326065" cy="4502132"/>
            <a:chOff x="408459" y="1380624"/>
            <a:chExt cx="5326065" cy="45021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142575-F8D8-A119-5180-B1B6B2713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9687"/>
            <a:stretch/>
          </p:blipFill>
          <p:spPr>
            <a:xfrm rot="5400000">
              <a:off x="2900469" y="2548112"/>
              <a:ext cx="3392017" cy="2276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E89A43-644A-29EC-2BDB-40FF618A8B6F}"/>
                </a:ext>
              </a:extLst>
            </p:cNvPr>
            <p:cNvSpPr/>
            <p:nvPr/>
          </p:nvSpPr>
          <p:spPr>
            <a:xfrm>
              <a:off x="667927" y="1380625"/>
              <a:ext cx="2520000" cy="900000"/>
            </a:xfrm>
            <a:prstGeom prst="rect">
              <a:avLst/>
            </a:prstGeom>
            <a:solidFill>
              <a:srgbClr val="5A7E92"/>
            </a:solidFill>
            <a:ln>
              <a:solidFill>
                <a:srgbClr val="5A7E9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DIRECTIVE 6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</a:rPr>
                <a:t>Who must complete</a:t>
              </a:r>
              <a:endParaRPr lang="en-ZA" sz="200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49046B-5EFB-7389-6436-3FBDC1D85B25}"/>
                </a:ext>
              </a:extLst>
            </p:cNvPr>
            <p:cNvSpPr/>
            <p:nvPr/>
          </p:nvSpPr>
          <p:spPr>
            <a:xfrm>
              <a:off x="667927" y="2423931"/>
              <a:ext cx="2520000" cy="72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5A7E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Legal practitioners</a:t>
              </a:r>
              <a:endParaRPr lang="en-ZA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D66CFB-3D03-900B-44B7-1F78D6D400E2}"/>
                </a:ext>
              </a:extLst>
            </p:cNvPr>
            <p:cNvSpPr/>
            <p:nvPr/>
          </p:nvSpPr>
          <p:spPr>
            <a:xfrm>
              <a:off x="667927" y="3336873"/>
              <a:ext cx="2520000" cy="72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5A7E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Estate agents</a:t>
              </a:r>
              <a:endParaRPr lang="en-ZA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013ED3-249D-7D14-31CF-D69A3C82CEE9}"/>
                </a:ext>
              </a:extLst>
            </p:cNvPr>
            <p:cNvSpPr/>
            <p:nvPr/>
          </p:nvSpPr>
          <p:spPr>
            <a:xfrm>
              <a:off x="667927" y="4249815"/>
              <a:ext cx="2520000" cy="72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5A7E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Trust and company service providers</a:t>
              </a:r>
              <a:endParaRPr lang="en-ZA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53BD8A-4519-9F98-C31A-22500F7F0754}"/>
                </a:ext>
              </a:extLst>
            </p:cNvPr>
            <p:cNvSpPr/>
            <p:nvPr/>
          </p:nvSpPr>
          <p:spPr>
            <a:xfrm>
              <a:off x="667927" y="5162756"/>
              <a:ext cx="2520000" cy="72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5A7E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>
                  <a:solidFill>
                    <a:schemeClr val="tx1"/>
                  </a:solidFill>
                </a:rPr>
                <a:t>Gambling institutions </a:t>
              </a:r>
            </a:p>
          </p:txBody>
        </p:sp>
        <p:sp>
          <p:nvSpPr>
            <p:cNvPr id="53" name="Double Bracket 52">
              <a:extLst>
                <a:ext uri="{FF2B5EF4-FFF2-40B4-BE49-F238E27FC236}">
                  <a16:creationId xmlns:a16="http://schemas.microsoft.com/office/drawing/2014/main" id="{9441191D-679F-DF9C-6721-11EBFB4206EF}"/>
                </a:ext>
              </a:extLst>
            </p:cNvPr>
            <p:cNvSpPr/>
            <p:nvPr/>
          </p:nvSpPr>
          <p:spPr>
            <a:xfrm>
              <a:off x="408459" y="1380624"/>
              <a:ext cx="3049972" cy="4502131"/>
            </a:xfrm>
            <a:prstGeom prst="bracketPair">
              <a:avLst>
                <a:gd name="adj" fmla="val 5628"/>
              </a:avLst>
            </a:prstGeom>
            <a:ln w="19050">
              <a:solidFill>
                <a:srgbClr val="5A7E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F7E4DDE-9D2F-F902-D773-407C4F41F3CF}"/>
              </a:ext>
            </a:extLst>
          </p:cNvPr>
          <p:cNvGrpSpPr/>
          <p:nvPr/>
        </p:nvGrpSpPr>
        <p:grpSpPr>
          <a:xfrm>
            <a:off x="6425514" y="1698459"/>
            <a:ext cx="5325787" cy="5059832"/>
            <a:chOff x="6779812" y="1380624"/>
            <a:chExt cx="5325787" cy="505983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4F170FA-5522-575A-0D69-B17E17EE0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455"/>
            <a:stretch/>
          </p:blipFill>
          <p:spPr>
            <a:xfrm rot="5400000">
              <a:off x="9272344" y="2548910"/>
              <a:ext cx="3392016" cy="22744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B7F19B-2FAC-8615-321E-A983BCF3BDDE}"/>
                </a:ext>
              </a:extLst>
            </p:cNvPr>
            <p:cNvSpPr/>
            <p:nvPr/>
          </p:nvSpPr>
          <p:spPr>
            <a:xfrm>
              <a:off x="7048727" y="1380625"/>
              <a:ext cx="2520000" cy="90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DIRECTIVE 7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Who must complete </a:t>
              </a:r>
              <a:endParaRPr lang="en-ZA">
                <a:solidFill>
                  <a:schemeClr val="bg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88F213-4891-43A4-5A0E-C775196404AA}"/>
                </a:ext>
              </a:extLst>
            </p:cNvPr>
            <p:cNvSpPr/>
            <p:nvPr/>
          </p:nvSpPr>
          <p:spPr>
            <a:xfrm>
              <a:off x="7048727" y="2392591"/>
              <a:ext cx="2520000" cy="72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>
                  <a:solidFill>
                    <a:schemeClr val="tx1"/>
                  </a:solidFill>
                </a:rPr>
                <a:t>Credit providers 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BC360FF-272A-663E-F829-5B9FA0F4A4E7}"/>
                </a:ext>
              </a:extLst>
            </p:cNvPr>
            <p:cNvSpPr/>
            <p:nvPr/>
          </p:nvSpPr>
          <p:spPr>
            <a:xfrm>
              <a:off x="7048727" y="3224557"/>
              <a:ext cx="2520000" cy="72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South African Postbank Limited</a:t>
              </a:r>
              <a:endParaRPr lang="en-ZA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6030A3E-39DB-E1E8-8382-35EC06B63D24}"/>
                </a:ext>
              </a:extLst>
            </p:cNvPr>
            <p:cNvSpPr/>
            <p:nvPr/>
          </p:nvSpPr>
          <p:spPr>
            <a:xfrm>
              <a:off x="7048727" y="4056523"/>
              <a:ext cx="2520000" cy="72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>
                  <a:solidFill>
                    <a:schemeClr val="tx1"/>
                  </a:solidFill>
                </a:rPr>
                <a:t>High value goods dealers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21C32AF-D6BE-09C6-6C45-DB876CC23267}"/>
                </a:ext>
              </a:extLst>
            </p:cNvPr>
            <p:cNvSpPr/>
            <p:nvPr/>
          </p:nvSpPr>
          <p:spPr>
            <a:xfrm>
              <a:off x="7048727" y="4888489"/>
              <a:ext cx="2520000" cy="72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South African Mint Company</a:t>
              </a:r>
              <a:endParaRPr lang="en-ZA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9565BFC-CE23-5148-A552-1320ADAED7CE}"/>
                </a:ext>
              </a:extLst>
            </p:cNvPr>
            <p:cNvSpPr/>
            <p:nvPr/>
          </p:nvSpPr>
          <p:spPr>
            <a:xfrm>
              <a:off x="7048727" y="5720456"/>
              <a:ext cx="2520000" cy="72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>
                  <a:solidFill>
                    <a:schemeClr val="tx1"/>
                  </a:solidFill>
                </a:rPr>
                <a:t>Crypto asset service providers</a:t>
              </a:r>
            </a:p>
          </p:txBody>
        </p:sp>
        <p:sp>
          <p:nvSpPr>
            <p:cNvPr id="54" name="Double Bracket 53">
              <a:extLst>
                <a:ext uri="{FF2B5EF4-FFF2-40B4-BE49-F238E27FC236}">
                  <a16:creationId xmlns:a16="http://schemas.microsoft.com/office/drawing/2014/main" id="{BA4AF97B-583D-C8FA-610B-BD6F3698654F}"/>
                </a:ext>
              </a:extLst>
            </p:cNvPr>
            <p:cNvSpPr/>
            <p:nvPr/>
          </p:nvSpPr>
          <p:spPr>
            <a:xfrm>
              <a:off x="6779812" y="1380624"/>
              <a:ext cx="3049972" cy="5059832"/>
            </a:xfrm>
            <a:prstGeom prst="bracketPair">
              <a:avLst>
                <a:gd name="adj" fmla="val 5628"/>
              </a:avLst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4238303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D3C857-883D-5FEB-2E95-30AE8F2F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FATF Grey listing – Follow-up Report 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D2DA9-88F5-F4B7-033B-E9BF198CE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1034142"/>
            <a:ext cx="3995057" cy="5733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36588-D615-B546-9D4D-8FCB61CBD9CE}"/>
              </a:ext>
            </a:extLst>
          </p:cNvPr>
          <p:cNvSpPr txBox="1"/>
          <p:nvPr/>
        </p:nvSpPr>
        <p:spPr>
          <a:xfrm>
            <a:off x="5693230" y="1230086"/>
            <a:ext cx="5246914" cy="502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South Africa’s progress in addressing the 20 technical compliance deficiencies identified in the 2021 FATF MER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27 October 2023, the FATF Plenary formally re-rated 18 of the 20 deficiencies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General Laws (Anti-Money Laundering and Combating Terrorism Financing) Amendment Act, No. 22 of 2022 and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Protection of Constitutional Democracy Against Terrorism and Related Activities Amendment Act No. 23 of 2022 and other regulations and directives </a:t>
            </a:r>
          </a:p>
        </p:txBody>
      </p:sp>
    </p:spTree>
    <p:extLst>
      <p:ext uri="{BB962C8B-B14F-4D97-AF65-F5344CB8AC3E}">
        <p14:creationId xmlns:p14="http://schemas.microsoft.com/office/powerpoint/2010/main" val="1293142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D3C857-883D-5FEB-2E95-30AE8F2F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FATF Grey listing – Follow-up Report </a:t>
            </a:r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86697-09F4-2E9F-7498-54E7475B7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1" y="1100604"/>
            <a:ext cx="9359348" cy="569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42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D3C857-883D-5FEB-2E95-30AE8F2F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FATF International Co-operation Review Group Joint Group (ICRG JG) process </a:t>
            </a:r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F4321-5944-AE4C-8315-7ECF99988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866" y="1467708"/>
            <a:ext cx="7241711" cy="4856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EDC500-EBD8-0C1B-479F-E5CDF1FACD60}"/>
              </a:ext>
            </a:extLst>
          </p:cNvPr>
          <p:cNvSpPr txBox="1"/>
          <p:nvPr/>
        </p:nvSpPr>
        <p:spPr>
          <a:xfrm>
            <a:off x="500743" y="1915886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Effectiveness, not included in </a:t>
            </a:r>
          </a:p>
          <a:p>
            <a:r>
              <a:rPr lang="en-US" dirty="0"/>
              <a:t>    the November FUR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Joint Group meets every 4 months, where South Africa is expected to report on progress in addressing the 22 action items in the Action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Completing the action plan is required to exit the “grey list”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27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605" y="0"/>
            <a:ext cx="9948022" cy="1403498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5A7E92"/>
                </a:solidFill>
              </a:rPr>
              <a:t>8 Areas of strategic deficiencies identified by FATF that must be addressed</a:t>
            </a:r>
            <a:endParaRPr lang="en-US" sz="3600" cap="all" dirty="0">
              <a:solidFill>
                <a:srgbClr val="5A7E9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838200" y="1600200"/>
            <a:ext cx="10515600" cy="5124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997CA4D-A854-1E1B-9427-C23ED7CF1349}"/>
              </a:ext>
            </a:extLst>
          </p:cNvPr>
          <p:cNvGraphicFramePr/>
          <p:nvPr/>
        </p:nvGraphicFramePr>
        <p:xfrm>
          <a:off x="400049" y="1600200"/>
          <a:ext cx="11172825" cy="4538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2702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IC">
      <a:dk1>
        <a:sysClr val="windowText" lastClr="000000"/>
      </a:dk1>
      <a:lt1>
        <a:sysClr val="window" lastClr="FFFFFF"/>
      </a:lt1>
      <a:dk2>
        <a:srgbClr val="5A7E92"/>
      </a:dk2>
      <a:lt2>
        <a:srgbClr val="E7E6E6"/>
      </a:lt2>
      <a:accent1>
        <a:srgbClr val="82AEB6"/>
      </a:accent1>
      <a:accent2>
        <a:srgbClr val="8B8E4B"/>
      </a:accent2>
      <a:accent3>
        <a:srgbClr val="7D9BC0"/>
      </a:accent3>
      <a:accent4>
        <a:srgbClr val="D08A4E"/>
      </a:accent4>
      <a:accent5>
        <a:srgbClr val="3F3F3F"/>
      </a:accent5>
      <a:accent6>
        <a:srgbClr val="A5A5A5"/>
      </a:accent6>
      <a:hlink>
        <a:srgbClr val="5A7E92"/>
      </a:hlink>
      <a:folHlink>
        <a:srgbClr val="D08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- New CI [Read-Only] [Compatibility Mode]" id="{32BA860C-91AA-44DD-B24D-05F06DA7E726}" vid="{62A10F1B-4CD8-45D8-BACF-D8ED5D9442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2726</TotalTime>
  <Words>4069</Words>
  <Application>Microsoft Office PowerPoint</Application>
  <PresentationFormat>Widescreen</PresentationFormat>
  <Paragraphs>408</Paragraphs>
  <Slides>42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Calibri Light</vt:lpstr>
      <vt:lpstr>Courier New</vt:lpstr>
      <vt:lpstr>Roboto</vt:lpstr>
      <vt:lpstr>Times New Roman</vt:lpstr>
      <vt:lpstr>Wingdings</vt:lpstr>
      <vt:lpstr>Wingdings 2</vt:lpstr>
      <vt:lpstr>Office Theme</vt:lpstr>
      <vt:lpstr>TRUST AND COMPANY SERVICE PROVIDERS </vt:lpstr>
      <vt:lpstr>ACRONYMS AND USEFUL LINKS </vt:lpstr>
      <vt:lpstr>PowerPoint Presentation</vt:lpstr>
      <vt:lpstr> Summary of legislative changes</vt:lpstr>
      <vt:lpstr>Directives 6 and Directive 7:  Who must complete the risk and compliance return</vt:lpstr>
      <vt:lpstr>FATF Grey listing – Follow-up Report </vt:lpstr>
      <vt:lpstr>FATF Grey listing – Follow-up Report </vt:lpstr>
      <vt:lpstr>FATF International Co-operation Review Group Joint Group (ICRG JG) process </vt:lpstr>
      <vt:lpstr>8 Areas of strategic deficiencies identified by FATF that must be addressed</vt:lpstr>
      <vt:lpstr>Impact on trust and company service providers? </vt:lpstr>
      <vt:lpstr>       Public compliance communication 6A</vt:lpstr>
      <vt:lpstr>TCSP – an activity-based schedule item</vt:lpstr>
      <vt:lpstr>General terminology unpacked</vt:lpstr>
      <vt:lpstr>General terminology unpacked</vt:lpstr>
      <vt:lpstr>TCSP Terminology (cont.)</vt:lpstr>
      <vt:lpstr>Terminology used in relation to company services</vt:lpstr>
      <vt:lpstr>Application of terminology</vt:lpstr>
      <vt:lpstr>Terminology referring to nominee services</vt:lpstr>
      <vt:lpstr>Application of terminology</vt:lpstr>
      <vt:lpstr>Terminology referring to trust services</vt:lpstr>
      <vt:lpstr>FIC Act Obligations</vt:lpstr>
      <vt:lpstr>Registration</vt:lpstr>
      <vt:lpstr>Risk and compliance return</vt:lpstr>
      <vt:lpstr>Customer due diligence  </vt:lpstr>
      <vt:lpstr>Beneficial ownership requirements</vt:lpstr>
      <vt:lpstr>Beneficial ownership requirements</vt:lpstr>
      <vt:lpstr>     Draft public compliance communication 121</vt:lpstr>
      <vt:lpstr>Targeted financial sanctions: FIC Act obligations sequencing</vt:lpstr>
      <vt:lpstr>     Public compliance communication 44A</vt:lpstr>
      <vt:lpstr>FIC website – TFS search functionality </vt:lpstr>
      <vt:lpstr>Politically exposed persons and  prominent influential persons</vt:lpstr>
      <vt:lpstr>Transaction monitoring </vt:lpstr>
      <vt:lpstr>REPORTING</vt:lpstr>
      <vt:lpstr>Reporting</vt:lpstr>
      <vt:lpstr>Cash threshold report</vt:lpstr>
      <vt:lpstr>Cash threshold report (continued)</vt:lpstr>
      <vt:lpstr>Suspicious and unusual transaction reporting (STR)</vt:lpstr>
      <vt:lpstr>Suspicious and unusual transaction reporting (cont.)</vt:lpstr>
      <vt:lpstr>Suspicious and unusual activity report (cont)</vt:lpstr>
      <vt:lpstr>Useful reading material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UNPACKING PUBLIC COMPLIANCE COMMUNICATION 6A: Estate agents, legal practitioner</dc:title>
  <dc:creator>Rhinah Machipi</dc:creator>
  <cp:lastModifiedBy>Nomandla Gumede</cp:lastModifiedBy>
  <cp:revision>56</cp:revision>
  <dcterms:created xsi:type="dcterms:W3CDTF">2023-08-24T08:49:24Z</dcterms:created>
  <dcterms:modified xsi:type="dcterms:W3CDTF">2024-09-05T11:17:18Z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f75612e-792a-4e01-a282-15cf1e626282_Enabled">
    <vt:lpwstr>true</vt:lpwstr>
  </property>
  <property fmtid="{D5CDD505-2E9C-101B-9397-08002B2CF9AE}" pid="3" name="MSIP_Label_af75612e-792a-4e01-a282-15cf1e626282_SetDate">
    <vt:lpwstr>2023-08-24T08:52:15Z</vt:lpwstr>
  </property>
  <property fmtid="{D5CDD505-2E9C-101B-9397-08002B2CF9AE}" pid="4" name="MSIP_Label_af75612e-792a-4e01-a282-15cf1e626282_Method">
    <vt:lpwstr>Standard</vt:lpwstr>
  </property>
  <property fmtid="{D5CDD505-2E9C-101B-9397-08002B2CF9AE}" pid="5" name="MSIP_Label_af75612e-792a-4e01-a282-15cf1e626282_Name">
    <vt:lpwstr>Public</vt:lpwstr>
  </property>
  <property fmtid="{D5CDD505-2E9C-101B-9397-08002B2CF9AE}" pid="6" name="MSIP_Label_af75612e-792a-4e01-a282-15cf1e626282_SiteId">
    <vt:lpwstr>1c5235b3-a463-4a01-96a7-dc2634b2aa74</vt:lpwstr>
  </property>
  <property fmtid="{D5CDD505-2E9C-101B-9397-08002B2CF9AE}" pid="7" name="MSIP_Label_af75612e-792a-4e01-a282-15cf1e626282_ActionId">
    <vt:lpwstr>7fb85884-86ef-4984-892d-2a3eaef65b69</vt:lpwstr>
  </property>
  <property fmtid="{D5CDD505-2E9C-101B-9397-08002B2CF9AE}" pid="8" name="MSIP_Label_af75612e-792a-4e01-a282-15cf1e626282_ContentBits">
    <vt:lpwstr>0</vt:lpwstr>
  </property>
</Properties>
</file>