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0" r:id="rId4"/>
    <p:sldMasterId id="2147483912" r:id="rId5"/>
  </p:sldMasterIdLst>
  <p:notesMasterIdLst>
    <p:notesMasterId r:id="rId31"/>
  </p:notesMasterIdLst>
  <p:sldIdLst>
    <p:sldId id="258" r:id="rId6"/>
    <p:sldId id="261" r:id="rId7"/>
    <p:sldId id="268" r:id="rId8"/>
    <p:sldId id="300" r:id="rId9"/>
    <p:sldId id="303" r:id="rId10"/>
    <p:sldId id="262" r:id="rId11"/>
    <p:sldId id="302" r:id="rId12"/>
    <p:sldId id="297" r:id="rId13"/>
    <p:sldId id="263" r:id="rId14"/>
    <p:sldId id="265" r:id="rId15"/>
    <p:sldId id="270" r:id="rId16"/>
    <p:sldId id="271" r:id="rId17"/>
    <p:sldId id="272" r:id="rId18"/>
    <p:sldId id="299" r:id="rId19"/>
    <p:sldId id="267" r:id="rId20"/>
    <p:sldId id="273" r:id="rId21"/>
    <p:sldId id="285" r:id="rId22"/>
    <p:sldId id="288" r:id="rId23"/>
    <p:sldId id="292" r:id="rId24"/>
    <p:sldId id="289" r:id="rId25"/>
    <p:sldId id="290" r:id="rId26"/>
    <p:sldId id="291" r:id="rId27"/>
    <p:sldId id="293" r:id="rId28"/>
    <p:sldId id="294" r:id="rId29"/>
    <p:sldId id="295"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18B302-1FDA-0BA7-EFFF-75888407482B}" name="Megan Bryer" initials="" userId="S::Megan.Bryer@Treasury.gov.za::7ecd81e3-9dbe-450a-b92b-802c940ce804" providerId="AD"/>
  <p188:author id="{9216450F-CA74-821D-249B-F77B21B7ECBA}" name="Selwyn Duke Jacobs" initials="SJ" userId="S::Selwyn.Jacobs@Treasury.gov.za::81addb18-fb4e-48af-a7fe-efbef4fa5e54" providerId="AD"/>
  <p188:author id="{6C8CD733-29EF-6323-4974-1CEAA8038755}" name="Manqoba Ntshakala" initials="" userId="S::Manqoba.Ntshakala@Treasury.gov.za::3ab29ac9-ffba-4bc6-972a-9b427b1c59ee" providerId="AD"/>
  <p188:author id="{264B1942-156B-B03A-CAE9-5C68752C4634}" name="Yolande Smit" initials="YS" userId="S::Yolande.Smit@Treasury.gov.za::7ce58d0d-cf5f-487d-807f-78a62639c9f1" providerId="AD"/>
  <p188:author id="{C309114D-4397-C51A-2EEB-B178206E2045}" name="Yolande Smit" initials="YS" userId="S::yolande.smit@treasury.gov.za::7ce58d0d-cf5f-487d-807f-78a62639c9f1" providerId="AD"/>
  <p188:author id="{E879BC5C-122E-DE9E-1FAE-B390FE70D916}" name="Dorcas Kayo" initials="DK" userId="S::dorcas.kayo@treasury.gov.za::79cec168-a526-480a-bf9c-bc5998e10e39" providerId="AD"/>
  <p188:author id="{F3690567-A71F-1F33-06C0-73DBDDEAD0E7}" name="Manqoba Ntshakala" initials="MN" userId="S::manqoba.ntshakala@treasury.gov.za::3ab29ac9-ffba-4bc6-972a-9b427b1c59ee" providerId="AD"/>
  <p188:author id="{DD5A1177-2D9E-F9AB-5A20-56C9764FB290}" name="Julius Pain" initials="" userId="S::Julius.Pain@Treasury.gov.za::e5c73bf1-5a2b-488a-a3c3-7f4dd6224c0f" providerId="AD"/>
  <p188:author id="{5A7C7F77-21F8-43DF-C180-DAD18D8BB718}" name="Clinton Joel" initials="CJ" userId="S::clinton.joel@treasury.gov.za::8c0a79b1-9f64-4d81-a130-8f9f3ca08011" providerId="AD"/>
  <p188:author id="{799FBB8F-4D28-3AF2-4B63-E1AF87CCA2CC}" name="Khetha Dlamini" initials="KD" userId="S::Khetha.Dlamini@Treasury.gov.za::c212b8d5-bfb4-4367-ad93-9af6528fce89" providerId="AD"/>
  <p188:author id="{B0582B91-16C5-0742-4B50-2DDFCA78E578}" name="Christopher Axelson" initials="CA" userId="S::christopher.axelson@treasury.gov.za::fd5e0fe9-2b30-4e5d-819f-c5988e78e7c9" providerId="AD"/>
  <p188:author id="{C5DE7D91-8DAA-4071-384B-20718CFE9838}" name="Megan Bryer" initials="MB" userId="S::megan.bryer@treasury.gov.za::7ecd81e3-9dbe-450a-b92b-802c940ce804" providerId="AD"/>
  <p188:author id="{A7223EA8-DE86-4090-31A5-145A9FA09408}" name="Merina Willemse" initials="MW" userId="S::Merina.Willemse@Treasury.gov.za::af69a629-78f4-4d53-9bbe-397d97bd0439" providerId="AD"/>
  <p188:author id="{4DD4CBBA-F90D-1BA4-3091-B6BC364D5EBC}" name="Sphesihle Hadebe" initials="SH" userId="S::Sphesihle.Hadebe@Treasury.gov.za::55c7af8a-cf83-4f18-b9a4-455558a769d0" providerId="AD"/>
  <p188:author id="{C656B7BF-BCC4-35D3-9D95-612B8708C6CA}" name="Debra Makwiramiti" initials="DM" userId="S::debra.makwiramiti@treasury.gov.za::e6acbf70-69cf-4222-ba83-b7d0f23edda0" providerId="AD"/>
  <p188:author id="{5E937CEB-B396-87A3-1366-4AEFF7DDDF9E}" name="Debra Makwiramiti" initials="DM" userId="S::Debra.Makwiramiti@Treasury.gov.za::e6acbf70-69cf-4222-ba83-b7d0f23edda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4111A"/>
    <a:srgbClr val="00A1D9"/>
    <a:srgbClr val="CDA340"/>
    <a:srgbClr val="2738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92"/>
  </p:normalViewPr>
  <p:slideViewPr>
    <p:cSldViewPr snapToGrid="0">
      <p:cViewPr varScale="1">
        <p:scale>
          <a:sx n="78" d="100"/>
          <a:sy n="78" d="100"/>
        </p:scale>
        <p:origin x="850" y="62"/>
      </p:cViewPr>
      <p:guideLst>
        <p:guide orient="horz" pos="191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mvula Masehla" userId="69bd776a-164b-4e72-a8e2-977faa3e042a" providerId="ADAL" clId="{F15AB525-F033-48BE-B5A1-D15380980EFF}"/>
    <pc:docChg chg="modSld">
      <pc:chgData name="Nomvula Masehla" userId="69bd776a-164b-4e72-a8e2-977faa3e042a" providerId="ADAL" clId="{F15AB525-F033-48BE-B5A1-D15380980EFF}" dt="2025-02-21T10:56:06.922" v="57" actId="13926"/>
      <pc:docMkLst>
        <pc:docMk/>
      </pc:docMkLst>
      <pc:sldChg chg="modSp mod">
        <pc:chgData name="Nomvula Masehla" userId="69bd776a-164b-4e72-a8e2-977faa3e042a" providerId="ADAL" clId="{F15AB525-F033-48BE-B5A1-D15380980EFF}" dt="2025-02-21T10:54:07.643" v="40" actId="13926"/>
        <pc:sldMkLst>
          <pc:docMk/>
          <pc:sldMk cId="2065650012" sldId="261"/>
        </pc:sldMkLst>
        <pc:spChg chg="mod">
          <ac:chgData name="Nomvula Masehla" userId="69bd776a-164b-4e72-a8e2-977faa3e042a" providerId="ADAL" clId="{F15AB525-F033-48BE-B5A1-D15380980EFF}" dt="2025-02-21T10:54:07.643" v="40" actId="13926"/>
          <ac:spMkLst>
            <pc:docMk/>
            <pc:sldMk cId="2065650012" sldId="261"/>
            <ac:spMk id="3" creationId="{C7AA6B63-5D2D-0D0E-F579-F98F5198490B}"/>
          </ac:spMkLst>
        </pc:spChg>
      </pc:sldChg>
      <pc:sldChg chg="modSp mod">
        <pc:chgData name="Nomvula Masehla" userId="69bd776a-164b-4e72-a8e2-977faa3e042a" providerId="ADAL" clId="{F15AB525-F033-48BE-B5A1-D15380980EFF}" dt="2025-02-21T10:54:45.301" v="43" actId="13926"/>
        <pc:sldMkLst>
          <pc:docMk/>
          <pc:sldMk cId="2605655291" sldId="262"/>
        </pc:sldMkLst>
        <pc:spChg chg="mod">
          <ac:chgData name="Nomvula Masehla" userId="69bd776a-164b-4e72-a8e2-977faa3e042a" providerId="ADAL" clId="{F15AB525-F033-48BE-B5A1-D15380980EFF}" dt="2025-02-21T10:54:45.301" v="43" actId="13926"/>
          <ac:spMkLst>
            <pc:docMk/>
            <pc:sldMk cId="2605655291" sldId="262"/>
            <ac:spMk id="3" creationId="{C7AA6B63-5D2D-0D0E-F579-F98F5198490B}"/>
          </ac:spMkLst>
        </pc:spChg>
      </pc:sldChg>
      <pc:sldChg chg="modSp mod">
        <pc:chgData name="Nomvula Masehla" userId="69bd776a-164b-4e72-a8e2-977faa3e042a" providerId="ADAL" clId="{F15AB525-F033-48BE-B5A1-D15380980EFF}" dt="2025-02-21T10:55:04.254" v="47" actId="13926"/>
        <pc:sldMkLst>
          <pc:docMk/>
          <pc:sldMk cId="2515964107" sldId="263"/>
        </pc:sldMkLst>
        <pc:spChg chg="mod">
          <ac:chgData name="Nomvula Masehla" userId="69bd776a-164b-4e72-a8e2-977faa3e042a" providerId="ADAL" clId="{F15AB525-F033-48BE-B5A1-D15380980EFF}" dt="2025-02-21T10:55:04.254" v="47" actId="13926"/>
          <ac:spMkLst>
            <pc:docMk/>
            <pc:sldMk cId="2515964107" sldId="263"/>
            <ac:spMk id="3" creationId="{C7AA6B63-5D2D-0D0E-F579-F98F5198490B}"/>
          </ac:spMkLst>
        </pc:spChg>
      </pc:sldChg>
      <pc:sldChg chg="modSp mod">
        <pc:chgData name="Nomvula Masehla" userId="69bd776a-164b-4e72-a8e2-977faa3e042a" providerId="ADAL" clId="{F15AB525-F033-48BE-B5A1-D15380980EFF}" dt="2025-02-21T10:55:27.571" v="50" actId="13926"/>
        <pc:sldMkLst>
          <pc:docMk/>
          <pc:sldMk cId="1883512771" sldId="267"/>
        </pc:sldMkLst>
        <pc:spChg chg="mod">
          <ac:chgData name="Nomvula Masehla" userId="69bd776a-164b-4e72-a8e2-977faa3e042a" providerId="ADAL" clId="{F15AB525-F033-48BE-B5A1-D15380980EFF}" dt="2025-02-21T10:55:27.571" v="50" actId="13926"/>
          <ac:spMkLst>
            <pc:docMk/>
            <pc:sldMk cId="1883512771" sldId="267"/>
            <ac:spMk id="3" creationId="{C7AA6B63-5D2D-0D0E-F579-F98F5198490B}"/>
          </ac:spMkLst>
        </pc:spChg>
      </pc:sldChg>
      <pc:sldChg chg="modSp mod">
        <pc:chgData name="Nomvula Masehla" userId="69bd776a-164b-4e72-a8e2-977faa3e042a" providerId="ADAL" clId="{F15AB525-F033-48BE-B5A1-D15380980EFF}" dt="2025-02-21T10:54:29.689" v="41" actId="13926"/>
        <pc:sldMkLst>
          <pc:docMk/>
          <pc:sldMk cId="886347546" sldId="268"/>
        </pc:sldMkLst>
        <pc:graphicFrameChg chg="modGraphic">
          <ac:chgData name="Nomvula Masehla" userId="69bd776a-164b-4e72-a8e2-977faa3e042a" providerId="ADAL" clId="{F15AB525-F033-48BE-B5A1-D15380980EFF}" dt="2025-02-21T10:54:29.689" v="41" actId="13926"/>
          <ac:graphicFrameMkLst>
            <pc:docMk/>
            <pc:sldMk cId="886347546" sldId="268"/>
            <ac:graphicFrameMk id="31" creationId="{D81F5B92-9A5F-4820-CB37-75F85D6B1067}"/>
          </ac:graphicFrameMkLst>
        </pc:graphicFrameChg>
      </pc:sldChg>
      <pc:sldChg chg="modSp mod">
        <pc:chgData name="Nomvula Masehla" userId="69bd776a-164b-4e72-a8e2-977faa3e042a" providerId="ADAL" clId="{F15AB525-F033-48BE-B5A1-D15380980EFF}" dt="2025-02-21T10:55:10.493" v="48" actId="13926"/>
        <pc:sldMkLst>
          <pc:docMk/>
          <pc:sldMk cId="3826412166" sldId="270"/>
        </pc:sldMkLst>
        <pc:spChg chg="mod">
          <ac:chgData name="Nomvula Masehla" userId="69bd776a-164b-4e72-a8e2-977faa3e042a" providerId="ADAL" clId="{F15AB525-F033-48BE-B5A1-D15380980EFF}" dt="2025-02-21T10:55:10.493" v="48" actId="13926"/>
          <ac:spMkLst>
            <pc:docMk/>
            <pc:sldMk cId="3826412166" sldId="270"/>
            <ac:spMk id="4" creationId="{A12D4B55-B259-1D5E-80E9-BA063097DA84}"/>
          </ac:spMkLst>
        </pc:spChg>
      </pc:sldChg>
      <pc:sldChg chg="modSp mod">
        <pc:chgData name="Nomvula Masehla" userId="69bd776a-164b-4e72-a8e2-977faa3e042a" providerId="ADAL" clId="{F15AB525-F033-48BE-B5A1-D15380980EFF}" dt="2025-02-21T10:55:18.733" v="49" actId="13926"/>
        <pc:sldMkLst>
          <pc:docMk/>
          <pc:sldMk cId="1724233698" sldId="271"/>
        </pc:sldMkLst>
        <pc:spChg chg="mod">
          <ac:chgData name="Nomvula Masehla" userId="69bd776a-164b-4e72-a8e2-977faa3e042a" providerId="ADAL" clId="{F15AB525-F033-48BE-B5A1-D15380980EFF}" dt="2025-02-21T10:55:18.733" v="49" actId="13926"/>
          <ac:spMkLst>
            <pc:docMk/>
            <pc:sldMk cId="1724233698" sldId="271"/>
            <ac:spMk id="3" creationId="{C7AA6B63-5D2D-0D0E-F579-F98F5198490B}"/>
          </ac:spMkLst>
        </pc:spChg>
      </pc:sldChg>
      <pc:sldChg chg="modSp mod">
        <pc:chgData name="Nomvula Masehla" userId="69bd776a-164b-4e72-a8e2-977faa3e042a" providerId="ADAL" clId="{F15AB525-F033-48BE-B5A1-D15380980EFF}" dt="2025-02-21T10:55:32.098" v="51" actId="13926"/>
        <pc:sldMkLst>
          <pc:docMk/>
          <pc:sldMk cId="3994483236" sldId="273"/>
        </pc:sldMkLst>
        <pc:spChg chg="mod">
          <ac:chgData name="Nomvula Masehla" userId="69bd776a-164b-4e72-a8e2-977faa3e042a" providerId="ADAL" clId="{F15AB525-F033-48BE-B5A1-D15380980EFF}" dt="2025-02-21T10:55:32.098" v="51" actId="13926"/>
          <ac:spMkLst>
            <pc:docMk/>
            <pc:sldMk cId="3994483236" sldId="273"/>
            <ac:spMk id="11" creationId="{B6A0DFDA-DB5B-98C2-6994-DF917797E10A}"/>
          </ac:spMkLst>
        </pc:spChg>
      </pc:sldChg>
      <pc:sldChg chg="modSp mod">
        <pc:chgData name="Nomvula Masehla" userId="69bd776a-164b-4e72-a8e2-977faa3e042a" providerId="ADAL" clId="{F15AB525-F033-48BE-B5A1-D15380980EFF}" dt="2025-02-21T10:55:37.508" v="52" actId="13926"/>
        <pc:sldMkLst>
          <pc:docMk/>
          <pc:sldMk cId="3276775841" sldId="285"/>
        </pc:sldMkLst>
        <pc:spChg chg="mod">
          <ac:chgData name="Nomvula Masehla" userId="69bd776a-164b-4e72-a8e2-977faa3e042a" providerId="ADAL" clId="{F15AB525-F033-48BE-B5A1-D15380980EFF}" dt="2025-02-21T10:55:37.508" v="52" actId="13926"/>
          <ac:spMkLst>
            <pc:docMk/>
            <pc:sldMk cId="3276775841" sldId="285"/>
            <ac:spMk id="3" creationId="{C7AA6B63-5D2D-0D0E-F579-F98F5198490B}"/>
          </ac:spMkLst>
        </pc:spChg>
      </pc:sldChg>
      <pc:sldChg chg="modSp mod">
        <pc:chgData name="Nomvula Masehla" userId="69bd776a-164b-4e72-a8e2-977faa3e042a" providerId="ADAL" clId="{F15AB525-F033-48BE-B5A1-D15380980EFF}" dt="2025-02-21T10:55:51.201" v="54" actId="13926"/>
        <pc:sldMkLst>
          <pc:docMk/>
          <pc:sldMk cId="3454608182" sldId="289"/>
        </pc:sldMkLst>
        <pc:spChg chg="mod">
          <ac:chgData name="Nomvula Masehla" userId="69bd776a-164b-4e72-a8e2-977faa3e042a" providerId="ADAL" clId="{F15AB525-F033-48BE-B5A1-D15380980EFF}" dt="2025-02-21T10:55:51.201" v="54" actId="13926"/>
          <ac:spMkLst>
            <pc:docMk/>
            <pc:sldMk cId="3454608182" sldId="289"/>
            <ac:spMk id="3" creationId="{C7AA6B63-5D2D-0D0E-F579-F98F5198490B}"/>
          </ac:spMkLst>
        </pc:spChg>
      </pc:sldChg>
      <pc:sldChg chg="modSp mod">
        <pc:chgData name="Nomvula Masehla" userId="69bd776a-164b-4e72-a8e2-977faa3e042a" providerId="ADAL" clId="{F15AB525-F033-48BE-B5A1-D15380980EFF}" dt="2025-02-21T10:55:55.854" v="55" actId="13926"/>
        <pc:sldMkLst>
          <pc:docMk/>
          <pc:sldMk cId="94761419" sldId="290"/>
        </pc:sldMkLst>
        <pc:spChg chg="mod">
          <ac:chgData name="Nomvula Masehla" userId="69bd776a-164b-4e72-a8e2-977faa3e042a" providerId="ADAL" clId="{F15AB525-F033-48BE-B5A1-D15380980EFF}" dt="2025-02-21T10:55:55.854" v="55" actId="13926"/>
          <ac:spMkLst>
            <pc:docMk/>
            <pc:sldMk cId="94761419" sldId="290"/>
            <ac:spMk id="3" creationId="{C7AA6B63-5D2D-0D0E-F579-F98F5198490B}"/>
          </ac:spMkLst>
        </pc:spChg>
        <pc:picChg chg="mod">
          <ac:chgData name="Nomvula Masehla" userId="69bd776a-164b-4e72-a8e2-977faa3e042a" providerId="ADAL" clId="{F15AB525-F033-48BE-B5A1-D15380980EFF}" dt="2025-02-19T07:05:50.810" v="33" actId="1076"/>
          <ac:picMkLst>
            <pc:docMk/>
            <pc:sldMk cId="94761419" sldId="290"/>
            <ac:picMk id="5" creationId="{29942448-471F-9A08-248F-B0040BDD610F}"/>
          </ac:picMkLst>
        </pc:picChg>
      </pc:sldChg>
      <pc:sldChg chg="modSp mod">
        <pc:chgData name="Nomvula Masehla" userId="69bd776a-164b-4e72-a8e2-977faa3e042a" providerId="ADAL" clId="{F15AB525-F033-48BE-B5A1-D15380980EFF}" dt="2025-02-21T10:55:46.368" v="53" actId="13926"/>
        <pc:sldMkLst>
          <pc:docMk/>
          <pc:sldMk cId="2313947331" sldId="292"/>
        </pc:sldMkLst>
        <pc:spChg chg="mod">
          <ac:chgData name="Nomvula Masehla" userId="69bd776a-164b-4e72-a8e2-977faa3e042a" providerId="ADAL" clId="{F15AB525-F033-48BE-B5A1-D15380980EFF}" dt="2025-02-21T10:55:46.368" v="53" actId="13926"/>
          <ac:spMkLst>
            <pc:docMk/>
            <pc:sldMk cId="2313947331" sldId="292"/>
            <ac:spMk id="3" creationId="{C7AA6B63-5D2D-0D0E-F579-F98F5198490B}"/>
          </ac:spMkLst>
        </pc:spChg>
      </pc:sldChg>
      <pc:sldChg chg="modSp mod">
        <pc:chgData name="Nomvula Masehla" userId="69bd776a-164b-4e72-a8e2-977faa3e042a" providerId="ADAL" clId="{F15AB525-F033-48BE-B5A1-D15380980EFF}" dt="2025-02-21T10:56:02.002" v="56" actId="13926"/>
        <pc:sldMkLst>
          <pc:docMk/>
          <pc:sldMk cId="2427943173" sldId="293"/>
        </pc:sldMkLst>
        <pc:spChg chg="mod">
          <ac:chgData name="Nomvula Masehla" userId="69bd776a-164b-4e72-a8e2-977faa3e042a" providerId="ADAL" clId="{F15AB525-F033-48BE-B5A1-D15380980EFF}" dt="2025-02-21T10:56:02.002" v="56" actId="13926"/>
          <ac:spMkLst>
            <pc:docMk/>
            <pc:sldMk cId="2427943173" sldId="293"/>
            <ac:spMk id="3" creationId="{C7AA6B63-5D2D-0D0E-F579-F98F5198490B}"/>
          </ac:spMkLst>
        </pc:spChg>
      </pc:sldChg>
      <pc:sldChg chg="modSp mod">
        <pc:chgData name="Nomvula Masehla" userId="69bd776a-164b-4e72-a8e2-977faa3e042a" providerId="ADAL" clId="{F15AB525-F033-48BE-B5A1-D15380980EFF}" dt="2025-02-21T10:56:06.922" v="57" actId="13926"/>
        <pc:sldMkLst>
          <pc:docMk/>
          <pc:sldMk cId="964471175" sldId="294"/>
        </pc:sldMkLst>
        <pc:spChg chg="mod">
          <ac:chgData name="Nomvula Masehla" userId="69bd776a-164b-4e72-a8e2-977faa3e042a" providerId="ADAL" clId="{F15AB525-F033-48BE-B5A1-D15380980EFF}" dt="2025-02-21T10:56:06.922" v="57" actId="13926"/>
          <ac:spMkLst>
            <pc:docMk/>
            <pc:sldMk cId="964471175" sldId="294"/>
            <ac:spMk id="3" creationId="{C7AA6B63-5D2D-0D0E-F579-F98F5198490B}"/>
          </ac:spMkLst>
        </pc:spChg>
      </pc:sldChg>
      <pc:sldChg chg="modSp mod">
        <pc:chgData name="Nomvula Masehla" userId="69bd776a-164b-4e72-a8e2-977faa3e042a" providerId="ADAL" clId="{F15AB525-F033-48BE-B5A1-D15380980EFF}" dt="2025-02-21T10:54:58.550" v="46" actId="13926"/>
        <pc:sldMkLst>
          <pc:docMk/>
          <pc:sldMk cId="1006181334" sldId="297"/>
        </pc:sldMkLst>
        <pc:spChg chg="mod">
          <ac:chgData name="Nomvula Masehla" userId="69bd776a-164b-4e72-a8e2-977faa3e042a" providerId="ADAL" clId="{F15AB525-F033-48BE-B5A1-D15380980EFF}" dt="2025-02-21T10:54:58.550" v="46" actId="13926"/>
          <ac:spMkLst>
            <pc:docMk/>
            <pc:sldMk cId="1006181334" sldId="297"/>
            <ac:spMk id="4" creationId="{67913049-50CF-A8DD-ED4A-AF27239933C4}"/>
          </ac:spMkLst>
        </pc:spChg>
        <pc:spChg chg="mod">
          <ac:chgData name="Nomvula Masehla" userId="69bd776a-164b-4e72-a8e2-977faa3e042a" providerId="ADAL" clId="{F15AB525-F033-48BE-B5A1-D15380980EFF}" dt="2025-02-21T10:54:55.133" v="45" actId="13926"/>
          <ac:spMkLst>
            <pc:docMk/>
            <pc:sldMk cId="1006181334" sldId="297"/>
            <ac:spMk id="11" creationId="{F74C7911-B970-DD73-0D8E-4CE5A622D354}"/>
          </ac:spMkLst>
        </pc:spChg>
      </pc:sldChg>
      <pc:sldChg chg="modSp mod">
        <pc:chgData name="Nomvula Masehla" userId="69bd776a-164b-4e72-a8e2-977faa3e042a" providerId="ADAL" clId="{F15AB525-F033-48BE-B5A1-D15380980EFF}" dt="2025-02-21T10:54:49.933" v="44" actId="13926"/>
        <pc:sldMkLst>
          <pc:docMk/>
          <pc:sldMk cId="4234461041" sldId="302"/>
        </pc:sldMkLst>
        <pc:spChg chg="mod">
          <ac:chgData name="Nomvula Masehla" userId="69bd776a-164b-4e72-a8e2-977faa3e042a" providerId="ADAL" clId="{F15AB525-F033-48BE-B5A1-D15380980EFF}" dt="2025-02-21T10:54:49.933" v="44" actId="13926"/>
          <ac:spMkLst>
            <pc:docMk/>
            <pc:sldMk cId="4234461041" sldId="302"/>
            <ac:spMk id="3" creationId="{7258D0AE-2642-CDC0-F777-DCA2DC437D86}"/>
          </ac:spMkLst>
        </pc:spChg>
      </pc:sldChg>
      <pc:sldChg chg="modSp mod">
        <pc:chgData name="Nomvula Masehla" userId="69bd776a-164b-4e72-a8e2-977faa3e042a" providerId="ADAL" clId="{F15AB525-F033-48BE-B5A1-D15380980EFF}" dt="2025-02-21T10:54:36.467" v="42" actId="13926"/>
        <pc:sldMkLst>
          <pc:docMk/>
          <pc:sldMk cId="1697397406" sldId="303"/>
        </pc:sldMkLst>
        <pc:spChg chg="mod">
          <ac:chgData name="Nomvula Masehla" userId="69bd776a-164b-4e72-a8e2-977faa3e042a" providerId="ADAL" clId="{F15AB525-F033-48BE-B5A1-D15380980EFF}" dt="2025-02-21T10:54:36.467" v="42" actId="13926"/>
          <ac:spMkLst>
            <pc:docMk/>
            <pc:sldMk cId="1697397406" sldId="303"/>
            <ac:spMk id="3" creationId="{C7AA6B63-5D2D-0D0E-F579-F98F519849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7E039C-83F2-E147-9F2D-75C6A621E4DA}" type="datetimeFigureOut">
              <a:rPr lang="en-US" smtClean="0"/>
              <a:t>2/21/2025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373985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E0E784-2655-D944-8273-D13A0E562E37}" type="slidenum">
              <a:rPr lang="en-US" smtClean="0"/>
              <a:t>3</a:t>
            </a:fld>
            <a:endParaRPr lang="en-US"/>
          </a:p>
        </p:txBody>
      </p:sp>
    </p:spTree>
    <p:extLst>
      <p:ext uri="{BB962C8B-B14F-4D97-AF65-F5344CB8AC3E}">
        <p14:creationId xmlns:p14="http://schemas.microsoft.com/office/powerpoint/2010/main" val="234149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EE0E784-2655-D944-8273-D13A0E562E37}" type="slidenum">
              <a:rPr lang="en-US" smtClean="0"/>
              <a:t>11</a:t>
            </a:fld>
            <a:endParaRPr lang="en-US"/>
          </a:p>
        </p:txBody>
      </p:sp>
    </p:spTree>
    <p:extLst>
      <p:ext uri="{BB962C8B-B14F-4D97-AF65-F5344CB8AC3E}">
        <p14:creationId xmlns:p14="http://schemas.microsoft.com/office/powerpoint/2010/main" val="279056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EE0E784-2655-D944-8273-D13A0E562E37}" type="slidenum">
              <a:rPr lang="en-US" smtClean="0"/>
              <a:t>12</a:t>
            </a:fld>
            <a:endParaRPr lang="en-US"/>
          </a:p>
        </p:txBody>
      </p:sp>
    </p:spTree>
    <p:extLst>
      <p:ext uri="{BB962C8B-B14F-4D97-AF65-F5344CB8AC3E}">
        <p14:creationId xmlns:p14="http://schemas.microsoft.com/office/powerpoint/2010/main" val="223784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E0E784-2655-D944-8273-D13A0E562E37}" type="slidenum">
              <a:rPr lang="en-US" smtClean="0"/>
              <a:t>18</a:t>
            </a:fld>
            <a:endParaRPr lang="en-US"/>
          </a:p>
        </p:txBody>
      </p:sp>
    </p:spTree>
    <p:extLst>
      <p:ext uri="{BB962C8B-B14F-4D97-AF65-F5344CB8AC3E}">
        <p14:creationId xmlns:p14="http://schemas.microsoft.com/office/powerpoint/2010/main" val="1001528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8A74C28-50AC-44A4-AD19-CAC21C543CA5}" type="datetime1">
              <a:rPr lang="en-ZA" smtClean="0"/>
              <a:t>2025/02/21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590505" y="6356350"/>
            <a:ext cx="473413" cy="365125"/>
          </a:xfrm>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1228455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AE4661F-55E0-4F27-AA4F-3B095CD64472}" type="datetime1">
              <a:rPr lang="en-ZA" smtClean="0"/>
              <a:t>2025/02/21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71137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71F8A74-4141-48B9-9BF0-2AB1E7BCAC61}" type="datetime1">
              <a:rPr lang="en-ZA" smtClean="0"/>
              <a:t>2025/02/21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2748170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5E9D-FFBB-347B-A408-C84F7843DD5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1E53358-E96E-C3E6-FCF3-8DE0B9E68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A20143E-FA6C-B478-AD72-B8A39999F800}"/>
              </a:ext>
            </a:extLst>
          </p:cNvPr>
          <p:cNvSpPr>
            <a:spLocks noGrp="1"/>
          </p:cNvSpPr>
          <p:nvPr>
            <p:ph type="dt" sz="half" idx="10"/>
          </p:nvPr>
        </p:nvSpPr>
        <p:spPr/>
        <p:txBody>
          <a:bodyPr/>
          <a:lstStyle/>
          <a:p>
            <a:fld id="{4A86180F-E769-4201-AAFC-F87FEA76D19E}" type="datetime1">
              <a:rPr lang="en-ZA" smtClean="0"/>
              <a:t>2025/02/21</a:t>
            </a:fld>
            <a:endParaRPr lang="en-US"/>
          </a:p>
        </p:txBody>
      </p:sp>
      <p:sp>
        <p:nvSpPr>
          <p:cNvPr id="5" name="Footer Placeholder 4">
            <a:extLst>
              <a:ext uri="{FF2B5EF4-FFF2-40B4-BE49-F238E27FC236}">
                <a16:creationId xmlns:a16="http://schemas.microsoft.com/office/drawing/2014/main" id="{E3CE873D-CF9B-F530-37D5-10ACC4C4B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B556B-425A-A17F-0080-8EA9FCCB8050}"/>
              </a:ext>
            </a:extLst>
          </p:cNvPr>
          <p:cNvSpPr>
            <a:spLocks noGrp="1"/>
          </p:cNvSpPr>
          <p:nvPr>
            <p:ph type="sldNum" sz="quarter" idx="12"/>
          </p:nvPr>
        </p:nvSpPr>
        <p:spPr/>
        <p:txBody>
          <a:bodyPr/>
          <a:lstStyle/>
          <a:p>
            <a:fld id="{97EE878C-8134-2F48-B4E0-56C993B897B0}" type="slidenum">
              <a:rPr lang="en-US" smtClean="0"/>
              <a:t>‹#›</a:t>
            </a:fld>
            <a:endParaRPr lang="en-US"/>
          </a:p>
        </p:txBody>
      </p:sp>
    </p:spTree>
    <p:extLst>
      <p:ext uri="{BB962C8B-B14F-4D97-AF65-F5344CB8AC3E}">
        <p14:creationId xmlns:p14="http://schemas.microsoft.com/office/powerpoint/2010/main" val="2036697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76CB-880C-279C-7078-302208C64F61}"/>
              </a:ext>
            </a:extLst>
          </p:cNvPr>
          <p:cNvSpPr>
            <a:spLocks noGrp="1"/>
          </p:cNvSpPr>
          <p:nvPr>
            <p:ph type="title"/>
          </p:nvPr>
        </p:nvSpPr>
        <p:spPr>
          <a:xfrm>
            <a:off x="1962363" y="760288"/>
            <a:ext cx="9810535" cy="930400"/>
          </a:xfrm>
        </p:spPr>
        <p:txBody>
          <a:bodyPr>
            <a:normAutofit/>
          </a:bodyPr>
          <a:lstStyle>
            <a:lvl1pPr>
              <a:lnSpc>
                <a:spcPts val="4080"/>
              </a:lnSpc>
              <a:defRPr sz="4000" b="1" i="0" baseline="0">
                <a:latin typeface="Calibri" panose="020F050202020403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2DE5231-A879-F1BF-73CD-D375B19EC67A}"/>
              </a:ext>
            </a:extLst>
          </p:cNvPr>
          <p:cNvSpPr>
            <a:spLocks noGrp="1"/>
          </p:cNvSpPr>
          <p:nvPr>
            <p:ph idx="1"/>
          </p:nvPr>
        </p:nvSpPr>
        <p:spPr>
          <a:xfrm>
            <a:off x="1962362" y="1952090"/>
            <a:ext cx="9810536" cy="4592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C59803-D7A9-CCB1-0C60-3349E9C27CF7}"/>
              </a:ext>
            </a:extLst>
          </p:cNvPr>
          <p:cNvSpPr>
            <a:spLocks noGrp="1"/>
          </p:cNvSpPr>
          <p:nvPr>
            <p:ph type="dt" sz="half" idx="10"/>
          </p:nvPr>
        </p:nvSpPr>
        <p:spPr/>
        <p:txBody>
          <a:bodyPr/>
          <a:lstStyle/>
          <a:p>
            <a:fld id="{1551B453-44F4-4A95-926D-A7B430718D64}" type="datetime1">
              <a:rPr lang="en-ZA" smtClean="0"/>
              <a:t>2025/02/21</a:t>
            </a:fld>
            <a:endParaRPr lang="en-US"/>
          </a:p>
        </p:txBody>
      </p:sp>
      <p:sp>
        <p:nvSpPr>
          <p:cNvPr id="5" name="Footer Placeholder 4">
            <a:extLst>
              <a:ext uri="{FF2B5EF4-FFF2-40B4-BE49-F238E27FC236}">
                <a16:creationId xmlns:a16="http://schemas.microsoft.com/office/drawing/2014/main" id="{311AE814-0063-F7CC-BFDD-509FECA87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59219-F356-99FD-931C-54BC60E0040F}"/>
              </a:ext>
            </a:extLst>
          </p:cNvPr>
          <p:cNvSpPr>
            <a:spLocks noGrp="1"/>
          </p:cNvSpPr>
          <p:nvPr>
            <p:ph type="sldNum" sz="quarter" idx="12"/>
          </p:nvPr>
        </p:nvSpPr>
        <p:spPr/>
        <p:txBody>
          <a:bodyPr/>
          <a:lstStyle/>
          <a:p>
            <a:fld id="{97EE878C-8134-2F48-B4E0-56C993B897B0}" type="slidenum">
              <a:rPr lang="en-US" smtClean="0"/>
              <a:t>‹#›</a:t>
            </a:fld>
            <a:endParaRPr lang="en-US"/>
          </a:p>
        </p:txBody>
      </p:sp>
    </p:spTree>
    <p:extLst>
      <p:ext uri="{BB962C8B-B14F-4D97-AF65-F5344CB8AC3E}">
        <p14:creationId xmlns:p14="http://schemas.microsoft.com/office/powerpoint/2010/main" val="1327032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74F54-606E-BA23-3175-CEE71E4F096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5E2F571-1CB6-B69C-9F45-03C1566F7D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BC5347-9E7A-18FB-29A3-48E3B8182FA7}"/>
              </a:ext>
            </a:extLst>
          </p:cNvPr>
          <p:cNvSpPr>
            <a:spLocks noGrp="1"/>
          </p:cNvSpPr>
          <p:nvPr>
            <p:ph type="dt" sz="half" idx="10"/>
          </p:nvPr>
        </p:nvSpPr>
        <p:spPr/>
        <p:txBody>
          <a:bodyPr/>
          <a:lstStyle/>
          <a:p>
            <a:fld id="{77D6B2A4-B0F3-4B56-844C-A0ACA7AAC097}" type="datetime1">
              <a:rPr lang="en-ZA" smtClean="0"/>
              <a:t>2025/02/21</a:t>
            </a:fld>
            <a:endParaRPr lang="en-US"/>
          </a:p>
        </p:txBody>
      </p:sp>
      <p:sp>
        <p:nvSpPr>
          <p:cNvPr id="5" name="Footer Placeholder 4">
            <a:extLst>
              <a:ext uri="{FF2B5EF4-FFF2-40B4-BE49-F238E27FC236}">
                <a16:creationId xmlns:a16="http://schemas.microsoft.com/office/drawing/2014/main" id="{BAC4C8CC-2A76-A4DF-BA8B-71756D96A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43D98-3657-6685-F6FE-7C8BA498E737}"/>
              </a:ext>
            </a:extLst>
          </p:cNvPr>
          <p:cNvSpPr>
            <a:spLocks noGrp="1"/>
          </p:cNvSpPr>
          <p:nvPr>
            <p:ph type="sldNum" sz="quarter" idx="12"/>
          </p:nvPr>
        </p:nvSpPr>
        <p:spPr/>
        <p:txBody>
          <a:bodyPr/>
          <a:lstStyle/>
          <a:p>
            <a:fld id="{97EE878C-8134-2F48-B4E0-56C993B897B0}" type="slidenum">
              <a:rPr lang="en-US" smtClean="0"/>
              <a:t>‹#›</a:t>
            </a:fld>
            <a:endParaRPr lang="en-US"/>
          </a:p>
        </p:txBody>
      </p:sp>
    </p:spTree>
    <p:extLst>
      <p:ext uri="{BB962C8B-B14F-4D97-AF65-F5344CB8AC3E}">
        <p14:creationId xmlns:p14="http://schemas.microsoft.com/office/powerpoint/2010/main" val="1035471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D7A0-628C-16D5-0F04-64F8C11ED1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0DB715B-66E7-AE6F-D961-84986533FD4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3CE68E5-15AA-612B-CE82-62FE457C76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36B4401-DEFE-691C-57FD-61151F13A73F}"/>
              </a:ext>
            </a:extLst>
          </p:cNvPr>
          <p:cNvSpPr>
            <a:spLocks noGrp="1"/>
          </p:cNvSpPr>
          <p:nvPr>
            <p:ph type="dt" sz="half" idx="10"/>
          </p:nvPr>
        </p:nvSpPr>
        <p:spPr/>
        <p:txBody>
          <a:bodyPr/>
          <a:lstStyle/>
          <a:p>
            <a:fld id="{2E874AD7-A705-4658-8489-3082C23CE55F}" type="datetime1">
              <a:rPr lang="en-ZA" smtClean="0"/>
              <a:t>2025/02/21</a:t>
            </a:fld>
            <a:endParaRPr lang="en-US"/>
          </a:p>
        </p:txBody>
      </p:sp>
      <p:sp>
        <p:nvSpPr>
          <p:cNvPr id="6" name="Footer Placeholder 5">
            <a:extLst>
              <a:ext uri="{FF2B5EF4-FFF2-40B4-BE49-F238E27FC236}">
                <a16:creationId xmlns:a16="http://schemas.microsoft.com/office/drawing/2014/main" id="{DEC48B0D-A46A-D692-E567-58267F003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427D0-3E89-2D5F-E683-8586AF523241}"/>
              </a:ext>
            </a:extLst>
          </p:cNvPr>
          <p:cNvSpPr>
            <a:spLocks noGrp="1"/>
          </p:cNvSpPr>
          <p:nvPr>
            <p:ph type="sldNum" sz="quarter" idx="12"/>
          </p:nvPr>
        </p:nvSpPr>
        <p:spPr/>
        <p:txBody>
          <a:bodyPr/>
          <a:lstStyle/>
          <a:p>
            <a:fld id="{97EE878C-8134-2F48-B4E0-56C993B897B0}" type="slidenum">
              <a:rPr lang="en-US" smtClean="0"/>
              <a:t>‹#›</a:t>
            </a:fld>
            <a:endParaRPr lang="en-US"/>
          </a:p>
        </p:txBody>
      </p:sp>
    </p:spTree>
    <p:extLst>
      <p:ext uri="{BB962C8B-B14F-4D97-AF65-F5344CB8AC3E}">
        <p14:creationId xmlns:p14="http://schemas.microsoft.com/office/powerpoint/2010/main" val="2422886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58B9-664A-26D9-5406-6F22F9DEE10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D10238-1EE6-23DD-C837-D1E10CF2D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7CC1F81-201D-1188-5B33-E8334BA7B1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B1338A2-BA55-69D0-7EED-2E6DE129F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54D262B-EF4B-0382-E7D2-D1E1A554ADB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6DBFE51-22A8-EB17-1690-AA92DC014F01}"/>
              </a:ext>
            </a:extLst>
          </p:cNvPr>
          <p:cNvSpPr>
            <a:spLocks noGrp="1"/>
          </p:cNvSpPr>
          <p:nvPr>
            <p:ph type="dt" sz="half" idx="10"/>
          </p:nvPr>
        </p:nvSpPr>
        <p:spPr/>
        <p:txBody>
          <a:bodyPr/>
          <a:lstStyle/>
          <a:p>
            <a:fld id="{BB462FB5-2856-4DA9-AB0A-16993080162B}" type="datetime1">
              <a:rPr lang="en-ZA" smtClean="0"/>
              <a:t>2025/02/21</a:t>
            </a:fld>
            <a:endParaRPr lang="en-US"/>
          </a:p>
        </p:txBody>
      </p:sp>
      <p:sp>
        <p:nvSpPr>
          <p:cNvPr id="8" name="Footer Placeholder 7">
            <a:extLst>
              <a:ext uri="{FF2B5EF4-FFF2-40B4-BE49-F238E27FC236}">
                <a16:creationId xmlns:a16="http://schemas.microsoft.com/office/drawing/2014/main" id="{EEEF17F0-8580-0D3E-5836-1611C2213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F400FE-24F0-E98F-690E-7D6B7F5B7749}"/>
              </a:ext>
            </a:extLst>
          </p:cNvPr>
          <p:cNvSpPr>
            <a:spLocks noGrp="1"/>
          </p:cNvSpPr>
          <p:nvPr>
            <p:ph type="sldNum" sz="quarter" idx="12"/>
          </p:nvPr>
        </p:nvSpPr>
        <p:spPr/>
        <p:txBody>
          <a:bodyPr/>
          <a:lstStyle/>
          <a:p>
            <a:fld id="{97EE878C-8134-2F48-B4E0-56C993B897B0}" type="slidenum">
              <a:rPr lang="en-US" smtClean="0"/>
              <a:t>‹#›</a:t>
            </a:fld>
            <a:endParaRPr lang="en-US"/>
          </a:p>
        </p:txBody>
      </p:sp>
    </p:spTree>
    <p:extLst>
      <p:ext uri="{BB962C8B-B14F-4D97-AF65-F5344CB8AC3E}">
        <p14:creationId xmlns:p14="http://schemas.microsoft.com/office/powerpoint/2010/main" val="759824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AEC3-4315-0EB1-B675-0A294550B3C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E0B449-D435-127A-626A-C351C132436B}"/>
              </a:ext>
            </a:extLst>
          </p:cNvPr>
          <p:cNvSpPr>
            <a:spLocks noGrp="1"/>
          </p:cNvSpPr>
          <p:nvPr>
            <p:ph type="dt" sz="half" idx="10"/>
          </p:nvPr>
        </p:nvSpPr>
        <p:spPr/>
        <p:txBody>
          <a:bodyPr/>
          <a:lstStyle/>
          <a:p>
            <a:fld id="{C26D5B48-A988-4F97-B85E-5B03DFC8AA46}" type="datetime1">
              <a:rPr lang="en-ZA" smtClean="0"/>
              <a:t>2025/02/21</a:t>
            </a:fld>
            <a:endParaRPr lang="en-US"/>
          </a:p>
        </p:txBody>
      </p:sp>
      <p:sp>
        <p:nvSpPr>
          <p:cNvPr id="4" name="Footer Placeholder 3">
            <a:extLst>
              <a:ext uri="{FF2B5EF4-FFF2-40B4-BE49-F238E27FC236}">
                <a16:creationId xmlns:a16="http://schemas.microsoft.com/office/drawing/2014/main" id="{847918A1-7919-E7BA-AADB-71388F954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29815C-A881-83D6-83FA-EC73F3577F8D}"/>
              </a:ext>
            </a:extLst>
          </p:cNvPr>
          <p:cNvSpPr>
            <a:spLocks noGrp="1"/>
          </p:cNvSpPr>
          <p:nvPr>
            <p:ph type="sldNum" sz="quarter" idx="12"/>
          </p:nvPr>
        </p:nvSpPr>
        <p:spPr/>
        <p:txBody>
          <a:bodyPr/>
          <a:lstStyle/>
          <a:p>
            <a:fld id="{97EE878C-8134-2F48-B4E0-56C993B897B0}" type="slidenum">
              <a:rPr lang="en-US" smtClean="0"/>
              <a:t>‹#›</a:t>
            </a:fld>
            <a:endParaRPr lang="en-US"/>
          </a:p>
        </p:txBody>
      </p:sp>
    </p:spTree>
    <p:extLst>
      <p:ext uri="{BB962C8B-B14F-4D97-AF65-F5344CB8AC3E}">
        <p14:creationId xmlns:p14="http://schemas.microsoft.com/office/powerpoint/2010/main" val="1378459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67BAD-D867-D045-DD32-226E94CD3AC0}"/>
              </a:ext>
            </a:extLst>
          </p:cNvPr>
          <p:cNvSpPr>
            <a:spLocks noGrp="1"/>
          </p:cNvSpPr>
          <p:nvPr>
            <p:ph type="dt" sz="half" idx="10"/>
          </p:nvPr>
        </p:nvSpPr>
        <p:spPr/>
        <p:txBody>
          <a:bodyPr/>
          <a:lstStyle/>
          <a:p>
            <a:fld id="{56623501-50D0-4DCB-BAFA-1687FBB73631}" type="datetime1">
              <a:rPr lang="en-ZA" smtClean="0"/>
              <a:t>2025/02/21</a:t>
            </a:fld>
            <a:endParaRPr lang="en-US"/>
          </a:p>
        </p:txBody>
      </p:sp>
      <p:sp>
        <p:nvSpPr>
          <p:cNvPr id="3" name="Footer Placeholder 2">
            <a:extLst>
              <a:ext uri="{FF2B5EF4-FFF2-40B4-BE49-F238E27FC236}">
                <a16:creationId xmlns:a16="http://schemas.microsoft.com/office/drawing/2014/main" id="{A6E23E17-4BFA-BA09-7BB5-72AA5EB6B2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8F4B26-A803-8AC4-6315-226DC10C32EB}"/>
              </a:ext>
            </a:extLst>
          </p:cNvPr>
          <p:cNvSpPr>
            <a:spLocks noGrp="1"/>
          </p:cNvSpPr>
          <p:nvPr>
            <p:ph type="sldNum" sz="quarter" idx="12"/>
          </p:nvPr>
        </p:nvSpPr>
        <p:spPr/>
        <p:txBody>
          <a:bodyPr/>
          <a:lstStyle/>
          <a:p>
            <a:fld id="{97EE878C-8134-2F48-B4E0-56C993B897B0}" type="slidenum">
              <a:rPr lang="en-US" smtClean="0"/>
              <a:t>‹#›</a:t>
            </a:fld>
            <a:endParaRPr lang="en-US"/>
          </a:p>
        </p:txBody>
      </p:sp>
    </p:spTree>
    <p:extLst>
      <p:ext uri="{BB962C8B-B14F-4D97-AF65-F5344CB8AC3E}">
        <p14:creationId xmlns:p14="http://schemas.microsoft.com/office/powerpoint/2010/main" val="325954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5012-4EC0-AED1-EE64-884837847A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324FD03-F492-555D-A948-D9241A3FC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329601-1682-3932-77CF-D5F252430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D874E7-BCBB-F4C3-290B-8C0B532504E4}"/>
              </a:ext>
            </a:extLst>
          </p:cNvPr>
          <p:cNvSpPr>
            <a:spLocks noGrp="1"/>
          </p:cNvSpPr>
          <p:nvPr>
            <p:ph type="dt" sz="half" idx="10"/>
          </p:nvPr>
        </p:nvSpPr>
        <p:spPr/>
        <p:txBody>
          <a:bodyPr/>
          <a:lstStyle/>
          <a:p>
            <a:fld id="{4F6E1757-6EF7-4749-B5BF-F3A53D47C6AD}" type="datetime1">
              <a:rPr lang="en-ZA" smtClean="0"/>
              <a:t>2025/02/21</a:t>
            </a:fld>
            <a:endParaRPr lang="en-US"/>
          </a:p>
        </p:txBody>
      </p:sp>
      <p:sp>
        <p:nvSpPr>
          <p:cNvPr id="6" name="Footer Placeholder 5">
            <a:extLst>
              <a:ext uri="{FF2B5EF4-FFF2-40B4-BE49-F238E27FC236}">
                <a16:creationId xmlns:a16="http://schemas.microsoft.com/office/drawing/2014/main" id="{1C9073F2-22B2-215F-B216-24BE499B38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96EEAF-001F-2BBC-84FC-732C9CB6EFF4}"/>
              </a:ext>
            </a:extLst>
          </p:cNvPr>
          <p:cNvSpPr>
            <a:spLocks noGrp="1"/>
          </p:cNvSpPr>
          <p:nvPr>
            <p:ph type="sldNum" sz="quarter" idx="12"/>
          </p:nvPr>
        </p:nvSpPr>
        <p:spPr/>
        <p:txBody>
          <a:bodyPr/>
          <a:lstStyle/>
          <a:p>
            <a:fld id="{97EE878C-8134-2F48-B4E0-56C993B897B0}" type="slidenum">
              <a:rPr lang="en-US" smtClean="0"/>
              <a:t>‹#›</a:t>
            </a:fld>
            <a:endParaRPr lang="en-US"/>
          </a:p>
        </p:txBody>
      </p:sp>
    </p:spTree>
    <p:extLst>
      <p:ext uri="{BB962C8B-B14F-4D97-AF65-F5344CB8AC3E}">
        <p14:creationId xmlns:p14="http://schemas.microsoft.com/office/powerpoint/2010/main" val="175676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BD7446-DFFE-8FEC-4B6A-5D763E8A46FD}"/>
              </a:ext>
            </a:extLst>
          </p:cNvPr>
          <p:cNvPicPr>
            <a:picLocks noChangeAspect="1"/>
          </p:cNvPicPr>
          <p:nvPr userDrawn="1"/>
        </p:nvPicPr>
        <p:blipFill>
          <a:blip r:embed="rId2"/>
          <a:stretch>
            <a:fillRect/>
          </a:stretch>
        </p:blipFill>
        <p:spPr>
          <a:xfrm>
            <a:off x="419101" y="0"/>
            <a:ext cx="11401424" cy="407033"/>
          </a:xfrm>
          <a:prstGeom prst="rect">
            <a:avLst/>
          </a:prstGeom>
        </p:spPr>
      </p:pic>
      <p:sp>
        <p:nvSpPr>
          <p:cNvPr id="2" name="Title 1"/>
          <p:cNvSpPr>
            <a:spLocks noGrp="1"/>
          </p:cNvSpPr>
          <p:nvPr>
            <p:ph type="title" hasCustomPrompt="1"/>
          </p:nvPr>
        </p:nvSpPr>
        <p:spPr>
          <a:xfrm>
            <a:off x="419100" y="577970"/>
            <a:ext cx="11401425" cy="897147"/>
          </a:xfrm>
        </p:spPr>
        <p:txBody>
          <a:bodyPr>
            <a:normAutofit/>
          </a:bodyPr>
          <a:lstStyle>
            <a:lvl1pPr>
              <a:lnSpc>
                <a:spcPts val="3080"/>
              </a:lnSpc>
              <a:defRPr sz="3500" b="1">
                <a:latin typeface="+mn-lt"/>
              </a:defRPr>
            </a:lvl1pPr>
          </a:lstStyle>
          <a:p>
            <a:r>
              <a:rPr lang="en-US"/>
              <a:t>HEADING GOES HERE NATIONAL TREASURY HERE NATIONAL HERE HEADING GOES HERE</a:t>
            </a:r>
          </a:p>
        </p:txBody>
      </p:sp>
      <p:sp>
        <p:nvSpPr>
          <p:cNvPr id="3" name="Content Placeholder 2"/>
          <p:cNvSpPr>
            <a:spLocks noGrp="1"/>
          </p:cNvSpPr>
          <p:nvPr>
            <p:ph idx="1"/>
          </p:nvPr>
        </p:nvSpPr>
        <p:spPr>
          <a:xfrm>
            <a:off x="419099" y="1759790"/>
            <a:ext cx="11401425" cy="30693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a:extLst>
              <a:ext uri="{FF2B5EF4-FFF2-40B4-BE49-F238E27FC236}">
                <a16:creationId xmlns:a16="http://schemas.microsoft.com/office/drawing/2014/main" id="{742CDA21-FB34-2E10-6FC6-41A385019286}"/>
              </a:ext>
            </a:extLst>
          </p:cNvPr>
          <p:cNvSpPr txBox="1">
            <a:spLocks/>
          </p:cNvSpPr>
          <p:nvPr userDrawn="1"/>
        </p:nvSpPr>
        <p:spPr>
          <a:xfrm>
            <a:off x="11232815" y="22059"/>
            <a:ext cx="540084" cy="36291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bg1"/>
                </a:solidFill>
              </a:rPr>
              <a:pPr/>
              <a:t>‹#›</a:t>
            </a:fld>
            <a:endParaRPr lang="en-US" sz="1400" b="1">
              <a:solidFill>
                <a:schemeClr val="bg1"/>
              </a:solidFill>
            </a:endParaRPr>
          </a:p>
        </p:txBody>
      </p:sp>
    </p:spTree>
    <p:extLst>
      <p:ext uri="{BB962C8B-B14F-4D97-AF65-F5344CB8AC3E}">
        <p14:creationId xmlns:p14="http://schemas.microsoft.com/office/powerpoint/2010/main" val="1692334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AE8F-C72B-8070-E65C-32256D066E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3D56A46-3459-21CB-FD75-43931B446C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F98419-6B55-B7DF-067B-16793BBDA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593C81-01B6-DBD0-7DFE-E33DC193F830}"/>
              </a:ext>
            </a:extLst>
          </p:cNvPr>
          <p:cNvSpPr>
            <a:spLocks noGrp="1"/>
          </p:cNvSpPr>
          <p:nvPr>
            <p:ph type="dt" sz="half" idx="10"/>
          </p:nvPr>
        </p:nvSpPr>
        <p:spPr/>
        <p:txBody>
          <a:bodyPr/>
          <a:lstStyle/>
          <a:p>
            <a:fld id="{3742E75B-87E9-44BA-8146-36FF67C37180}" type="datetime1">
              <a:rPr lang="en-ZA" smtClean="0"/>
              <a:t>2025/02/21</a:t>
            </a:fld>
            <a:endParaRPr lang="en-US"/>
          </a:p>
        </p:txBody>
      </p:sp>
      <p:sp>
        <p:nvSpPr>
          <p:cNvPr id="6" name="Footer Placeholder 5">
            <a:extLst>
              <a:ext uri="{FF2B5EF4-FFF2-40B4-BE49-F238E27FC236}">
                <a16:creationId xmlns:a16="http://schemas.microsoft.com/office/drawing/2014/main" id="{359A9A77-26FC-35D3-5E21-558D95331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8771B9-7EE0-8285-4FE7-5BC9C1C0EA30}"/>
              </a:ext>
            </a:extLst>
          </p:cNvPr>
          <p:cNvSpPr>
            <a:spLocks noGrp="1"/>
          </p:cNvSpPr>
          <p:nvPr>
            <p:ph type="sldNum" sz="quarter" idx="12"/>
          </p:nvPr>
        </p:nvSpPr>
        <p:spPr/>
        <p:txBody>
          <a:bodyPr/>
          <a:lstStyle/>
          <a:p>
            <a:fld id="{97EE878C-8134-2F48-B4E0-56C993B897B0}" type="slidenum">
              <a:rPr lang="en-US" smtClean="0"/>
              <a:t>‹#›</a:t>
            </a:fld>
            <a:endParaRPr lang="en-US"/>
          </a:p>
        </p:txBody>
      </p:sp>
    </p:spTree>
    <p:extLst>
      <p:ext uri="{BB962C8B-B14F-4D97-AF65-F5344CB8AC3E}">
        <p14:creationId xmlns:p14="http://schemas.microsoft.com/office/powerpoint/2010/main" val="3705797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DD5A-9C18-8582-72FA-A44AE7625C5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CD87F7F-6027-F54C-85BF-42B3945696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B7068D-1A87-A3E7-5DA9-55B0343C9230}"/>
              </a:ext>
            </a:extLst>
          </p:cNvPr>
          <p:cNvSpPr>
            <a:spLocks noGrp="1"/>
          </p:cNvSpPr>
          <p:nvPr>
            <p:ph type="dt" sz="half" idx="10"/>
          </p:nvPr>
        </p:nvSpPr>
        <p:spPr/>
        <p:txBody>
          <a:bodyPr/>
          <a:lstStyle/>
          <a:p>
            <a:fld id="{FAD4564C-D002-4987-8E66-E850E2007FE1}" type="datetime1">
              <a:rPr lang="en-ZA" smtClean="0"/>
              <a:t>2025/02/21</a:t>
            </a:fld>
            <a:endParaRPr lang="en-US"/>
          </a:p>
        </p:txBody>
      </p:sp>
      <p:sp>
        <p:nvSpPr>
          <p:cNvPr id="5" name="Footer Placeholder 4">
            <a:extLst>
              <a:ext uri="{FF2B5EF4-FFF2-40B4-BE49-F238E27FC236}">
                <a16:creationId xmlns:a16="http://schemas.microsoft.com/office/drawing/2014/main" id="{F704C560-C0B4-6045-A8B3-9333767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47098-D52E-46F0-B86B-A9286AB6680D}"/>
              </a:ext>
            </a:extLst>
          </p:cNvPr>
          <p:cNvSpPr>
            <a:spLocks noGrp="1"/>
          </p:cNvSpPr>
          <p:nvPr>
            <p:ph type="sldNum" sz="quarter" idx="12"/>
          </p:nvPr>
        </p:nvSpPr>
        <p:spPr/>
        <p:txBody>
          <a:bodyPr/>
          <a:lstStyle/>
          <a:p>
            <a:fld id="{97EE878C-8134-2F48-B4E0-56C993B897B0}" type="slidenum">
              <a:rPr lang="en-US" smtClean="0"/>
              <a:t>‹#›</a:t>
            </a:fld>
            <a:endParaRPr lang="en-US"/>
          </a:p>
        </p:txBody>
      </p:sp>
    </p:spTree>
    <p:extLst>
      <p:ext uri="{BB962C8B-B14F-4D97-AF65-F5344CB8AC3E}">
        <p14:creationId xmlns:p14="http://schemas.microsoft.com/office/powerpoint/2010/main" val="3487495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FF7E64-14DE-C890-3BBE-ED70C467191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62FEF70-AFA2-BE52-8F4E-82DF8F88F40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48A8D1-29AE-EFD2-8829-B9B596293A8B}"/>
              </a:ext>
            </a:extLst>
          </p:cNvPr>
          <p:cNvSpPr>
            <a:spLocks noGrp="1"/>
          </p:cNvSpPr>
          <p:nvPr>
            <p:ph type="dt" sz="half" idx="10"/>
          </p:nvPr>
        </p:nvSpPr>
        <p:spPr/>
        <p:txBody>
          <a:bodyPr/>
          <a:lstStyle/>
          <a:p>
            <a:fld id="{257422C3-886C-48FA-86AA-541C963BFC15}" type="datetime1">
              <a:rPr lang="en-ZA" smtClean="0"/>
              <a:t>2025/02/21</a:t>
            </a:fld>
            <a:endParaRPr lang="en-US"/>
          </a:p>
        </p:txBody>
      </p:sp>
      <p:sp>
        <p:nvSpPr>
          <p:cNvPr id="5" name="Footer Placeholder 4">
            <a:extLst>
              <a:ext uri="{FF2B5EF4-FFF2-40B4-BE49-F238E27FC236}">
                <a16:creationId xmlns:a16="http://schemas.microsoft.com/office/drawing/2014/main" id="{00AE783D-D4F0-CA09-87D4-E4C10A31A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E5727-A5FC-16B0-9228-C62FEBD41B71}"/>
              </a:ext>
            </a:extLst>
          </p:cNvPr>
          <p:cNvSpPr>
            <a:spLocks noGrp="1"/>
          </p:cNvSpPr>
          <p:nvPr>
            <p:ph type="sldNum" sz="quarter" idx="12"/>
          </p:nvPr>
        </p:nvSpPr>
        <p:spPr/>
        <p:txBody>
          <a:bodyPr/>
          <a:lstStyle/>
          <a:p>
            <a:fld id="{97EE878C-8134-2F48-B4E0-56C993B897B0}" type="slidenum">
              <a:rPr lang="en-US" smtClean="0"/>
              <a:t>‹#›</a:t>
            </a:fld>
            <a:endParaRPr lang="en-US"/>
          </a:p>
        </p:txBody>
      </p:sp>
    </p:spTree>
    <p:extLst>
      <p:ext uri="{BB962C8B-B14F-4D97-AF65-F5344CB8AC3E}">
        <p14:creationId xmlns:p14="http://schemas.microsoft.com/office/powerpoint/2010/main" val="270925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050144B-8C59-4D20-906C-68F8FBC96C45}" type="datetime1">
              <a:rPr lang="en-ZA" smtClean="0"/>
              <a:t>2025/02/21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419555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2B4B7D9-CFEC-43FA-8FE9-64F4DF29B741}" type="datetime1">
              <a:rPr lang="en-ZA" smtClean="0"/>
              <a:t>2025/02/21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76815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27E032F-02CA-4841-AFCC-57CDC3F854D2}" type="datetime1">
              <a:rPr lang="en-ZA" smtClean="0"/>
              <a:t>2025/02/21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285741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340121D-B675-48C0-8F7B-DD102D588348}" type="datetime1">
              <a:rPr lang="en-ZA" smtClean="0"/>
              <a:t>2025/02/21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122834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95BDD-23DD-470C-A05E-0B1BCB00E786}" type="datetime1">
              <a:rPr lang="en-ZA" smtClean="0"/>
              <a:t>2025/02/21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259105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A9BCF4F-636B-42BC-A046-3EF23A65E10B}" type="datetime1">
              <a:rPr lang="en-ZA" smtClean="0"/>
              <a:t>2025/02/21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41782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DAF5B82-3A03-49B3-BE67-C5184153D545}" type="datetime1">
              <a:rPr lang="en-ZA" smtClean="0"/>
              <a:t>2025/02/21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309747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38CEF9C-E7D6-9523-1827-164EDE93ACAF}"/>
              </a:ext>
            </a:extLst>
          </p:cNvPr>
          <p:cNvGraphicFramePr>
            <a:graphicFrameLocks noChangeAspect="1"/>
          </p:cNvGraphicFramePr>
          <p:nvPr userDrawn="1">
            <p:custDataLst>
              <p:tags r:id="rId13"/>
            </p:custDataLst>
            <p:extLst>
              <p:ext uri="{D42A27DB-BD31-4B8C-83A1-F6EECF244321}">
                <p14:modId xmlns:p14="http://schemas.microsoft.com/office/powerpoint/2010/main" val="33587422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11" name="think-cell data - do not delete" hidden="1">
                        <a:extLst>
                          <a:ext uri="{FF2B5EF4-FFF2-40B4-BE49-F238E27FC236}">
                            <a16:creationId xmlns:a16="http://schemas.microsoft.com/office/drawing/2014/main" id="{C38CEF9C-E7D6-9523-1827-164EDE93ACAF}"/>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0BC5F-DCCC-41CC-A1E1-12BFE5B4ABEB}" type="datetime1">
              <a:rPr lang="en-ZA" smtClean="0"/>
              <a:t>2025/02/21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6FBCE-0EFB-9341-AF14-772DDDB8FE9A}" type="slidenum">
              <a:rPr lang="en-US" smtClean="0"/>
              <a:t>‹#›</a:t>
            </a:fld>
            <a:endParaRPr lang="en-US"/>
          </a:p>
        </p:txBody>
      </p:sp>
      <p:pic>
        <p:nvPicPr>
          <p:cNvPr id="8" name="Picture 7">
            <a:extLst>
              <a:ext uri="{FF2B5EF4-FFF2-40B4-BE49-F238E27FC236}">
                <a16:creationId xmlns:a16="http://schemas.microsoft.com/office/drawing/2014/main" id="{C43B3384-1569-282A-C1EA-E464EBDC805D}"/>
              </a:ext>
            </a:extLst>
          </p:cNvPr>
          <p:cNvPicPr>
            <a:picLocks noChangeAspect="1"/>
          </p:cNvPicPr>
          <p:nvPr userDrawn="1"/>
        </p:nvPicPr>
        <p:blipFill>
          <a:blip r:embed="rId16"/>
          <a:srcRect/>
          <a:stretch/>
        </p:blipFill>
        <p:spPr>
          <a:xfrm>
            <a:off x="11266" y="0"/>
            <a:ext cx="12169463" cy="6858000"/>
          </a:xfrm>
          <a:prstGeom prst="rect">
            <a:avLst/>
          </a:prstGeom>
        </p:spPr>
      </p:pic>
    </p:spTree>
    <p:extLst>
      <p:ext uri="{BB962C8B-B14F-4D97-AF65-F5344CB8AC3E}">
        <p14:creationId xmlns:p14="http://schemas.microsoft.com/office/powerpoint/2010/main" val="16049373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68EA615-E770-B6EE-0C9B-47DF967FFB1E}"/>
              </a:ext>
            </a:extLst>
          </p:cNvPr>
          <p:cNvGraphicFramePr>
            <a:graphicFrameLocks noChangeAspect="1"/>
          </p:cNvGraphicFramePr>
          <p:nvPr userDrawn="1">
            <p:custDataLst>
              <p:tags r:id="rId13"/>
            </p:custDataLst>
            <p:extLst>
              <p:ext uri="{D42A27DB-BD31-4B8C-83A1-F6EECF244321}">
                <p14:modId xmlns:p14="http://schemas.microsoft.com/office/powerpoint/2010/main" val="33052531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11" name="think-cell data - do not delete" hidden="1">
                        <a:extLst>
                          <a:ext uri="{FF2B5EF4-FFF2-40B4-BE49-F238E27FC236}">
                            <a16:creationId xmlns:a16="http://schemas.microsoft.com/office/drawing/2014/main" id="{468EA615-E770-B6EE-0C9B-47DF967FFB1E}"/>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6B779607-4AC1-D2C2-061B-DB9CE6392F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F01F8B5-6963-80A6-9768-9DDFA856FB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200F80-B923-324C-1240-20EFC29A18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B3ABB-3BCE-4EFD-B571-A8AEA54401F0}" type="datetime1">
              <a:rPr lang="en-ZA" smtClean="0"/>
              <a:t>2025/02/21</a:t>
            </a:fld>
            <a:endParaRPr lang="en-US"/>
          </a:p>
        </p:txBody>
      </p:sp>
      <p:sp>
        <p:nvSpPr>
          <p:cNvPr id="5" name="Footer Placeholder 4">
            <a:extLst>
              <a:ext uri="{FF2B5EF4-FFF2-40B4-BE49-F238E27FC236}">
                <a16:creationId xmlns:a16="http://schemas.microsoft.com/office/drawing/2014/main" id="{112C6068-361A-D914-F7F1-E6AE49A55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5FBB3461-0C09-A56A-F732-993639D1AF32}"/>
              </a:ext>
            </a:extLst>
          </p:cNvPr>
          <p:cNvPicPr>
            <a:picLocks noChangeAspect="1"/>
          </p:cNvPicPr>
          <p:nvPr userDrawn="1"/>
        </p:nvPicPr>
        <p:blipFill>
          <a:blip r:embed="rId16"/>
          <a:srcRect/>
          <a:stretch/>
        </p:blipFill>
        <p:spPr>
          <a:xfrm>
            <a:off x="0" y="0"/>
            <a:ext cx="12180731" cy="6858000"/>
          </a:xfrm>
          <a:prstGeom prst="rect">
            <a:avLst/>
          </a:prstGeom>
        </p:spPr>
      </p:pic>
      <p:sp>
        <p:nvSpPr>
          <p:cNvPr id="6" name="Slide Number Placeholder 5">
            <a:extLst>
              <a:ext uri="{FF2B5EF4-FFF2-40B4-BE49-F238E27FC236}">
                <a16:creationId xmlns:a16="http://schemas.microsoft.com/office/drawing/2014/main" id="{EC96BEA0-A9BD-2239-37A1-F6ED10138E0C}"/>
              </a:ext>
            </a:extLst>
          </p:cNvPr>
          <p:cNvSpPr>
            <a:spLocks noGrp="1"/>
          </p:cNvSpPr>
          <p:nvPr>
            <p:ph type="sldNum" sz="quarter" idx="4"/>
          </p:nvPr>
        </p:nvSpPr>
        <p:spPr>
          <a:xfrm>
            <a:off x="11222934" y="0"/>
            <a:ext cx="549965" cy="365125"/>
          </a:xfrm>
          <a:prstGeom prst="rect">
            <a:avLst/>
          </a:prstGeom>
        </p:spPr>
        <p:txBody>
          <a:bodyPr vert="horz" lIns="91440" tIns="45720" rIns="91440" bIns="45720" rtlCol="0" anchor="ctr"/>
          <a:lstStyle>
            <a:lvl1pPr algn="r">
              <a:defRPr sz="1400" b="1">
                <a:solidFill>
                  <a:schemeClr val="bg1"/>
                </a:solidFill>
              </a:defRPr>
            </a:lvl1pPr>
          </a:lstStyle>
          <a:p>
            <a:r>
              <a:rPr lang="en-US"/>
              <a:t>2</a:t>
            </a:r>
          </a:p>
        </p:txBody>
      </p:sp>
    </p:spTree>
    <p:extLst>
      <p:ext uri="{BB962C8B-B14F-4D97-AF65-F5344CB8AC3E}">
        <p14:creationId xmlns:p14="http://schemas.microsoft.com/office/powerpoint/2010/main" val="10595973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19.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22.png"/><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25.png"/><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9.emf"/><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tags" Target="../tags/tag13.xml"/><Relationship Id="rId5" Type="http://schemas.openxmlformats.org/officeDocument/2006/relationships/image" Target="../media/image31.emf"/><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3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AC16-03BF-0526-7F17-552E08FCB058}"/>
              </a:ext>
            </a:extLst>
          </p:cNvPr>
          <p:cNvSpPr>
            <a:spLocks noGrp="1" noRot="1" noMove="1" noResize="1" noEditPoints="1" noAdjustHandles="1" noChangeArrowheads="1" noChangeShapeType="1"/>
          </p:cNvSpPr>
          <p:nvPr>
            <p:ph type="ctrTitle"/>
          </p:nvPr>
        </p:nvSpPr>
        <p:spPr>
          <a:xfrm>
            <a:off x="4358959" y="2108921"/>
            <a:ext cx="7158127" cy="1483366"/>
          </a:xfrm>
        </p:spPr>
        <p:txBody>
          <a:bodyPr anchor="t">
            <a:noAutofit/>
          </a:bodyPr>
          <a:lstStyle/>
          <a:p>
            <a:pPr algn="l">
              <a:lnSpc>
                <a:spcPts val="3300"/>
              </a:lnSpc>
            </a:pPr>
            <a:r>
              <a:rPr lang="en-GB" sz="3200" b="1">
                <a:solidFill>
                  <a:srgbClr val="00A1D9"/>
                </a:solidFill>
                <a:effectLst>
                  <a:outerShdw sx="1000" sy="1000" algn="ctr" rotWithShape="0">
                    <a:schemeClr val="bg1"/>
                  </a:outerShdw>
                </a:effectLst>
                <a:latin typeface="+mn-lt"/>
              </a:rPr>
              <a:t>Investing for Faster Growth</a:t>
            </a:r>
            <a:endParaRPr lang="en-US" sz="3200" b="1" i="0" u="none" strike="noStrike" baseline="30000">
              <a:solidFill>
                <a:srgbClr val="00A1D9"/>
              </a:solidFill>
              <a:effectLst>
                <a:outerShdw sx="1000" sy="1000" algn="ctr" rotWithShape="0">
                  <a:schemeClr val="bg1"/>
                </a:outerShdw>
              </a:effectLst>
              <a:latin typeface="+mn-lt"/>
            </a:endParaRPr>
          </a:p>
        </p:txBody>
      </p:sp>
    </p:spTree>
    <p:extLst>
      <p:ext uri="{BB962C8B-B14F-4D97-AF65-F5344CB8AC3E}">
        <p14:creationId xmlns:p14="http://schemas.microsoft.com/office/powerpoint/2010/main" val="2650274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8196BFE-D436-8372-7BA3-5B285ED22F58}"/>
              </a:ext>
            </a:extLst>
          </p:cNvPr>
          <p:cNvGraphicFramePr>
            <a:graphicFrameLocks noChangeAspect="1"/>
          </p:cNvGraphicFramePr>
          <p:nvPr>
            <p:custDataLst>
              <p:tags r:id="rId1"/>
            </p:custDataLst>
            <p:extLst>
              <p:ext uri="{D42A27DB-BD31-4B8C-83A1-F6EECF244321}">
                <p14:modId xmlns:p14="http://schemas.microsoft.com/office/powerpoint/2010/main" val="214513534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58196BFE-D436-8372-7BA3-5B285ED22F5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a:xfrm>
            <a:off x="1759163" y="634796"/>
            <a:ext cx="10432837" cy="930400"/>
          </a:xfrm>
        </p:spPr>
        <p:txBody>
          <a:bodyPr vert="horz">
            <a:noAutofit/>
          </a:bodyPr>
          <a:lstStyle/>
          <a:p>
            <a:pPr>
              <a:lnSpc>
                <a:spcPct val="100000"/>
              </a:lnSpc>
            </a:pPr>
            <a:r>
              <a:rPr lang="en-GB" sz="3000" dirty="0">
                <a:latin typeface="Calibri"/>
                <a:ea typeface="Calibri" panose="020F0502020204030204"/>
                <a:cs typeface="Calibri" panose="020F0502020204030204"/>
              </a:rPr>
              <a:t>Near-term global growth prospects remain </a:t>
            </a:r>
            <a:br>
              <a:rPr lang="en-GB" sz="3000" dirty="0">
                <a:latin typeface="Calibri"/>
                <a:ea typeface="Calibri" panose="020F0502020204030204"/>
                <a:cs typeface="Calibri" panose="020F0502020204030204"/>
              </a:rPr>
            </a:br>
            <a:r>
              <a:rPr lang="en-GB" sz="3000" dirty="0">
                <a:latin typeface="Calibri"/>
                <a:ea typeface="Calibri" panose="020F0502020204030204"/>
                <a:cs typeface="Calibri" panose="020F0502020204030204"/>
              </a:rPr>
              <a:t>stable at 3.3 per cent but are below the historical average</a:t>
            </a:r>
            <a:endParaRPr lang="en-US" sz="3000" dirty="0">
              <a:latin typeface="Calibri"/>
              <a:ea typeface="Calibri"/>
              <a:cs typeface="Calibri"/>
            </a:endParaRPr>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7944408" y="1735723"/>
            <a:ext cx="4028326" cy="4827081"/>
          </a:xfrm>
        </p:spPr>
        <p:txBody>
          <a:bodyPr vert="horz" lIns="91440" tIns="45720" rIns="91440" bIns="45720" rtlCol="0" anchor="t">
            <a:normAutofit fontScale="92500" lnSpcReduction="20000"/>
          </a:bodyPr>
          <a:lstStyle/>
          <a:p>
            <a:pPr marL="285750" lvl="0" indent="-285750" algn="just">
              <a:spcAft>
                <a:spcPts val="600"/>
              </a:spcAft>
              <a:buFont typeface="Arial" panose="020B0604020202020204" pitchFamily="34" charset="0"/>
              <a:buChar char="•"/>
              <a:defRPr/>
            </a:pPr>
            <a:r>
              <a:rPr lang="en-US" sz="2000" dirty="0">
                <a:solidFill>
                  <a:srgbClr val="000000"/>
                </a:solidFill>
              </a:rPr>
              <a:t>Regional performances vary, with the US experiencing upward revisions due to carryover effects from 2024, Euro area growth is dampened by geopolitical tensions and uncertainty. </a:t>
            </a:r>
          </a:p>
          <a:p>
            <a:pPr marL="285750" lvl="0" indent="-285750" algn="just">
              <a:spcAft>
                <a:spcPts val="600"/>
              </a:spcAft>
              <a:buFont typeface="Arial" panose="020B0604020202020204" pitchFamily="34" charset="0"/>
              <a:buChar char="•"/>
              <a:defRPr/>
            </a:pPr>
            <a:r>
              <a:rPr lang="en-US" sz="2000" dirty="0">
                <a:solidFill>
                  <a:srgbClr val="000000"/>
                </a:solidFill>
              </a:rPr>
              <a:t>China’s fiscal package is likely to mitigate the negative effects of trade policy related uncertainty and weak property sector.</a:t>
            </a:r>
            <a:endParaRPr kumimoji="0" lang="en-GB" sz="200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Inflation has continued to ease, allowing for interest rate-cuts, with focus shifting from monetary to fiscal tightening. </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mn-ea"/>
                <a:cs typeface="+mn-cs"/>
              </a:rPr>
              <a:t>Structural constraints such as low productivity and aging populations limit long-term growth in many developed economies.</a:t>
            </a:r>
            <a:endParaRPr lang="en-GB" sz="1800" dirty="0">
              <a:ea typeface="Calibri" panose="020F0502020204030204"/>
              <a:cs typeface="Calibri" panose="020F0502020204030204"/>
            </a:endParaRPr>
          </a:p>
        </p:txBody>
      </p:sp>
      <p:pic>
        <p:nvPicPr>
          <p:cNvPr id="7" name="Picture 6">
            <a:extLst>
              <a:ext uri="{FF2B5EF4-FFF2-40B4-BE49-F238E27FC236}">
                <a16:creationId xmlns:a16="http://schemas.microsoft.com/office/drawing/2014/main" id="{A51349AC-EE5C-4DE6-0789-FB8624A389FD}"/>
              </a:ext>
            </a:extLst>
          </p:cNvPr>
          <p:cNvPicPr>
            <a:picLocks noChangeAspect="1"/>
          </p:cNvPicPr>
          <p:nvPr/>
        </p:nvPicPr>
        <p:blipFill>
          <a:blip r:embed="rId5"/>
          <a:stretch>
            <a:fillRect/>
          </a:stretch>
        </p:blipFill>
        <p:spPr>
          <a:xfrm>
            <a:off x="1886834" y="1568223"/>
            <a:ext cx="6050771" cy="4067317"/>
          </a:xfrm>
          <a:prstGeom prst="rect">
            <a:avLst/>
          </a:prstGeom>
        </p:spPr>
      </p:pic>
      <p:sp>
        <p:nvSpPr>
          <p:cNvPr id="4" name="Slide Number Placeholder 3">
            <a:extLst>
              <a:ext uri="{FF2B5EF4-FFF2-40B4-BE49-F238E27FC236}">
                <a16:creationId xmlns:a16="http://schemas.microsoft.com/office/drawing/2014/main" id="{346C839B-9DD6-B375-FFC1-540B1659B8CA}"/>
              </a:ext>
            </a:extLst>
          </p:cNvPr>
          <p:cNvSpPr>
            <a:spLocks noGrp="1"/>
          </p:cNvSpPr>
          <p:nvPr>
            <p:ph type="sldNum" sz="quarter" idx="12"/>
          </p:nvPr>
        </p:nvSpPr>
        <p:spPr/>
        <p:txBody>
          <a:bodyPr/>
          <a:lstStyle/>
          <a:p>
            <a:fld id="{97EE878C-8134-2F48-B4E0-56C993B897B0}" type="slidenum">
              <a:rPr lang="en-US" smtClean="0"/>
              <a:t>10</a:t>
            </a:fld>
            <a:endParaRPr lang="en-US"/>
          </a:p>
        </p:txBody>
      </p:sp>
    </p:spTree>
    <p:extLst>
      <p:ext uri="{BB962C8B-B14F-4D97-AF65-F5344CB8AC3E}">
        <p14:creationId xmlns:p14="http://schemas.microsoft.com/office/powerpoint/2010/main" val="270582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A825E2F-7D2C-A98B-20CA-422FCA47974C}"/>
              </a:ext>
            </a:extLst>
          </p:cNvPr>
          <p:cNvGraphicFramePr>
            <a:graphicFrameLocks noChangeAspect="1"/>
          </p:cNvGraphicFramePr>
          <p:nvPr>
            <p:custDataLst>
              <p:tags r:id="rId1"/>
            </p:custDataLst>
            <p:extLst>
              <p:ext uri="{D42A27DB-BD31-4B8C-83A1-F6EECF244321}">
                <p14:modId xmlns:p14="http://schemas.microsoft.com/office/powerpoint/2010/main" val="1542532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think-cell data - do not delete" hidden="1">
                        <a:extLst>
                          <a:ext uri="{FF2B5EF4-FFF2-40B4-BE49-F238E27FC236}">
                            <a16:creationId xmlns:a16="http://schemas.microsoft.com/office/drawing/2014/main" id="{EA825E2F-7D2C-A98B-20CA-422FCA47974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a:xfrm>
            <a:off x="1676219" y="677234"/>
            <a:ext cx="10512879" cy="909990"/>
          </a:xfrm>
        </p:spPr>
        <p:txBody>
          <a:bodyPr vert="horz">
            <a:noAutofit/>
          </a:bodyPr>
          <a:lstStyle/>
          <a:p>
            <a:pPr>
              <a:lnSpc>
                <a:spcPct val="100000"/>
              </a:lnSpc>
            </a:pPr>
            <a:r>
              <a:rPr lang="en-ZA" sz="3000" dirty="0">
                <a:latin typeface="Calibri"/>
                <a:ea typeface="Calibri"/>
                <a:cs typeface="Calibri" panose="020F0502020204030204"/>
              </a:rPr>
              <a:t>NT projects growth of 1.9 per cent in 2025, </a:t>
            </a:r>
            <a:br>
              <a:rPr lang="en-ZA" sz="3000" dirty="0">
                <a:latin typeface="Calibri"/>
                <a:ea typeface="Calibri"/>
                <a:cs typeface="Calibri" panose="020F0502020204030204"/>
              </a:rPr>
            </a:br>
            <a:r>
              <a:rPr lang="en-ZA" sz="3000" dirty="0">
                <a:latin typeface="Calibri"/>
                <a:ea typeface="Calibri"/>
                <a:cs typeface="Calibri" panose="020F0502020204030204"/>
              </a:rPr>
              <a:t>from a revised estimate of 0.8 per cent in 2024</a:t>
            </a:r>
            <a:endParaRPr lang="en-US" sz="3000" dirty="0">
              <a:latin typeface="Calibri"/>
              <a:ea typeface="Calibri"/>
              <a:cs typeface="Calibri"/>
            </a:endParaRPr>
          </a:p>
        </p:txBody>
      </p:sp>
      <p:sp>
        <p:nvSpPr>
          <p:cNvPr id="4" name="Content Placeholder 2">
            <a:extLst>
              <a:ext uri="{FF2B5EF4-FFF2-40B4-BE49-F238E27FC236}">
                <a16:creationId xmlns:a16="http://schemas.microsoft.com/office/drawing/2014/main" id="{A12D4B55-B259-1D5E-80E9-BA063097DA84}"/>
              </a:ext>
            </a:extLst>
          </p:cNvPr>
          <p:cNvSpPr>
            <a:spLocks noGrp="1"/>
          </p:cNvSpPr>
          <p:nvPr>
            <p:ph idx="1"/>
          </p:nvPr>
        </p:nvSpPr>
        <p:spPr>
          <a:xfrm>
            <a:off x="1390650" y="4846599"/>
            <a:ext cx="10696575" cy="2144751"/>
          </a:xfrm>
        </p:spPr>
        <p:txBody>
          <a:bodyPr vert="horz" lIns="91440" tIns="45720" rIns="91440" bIns="45720" rtlCol="0" anchor="t">
            <a:normAutofit fontScale="40000" lnSpcReduction="20000"/>
          </a:bodyPr>
          <a:lstStyle/>
          <a:p>
            <a:pPr algn="just">
              <a:lnSpc>
                <a:spcPct val="107000"/>
              </a:lnSpc>
              <a:buSzPts val="1000"/>
              <a:tabLst>
                <a:tab pos="228600" algn="l"/>
              </a:tabLst>
            </a:pPr>
            <a:r>
              <a:rPr lang="en-ZA" sz="4000" dirty="0">
                <a:cs typeface="Calibri" panose="020F0502020204030204"/>
              </a:rPr>
              <a:t>National Treasury projects growth of 1.9 per cent in 2025, from a revised estimate of 0.8 per cent in 2024, which reflects the weaker than expected GDP outcome in the 3rd quarter, driven by a sharp contraction in the agricultural sector.</a:t>
            </a:r>
          </a:p>
          <a:p>
            <a:pPr lvl="0" algn="just">
              <a:lnSpc>
                <a:spcPct val="107000"/>
              </a:lnSpc>
              <a:buSzPts val="1000"/>
              <a:tabLst>
                <a:tab pos="228600" algn="l"/>
              </a:tabLst>
            </a:pPr>
            <a:r>
              <a:rPr lang="en-ZA" sz="4000" dirty="0">
                <a:cs typeface="Calibri" panose="020F0502020204030204"/>
              </a:rPr>
              <a:t>Medium-term GDP growth is expected to average 1.8 per cent from 2025 to 2027, on par with the MTBPS forecast. Despite this, there are some compositional changes.</a:t>
            </a:r>
            <a:endParaRPr lang="en-ZA" sz="4000" dirty="0">
              <a:ea typeface="Calibri"/>
              <a:cs typeface="Calibri" panose="020F0502020204030204"/>
            </a:endParaRPr>
          </a:p>
          <a:p>
            <a:pPr lvl="1" algn="just">
              <a:lnSpc>
                <a:spcPct val="107000"/>
              </a:lnSpc>
              <a:buSzPts val="1000"/>
              <a:tabLst>
                <a:tab pos="228600" algn="l"/>
              </a:tabLst>
            </a:pPr>
            <a:r>
              <a:rPr lang="en-ZA" sz="3500" dirty="0">
                <a:cs typeface="Calibri" panose="020F0502020204030204"/>
              </a:rPr>
              <a:t>Household consumption and gross fixed capital formation has been revised lower, while government consumption is revised higher. Furthermore, compared to MTBPS 2024, net trade is revised up due to a reduction in imports volumes. </a:t>
            </a:r>
            <a:endParaRPr lang="en-ZA" sz="3500" dirty="0">
              <a:ea typeface="Calibri"/>
              <a:cs typeface="Calibri" panose="020F0502020204030204"/>
            </a:endParaRPr>
          </a:p>
          <a:p>
            <a:pPr lvl="1" algn="just">
              <a:lnSpc>
                <a:spcPct val="107000"/>
              </a:lnSpc>
              <a:buSzPts val="1000"/>
              <a:tabLst>
                <a:tab pos="228600" algn="l"/>
              </a:tabLst>
            </a:pPr>
            <a:r>
              <a:rPr lang="en-ZA" sz="3500" dirty="0">
                <a:cs typeface="Calibri" panose="020F0502020204030204"/>
              </a:rPr>
              <a:t>Growth drivers: easing supply-side constraints, monetary policy easing, prudent fiscal policy, and base effects, especially on fixed investment and trade volumes.</a:t>
            </a:r>
            <a:endParaRPr lang="en-ZA" sz="3500" dirty="0">
              <a:ea typeface="Calibri"/>
              <a:cs typeface="Calibri" panose="020F0502020204030204"/>
            </a:endParaRPr>
          </a:p>
        </p:txBody>
      </p:sp>
      <p:pic>
        <p:nvPicPr>
          <p:cNvPr id="6" name="Picture 5">
            <a:extLst>
              <a:ext uri="{FF2B5EF4-FFF2-40B4-BE49-F238E27FC236}">
                <a16:creationId xmlns:a16="http://schemas.microsoft.com/office/drawing/2014/main" id="{7E3932EC-9B90-4DBC-AD3F-9E71A534DF10}"/>
              </a:ext>
            </a:extLst>
          </p:cNvPr>
          <p:cNvPicPr>
            <a:picLocks noChangeAspect="1"/>
          </p:cNvPicPr>
          <p:nvPr/>
        </p:nvPicPr>
        <p:blipFill>
          <a:blip r:embed="rId6"/>
          <a:stretch>
            <a:fillRect/>
          </a:stretch>
        </p:blipFill>
        <p:spPr>
          <a:xfrm>
            <a:off x="2329233" y="1580601"/>
            <a:ext cx="8122413" cy="3263543"/>
          </a:xfrm>
          <a:prstGeom prst="rect">
            <a:avLst/>
          </a:prstGeom>
        </p:spPr>
      </p:pic>
      <p:sp>
        <p:nvSpPr>
          <p:cNvPr id="3" name="Slide Number Placeholder 2">
            <a:extLst>
              <a:ext uri="{FF2B5EF4-FFF2-40B4-BE49-F238E27FC236}">
                <a16:creationId xmlns:a16="http://schemas.microsoft.com/office/drawing/2014/main" id="{39718BE1-8763-D1BD-9208-9B3EABF4B2DE}"/>
              </a:ext>
            </a:extLst>
          </p:cNvPr>
          <p:cNvSpPr>
            <a:spLocks noGrp="1"/>
          </p:cNvSpPr>
          <p:nvPr>
            <p:ph type="sldNum" sz="quarter" idx="12"/>
          </p:nvPr>
        </p:nvSpPr>
        <p:spPr/>
        <p:txBody>
          <a:bodyPr/>
          <a:lstStyle/>
          <a:p>
            <a:fld id="{97EE878C-8134-2F48-B4E0-56C993B897B0}" type="slidenum">
              <a:rPr lang="en-US" smtClean="0"/>
              <a:t>11</a:t>
            </a:fld>
            <a:endParaRPr lang="en-US"/>
          </a:p>
        </p:txBody>
      </p:sp>
    </p:spTree>
    <p:extLst>
      <p:ext uri="{BB962C8B-B14F-4D97-AF65-F5344CB8AC3E}">
        <p14:creationId xmlns:p14="http://schemas.microsoft.com/office/powerpoint/2010/main" val="3826412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E672591-ED18-3984-BBB2-DE35738A8284}"/>
              </a:ext>
            </a:extLst>
          </p:cNvPr>
          <p:cNvGraphicFramePr>
            <a:graphicFrameLocks noChangeAspect="1"/>
          </p:cNvGraphicFramePr>
          <p:nvPr>
            <p:custDataLst>
              <p:tags r:id="rId1"/>
            </p:custDataLst>
            <p:extLst>
              <p:ext uri="{D42A27DB-BD31-4B8C-83A1-F6EECF244321}">
                <p14:modId xmlns:p14="http://schemas.microsoft.com/office/powerpoint/2010/main" val="323456937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think-cell data - do not delete" hidden="1">
                        <a:extLst>
                          <a:ext uri="{FF2B5EF4-FFF2-40B4-BE49-F238E27FC236}">
                            <a16:creationId xmlns:a16="http://schemas.microsoft.com/office/drawing/2014/main" id="{7E672591-ED18-3984-BBB2-DE35738A828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p:txBody>
          <a:bodyPr vert="horz">
            <a:noAutofit/>
          </a:bodyPr>
          <a:lstStyle/>
          <a:p>
            <a:pPr>
              <a:lnSpc>
                <a:spcPct val="100000"/>
              </a:lnSpc>
            </a:pPr>
            <a:r>
              <a:rPr lang="en-US" sz="3000" dirty="0"/>
              <a:t>Domestics risks to the economic outlook are balanced while global risks skew to the downside</a:t>
            </a:r>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1962362" y="1782757"/>
            <a:ext cx="9810536" cy="4592547"/>
          </a:xfrm>
        </p:spPr>
        <p:txBody>
          <a:bodyPr vert="horz" lIns="91440" tIns="45720" rIns="91440" bIns="45720" rtlCol="0" anchor="t">
            <a:noAutofit/>
          </a:bodyPr>
          <a:lstStyle/>
          <a:p>
            <a:pPr marL="0" lvl="1" indent="0" algn="just">
              <a:buNone/>
            </a:pPr>
            <a:r>
              <a:rPr lang="en-GB" sz="1800" b="1" dirty="0">
                <a:ea typeface="+mn-lt"/>
                <a:cs typeface="+mn-lt"/>
              </a:rPr>
              <a:t>Domestic risks </a:t>
            </a:r>
          </a:p>
          <a:p>
            <a:pPr marL="360363" lvl="2" indent="-273050" algn="just"/>
            <a:r>
              <a:rPr lang="en-GB" sz="1800" dirty="0">
                <a:ea typeface="+mn-lt"/>
                <a:cs typeface="+mn-lt"/>
              </a:rPr>
              <a:t>Logistical challenges remain a constraint on output, investment, and economic growth</a:t>
            </a:r>
          </a:p>
          <a:p>
            <a:pPr marL="360363" lvl="1" indent="-273050" algn="just"/>
            <a:r>
              <a:rPr lang="en-GB" sz="1800" dirty="0">
                <a:ea typeface="+mn-lt"/>
                <a:cs typeface="+mn-lt"/>
              </a:rPr>
              <a:t>Unfunded spending pressures or the materialisation of contingent liabilities would undermine the fiscal strategy and weaken the outlook</a:t>
            </a:r>
          </a:p>
          <a:p>
            <a:pPr marL="360363" lvl="1" indent="-273050" algn="just"/>
            <a:r>
              <a:rPr lang="en-GB" sz="1800" dirty="0">
                <a:ea typeface="+mn-lt"/>
                <a:cs typeface="+mn-lt"/>
              </a:rPr>
              <a:t>A faster-than-expected easing in interest rates and inflation would boost consumer spending </a:t>
            </a:r>
          </a:p>
          <a:p>
            <a:pPr marL="360363" lvl="1" indent="-273050" algn="just"/>
            <a:r>
              <a:rPr lang="en-GB" sz="1800" dirty="0">
                <a:ea typeface="+mn-lt"/>
                <a:cs typeface="+mn-lt"/>
              </a:rPr>
              <a:t>Domestic food prices could benefit from better grazing conditions with a recovery in livestock </a:t>
            </a:r>
          </a:p>
          <a:p>
            <a:pPr marL="360363" lvl="1" indent="-273050" algn="just"/>
            <a:r>
              <a:rPr lang="en-GB" sz="1800" dirty="0">
                <a:ea typeface="+mn-lt"/>
                <a:cs typeface="+mn-lt"/>
              </a:rPr>
              <a:t>Greater-than-expected withdrawals from the Two-Pot retirement system would lead to higher-than-anticipated levels of consumption</a:t>
            </a:r>
            <a:endParaRPr lang="en-GB" sz="1800" dirty="0">
              <a:ea typeface="Calibri"/>
              <a:cs typeface="Calibri"/>
            </a:endParaRPr>
          </a:p>
          <a:p>
            <a:pPr marL="360363" lvl="1" indent="-273050" algn="just"/>
            <a:r>
              <a:rPr lang="en-GB" sz="1800" dirty="0">
                <a:ea typeface="+mn-lt"/>
                <a:cs typeface="+mn-lt"/>
              </a:rPr>
              <a:t>Continued stable electricity supply, and progress in reforms, could boost business confidence</a:t>
            </a:r>
            <a:endParaRPr lang="en-GB" sz="1800" dirty="0">
              <a:ea typeface="Calibri"/>
              <a:cs typeface="Calibri"/>
            </a:endParaRPr>
          </a:p>
          <a:p>
            <a:pPr marL="360363" lvl="1" indent="-273050" algn="just"/>
            <a:r>
              <a:rPr lang="en-GB" sz="1800" dirty="0">
                <a:ea typeface="+mn-lt"/>
                <a:cs typeface="+mn-lt"/>
              </a:rPr>
              <a:t>A rapid uptake of renewable energy investment by the private sector and municipalities could drive stronger growth outcomes over the medium-to-long term</a:t>
            </a:r>
            <a:endParaRPr lang="en-GB" sz="1800" dirty="0">
              <a:ea typeface="Calibri"/>
              <a:cs typeface="Calibri"/>
            </a:endParaRPr>
          </a:p>
          <a:p>
            <a:pPr marL="0" indent="0" algn="just">
              <a:buNone/>
            </a:pPr>
            <a:r>
              <a:rPr lang="en-GB" sz="1800" b="1" dirty="0">
                <a:ea typeface="+mn-lt"/>
                <a:cs typeface="+mn-lt"/>
              </a:rPr>
              <a:t>Global risks</a:t>
            </a:r>
            <a:endParaRPr lang="en-GB" sz="1800" b="1" dirty="0">
              <a:ea typeface="Calibri"/>
              <a:cs typeface="Calibri"/>
            </a:endParaRPr>
          </a:p>
          <a:p>
            <a:pPr marL="360363" lvl="1" indent="-273050" algn="just"/>
            <a:r>
              <a:rPr lang="en-GB" sz="1800" dirty="0">
                <a:ea typeface="+mn-lt"/>
                <a:cs typeface="+mn-lt"/>
              </a:rPr>
              <a:t>Heightened concerns over escalating protectionist measures, geopolitical tensions, and trade disruptions could spike commodity prices and reignite inflation</a:t>
            </a:r>
            <a:endParaRPr lang="en-GB" sz="1800" dirty="0">
              <a:ea typeface="Calibri"/>
              <a:cs typeface="Calibri"/>
            </a:endParaRPr>
          </a:p>
          <a:p>
            <a:pPr marL="360363" lvl="1" indent="-273050" algn="just"/>
            <a:r>
              <a:rPr lang="en-GB" sz="1800" dirty="0">
                <a:ea typeface="+mn-lt"/>
                <a:cs typeface="+mn-lt"/>
              </a:rPr>
              <a:t>A stronger US dollar may cause capital outflows in emerging markets and higher risk premiums</a:t>
            </a:r>
            <a:endParaRPr lang="en-GB" sz="1800" dirty="0">
              <a:ea typeface="Calibri"/>
              <a:cs typeface="Calibri"/>
            </a:endParaRPr>
          </a:p>
          <a:p>
            <a:pPr marL="360363" lvl="1" indent="-273050" algn="just"/>
            <a:r>
              <a:rPr lang="en-GB" sz="1800" dirty="0">
                <a:ea typeface="+mn-lt"/>
                <a:cs typeface="+mn-lt"/>
              </a:rPr>
              <a:t>Upside risks are limited but include potential growth from accelerated structural reforms and multilateral policies that reduce uncertainty</a:t>
            </a:r>
            <a:endParaRPr lang="en-GB" sz="1800" dirty="0">
              <a:ea typeface="Calibri"/>
              <a:cs typeface="Calibri"/>
            </a:endParaRPr>
          </a:p>
        </p:txBody>
      </p:sp>
      <p:sp>
        <p:nvSpPr>
          <p:cNvPr id="4" name="Slide Number Placeholder 3">
            <a:extLst>
              <a:ext uri="{FF2B5EF4-FFF2-40B4-BE49-F238E27FC236}">
                <a16:creationId xmlns:a16="http://schemas.microsoft.com/office/drawing/2014/main" id="{DDBDFF12-3497-1709-F068-2034F4E14E57}"/>
              </a:ext>
            </a:extLst>
          </p:cNvPr>
          <p:cNvSpPr>
            <a:spLocks noGrp="1"/>
          </p:cNvSpPr>
          <p:nvPr>
            <p:ph type="sldNum" sz="quarter" idx="12"/>
          </p:nvPr>
        </p:nvSpPr>
        <p:spPr/>
        <p:txBody>
          <a:bodyPr/>
          <a:lstStyle/>
          <a:p>
            <a:fld id="{97EE878C-8134-2F48-B4E0-56C993B897B0}" type="slidenum">
              <a:rPr lang="en-US" smtClean="0"/>
              <a:t>12</a:t>
            </a:fld>
            <a:endParaRPr lang="en-US"/>
          </a:p>
        </p:txBody>
      </p:sp>
    </p:spTree>
    <p:extLst>
      <p:ext uri="{BB962C8B-B14F-4D97-AF65-F5344CB8AC3E}">
        <p14:creationId xmlns:p14="http://schemas.microsoft.com/office/powerpoint/2010/main" val="172423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15592B0-E503-F99B-03CF-E9F7D4DCECC0}"/>
              </a:ext>
            </a:extLst>
          </p:cNvPr>
          <p:cNvGraphicFramePr>
            <a:graphicFrameLocks noChangeAspect="1"/>
          </p:cNvGraphicFramePr>
          <p:nvPr>
            <p:custDataLst>
              <p:tags r:id="rId1"/>
            </p:custDataLst>
            <p:extLst>
              <p:ext uri="{D42A27DB-BD31-4B8C-83A1-F6EECF244321}">
                <p14:modId xmlns:p14="http://schemas.microsoft.com/office/powerpoint/2010/main" val="39698890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C15592B0-E503-F99B-03CF-E9F7D4DCECC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p:txBody>
          <a:bodyPr vert="horz">
            <a:noAutofit/>
          </a:bodyPr>
          <a:lstStyle/>
          <a:p>
            <a:pPr marL="0" marR="0">
              <a:lnSpc>
                <a:spcPct val="100000"/>
              </a:lnSpc>
              <a:spcAft>
                <a:spcPts val="800"/>
              </a:spcAft>
            </a:pPr>
            <a:r>
              <a:rPr lang="en-GB" sz="3000" dirty="0">
                <a:ea typeface="Calibri" panose="020F0502020204030204" pitchFamily="34" charset="0"/>
                <a:cs typeface="Times New Roman" panose="02020603050405020304" pitchFamily="18" charset="0"/>
              </a:rPr>
              <a:t>Go</a:t>
            </a:r>
            <a:r>
              <a:rPr lang="en-GB" sz="3000" dirty="0">
                <a:effectLst/>
                <a:latin typeface="Calibri" panose="020F0502020204030204" pitchFamily="34" charset="0"/>
                <a:ea typeface="Calibri" panose="020F0502020204030204" pitchFamily="34" charset="0"/>
                <a:cs typeface="Times New Roman" panose="02020603050405020304" pitchFamily="18" charset="0"/>
              </a:rPr>
              <a:t>vernment’s medium-term economic </a:t>
            </a:r>
            <a:br>
              <a:rPr lang="en-GB" sz="3000" dirty="0">
                <a:effectLst/>
                <a:latin typeface="Calibri" panose="020F0502020204030204" pitchFamily="34" charset="0"/>
                <a:ea typeface="Calibri" panose="020F0502020204030204" pitchFamily="34" charset="0"/>
                <a:cs typeface="Times New Roman" panose="02020603050405020304" pitchFamily="18" charset="0"/>
              </a:rPr>
            </a:br>
            <a:r>
              <a:rPr lang="en-GB" sz="3000" dirty="0">
                <a:effectLst/>
                <a:latin typeface="Calibri" panose="020F0502020204030204" pitchFamily="34" charset="0"/>
                <a:ea typeface="Calibri" panose="020F0502020204030204" pitchFamily="34" charset="0"/>
                <a:cs typeface="Times New Roman" panose="02020603050405020304" pitchFamily="18" charset="0"/>
              </a:rPr>
              <a:t>strategy is anchored by four priorities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p:txBody>
          <a:bodyPr vert="horz" lIns="91440" tIns="45720" rIns="91440" bIns="45720" rtlCol="0" anchor="t">
            <a:noAutofit/>
          </a:bodyPr>
          <a:lstStyle/>
          <a:p>
            <a:pPr marL="0" indent="0" algn="just">
              <a:buNone/>
            </a:pPr>
            <a:r>
              <a:rPr lang="en-GB" sz="2200" dirty="0"/>
              <a:t>To bolster growth and employment, government’s economic strategy prioritises:</a:t>
            </a:r>
            <a:endParaRPr lang="en-GB" sz="2200" dirty="0">
              <a:ea typeface="Calibri"/>
              <a:cs typeface="Calibri"/>
            </a:endParaRPr>
          </a:p>
          <a:p>
            <a:pPr algn="just"/>
            <a:r>
              <a:rPr lang="en-GB" sz="2200" dirty="0">
                <a:latin typeface="Calibri"/>
                <a:ea typeface="Calibri"/>
                <a:cs typeface="Calibri"/>
              </a:rPr>
              <a:t>Maintaining </a:t>
            </a:r>
            <a:r>
              <a:rPr lang="en-GB" sz="2200" b="1" dirty="0">
                <a:latin typeface="Calibri"/>
                <a:ea typeface="Calibri"/>
                <a:cs typeface="Calibri"/>
              </a:rPr>
              <a:t>macroeconomic stability</a:t>
            </a:r>
            <a:r>
              <a:rPr lang="en-GB" sz="2200" dirty="0">
                <a:latin typeface="Calibri"/>
                <a:ea typeface="Calibri"/>
                <a:cs typeface="Calibri"/>
              </a:rPr>
              <a:t> and reducing volatility to reduce the cost of living and encourage investment.</a:t>
            </a:r>
            <a:endParaRPr lang="en-GB" sz="2200" dirty="0">
              <a:ea typeface="Calibri"/>
              <a:cs typeface="Calibri"/>
            </a:endParaRPr>
          </a:p>
          <a:p>
            <a:pPr algn="just"/>
            <a:r>
              <a:rPr lang="en-GB" sz="2200" dirty="0">
                <a:latin typeface="Calibri"/>
                <a:ea typeface="Calibri"/>
                <a:cs typeface="Calibri"/>
              </a:rPr>
              <a:t>Implementing </a:t>
            </a:r>
            <a:r>
              <a:rPr lang="en-GB" sz="2200" b="1" dirty="0">
                <a:latin typeface="Calibri"/>
                <a:ea typeface="Calibri"/>
                <a:cs typeface="Calibri"/>
              </a:rPr>
              <a:t>structural reforms</a:t>
            </a:r>
            <a:r>
              <a:rPr lang="en-GB" sz="2200" dirty="0">
                <a:latin typeface="Calibri"/>
                <a:ea typeface="Calibri"/>
                <a:cs typeface="Calibri"/>
              </a:rPr>
              <a:t> to increase efficiency and promote a competitive economy, while addressing constraints to job creation and employment.</a:t>
            </a:r>
            <a:endParaRPr lang="en-GB" sz="2200" dirty="0">
              <a:ea typeface="Calibri"/>
              <a:cs typeface="Calibri"/>
            </a:endParaRPr>
          </a:p>
          <a:p>
            <a:pPr algn="just"/>
            <a:r>
              <a:rPr lang="en-GB" sz="2200" dirty="0">
                <a:latin typeface="Calibri"/>
                <a:ea typeface="Calibri"/>
                <a:cs typeface="Calibri"/>
              </a:rPr>
              <a:t>Building </a:t>
            </a:r>
            <a:r>
              <a:rPr lang="en-GB" sz="2200" b="1" dirty="0">
                <a:latin typeface="Calibri"/>
                <a:ea typeface="Calibri"/>
                <a:cs typeface="Calibri"/>
              </a:rPr>
              <a:t>state capability</a:t>
            </a:r>
            <a:r>
              <a:rPr lang="en-GB" sz="2200" dirty="0">
                <a:latin typeface="Calibri"/>
                <a:ea typeface="Calibri"/>
                <a:cs typeface="Calibri"/>
              </a:rPr>
              <a:t> by identifying and solving problems in the delivery of core functions, supported by digital transformation.</a:t>
            </a:r>
            <a:endParaRPr lang="en-GB" sz="2200" dirty="0">
              <a:ea typeface="Calibri"/>
              <a:cs typeface="Calibri"/>
            </a:endParaRPr>
          </a:p>
          <a:p>
            <a:pPr algn="just"/>
            <a:r>
              <a:rPr lang="en-GB" sz="2200" dirty="0">
                <a:latin typeface="Calibri"/>
                <a:ea typeface="Calibri"/>
                <a:cs typeface="Calibri"/>
              </a:rPr>
              <a:t>Supporting </a:t>
            </a:r>
            <a:r>
              <a:rPr lang="en-GB" sz="2200" b="1" dirty="0">
                <a:latin typeface="Calibri"/>
                <a:ea typeface="Calibri"/>
                <a:cs typeface="Calibri"/>
              </a:rPr>
              <a:t>growth-enhancing public infrastructure investment</a:t>
            </a:r>
            <a:r>
              <a:rPr lang="en-GB" sz="2200" dirty="0">
                <a:latin typeface="Calibri"/>
                <a:ea typeface="Calibri"/>
                <a:cs typeface="Calibri"/>
              </a:rPr>
              <a:t> to increase productivity and long-term economic prospects.</a:t>
            </a:r>
            <a:endParaRPr lang="en-GB" sz="2200" dirty="0">
              <a:ea typeface="Calibri"/>
              <a:cs typeface="Calibri"/>
            </a:endParaRPr>
          </a:p>
          <a:p>
            <a:pPr algn="just"/>
            <a:endParaRPr lang="en-GB" sz="2400" dirty="0">
              <a:ea typeface="Calibri"/>
              <a:cs typeface="Calibri"/>
            </a:endParaRPr>
          </a:p>
          <a:p>
            <a:endParaRPr lang="en-US" sz="2400" dirty="0">
              <a:ea typeface="Calibri"/>
              <a:cs typeface="Calibri"/>
            </a:endParaRPr>
          </a:p>
        </p:txBody>
      </p:sp>
      <p:sp>
        <p:nvSpPr>
          <p:cNvPr id="4" name="Slide Number Placeholder 3">
            <a:extLst>
              <a:ext uri="{FF2B5EF4-FFF2-40B4-BE49-F238E27FC236}">
                <a16:creationId xmlns:a16="http://schemas.microsoft.com/office/drawing/2014/main" id="{9CE5FC06-AA8E-A1D8-050B-E4C735FDAB6E}"/>
              </a:ext>
            </a:extLst>
          </p:cNvPr>
          <p:cNvSpPr>
            <a:spLocks noGrp="1"/>
          </p:cNvSpPr>
          <p:nvPr>
            <p:ph type="sldNum" sz="quarter" idx="12"/>
          </p:nvPr>
        </p:nvSpPr>
        <p:spPr/>
        <p:txBody>
          <a:bodyPr/>
          <a:lstStyle/>
          <a:p>
            <a:fld id="{97EE878C-8134-2F48-B4E0-56C993B897B0}" type="slidenum">
              <a:rPr lang="en-US" smtClean="0"/>
              <a:t>13</a:t>
            </a:fld>
            <a:endParaRPr lang="en-US"/>
          </a:p>
        </p:txBody>
      </p:sp>
    </p:spTree>
    <p:extLst>
      <p:ext uri="{BB962C8B-B14F-4D97-AF65-F5344CB8AC3E}">
        <p14:creationId xmlns:p14="http://schemas.microsoft.com/office/powerpoint/2010/main" val="180564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2BF0851-354F-9D2F-38E5-D1B2414AD7E6}"/>
              </a:ext>
            </a:extLst>
          </p:cNvPr>
          <p:cNvGraphicFramePr>
            <a:graphicFrameLocks noChangeAspect="1"/>
          </p:cNvGraphicFramePr>
          <p:nvPr>
            <p:custDataLst>
              <p:tags r:id="rId1"/>
            </p:custDataLst>
            <p:extLst>
              <p:ext uri="{D42A27DB-BD31-4B8C-83A1-F6EECF244321}">
                <p14:modId xmlns:p14="http://schemas.microsoft.com/office/powerpoint/2010/main" val="12263309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think-cell data - do not delete" hidden="1">
                        <a:extLst>
                          <a:ext uri="{FF2B5EF4-FFF2-40B4-BE49-F238E27FC236}">
                            <a16:creationId xmlns:a16="http://schemas.microsoft.com/office/drawing/2014/main" id="{22BF0851-354F-9D2F-38E5-D1B2414AD7E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B9FD38B-0555-5433-2B9B-D65243A3FDC0}"/>
              </a:ext>
            </a:extLst>
          </p:cNvPr>
          <p:cNvSpPr>
            <a:spLocks noGrp="1"/>
          </p:cNvSpPr>
          <p:nvPr>
            <p:ph type="title"/>
          </p:nvPr>
        </p:nvSpPr>
        <p:spPr/>
        <p:txBody>
          <a:bodyPr vert="horz">
            <a:noAutofit/>
          </a:bodyPr>
          <a:lstStyle/>
          <a:p>
            <a:pPr>
              <a:lnSpc>
                <a:spcPct val="100000"/>
              </a:lnSpc>
            </a:pPr>
            <a:r>
              <a:rPr lang="en-GB" sz="3000" dirty="0">
                <a:latin typeface="Calibri"/>
                <a:ea typeface="Calibri"/>
                <a:cs typeface="Calibri"/>
              </a:rPr>
              <a:t>Operation Vulindlela continues on delivering </a:t>
            </a:r>
            <a:br>
              <a:rPr lang="en-GB" sz="3000" dirty="0">
                <a:latin typeface="Calibri"/>
                <a:ea typeface="Calibri"/>
                <a:cs typeface="Calibri"/>
              </a:rPr>
            </a:br>
            <a:r>
              <a:rPr lang="en-GB" sz="3000" dirty="0">
                <a:latin typeface="Calibri"/>
                <a:ea typeface="Calibri"/>
                <a:cs typeface="Calibri"/>
              </a:rPr>
              <a:t>ambitious set of reforms in its second phase</a:t>
            </a:r>
            <a:endParaRPr lang="en-GB" sz="3000" dirty="0"/>
          </a:p>
        </p:txBody>
      </p:sp>
      <p:pic>
        <p:nvPicPr>
          <p:cNvPr id="5" name="Picture 4">
            <a:extLst>
              <a:ext uri="{FF2B5EF4-FFF2-40B4-BE49-F238E27FC236}">
                <a16:creationId xmlns:a16="http://schemas.microsoft.com/office/drawing/2014/main" id="{18BCED41-A701-8049-5135-9FC443657FA0}"/>
              </a:ext>
            </a:extLst>
          </p:cNvPr>
          <p:cNvPicPr>
            <a:picLocks noChangeAspect="1"/>
          </p:cNvPicPr>
          <p:nvPr/>
        </p:nvPicPr>
        <p:blipFill>
          <a:blip r:embed="rId5"/>
          <a:stretch>
            <a:fillRect/>
          </a:stretch>
        </p:blipFill>
        <p:spPr>
          <a:xfrm>
            <a:off x="1991032" y="1687183"/>
            <a:ext cx="8209935" cy="2942859"/>
          </a:xfrm>
          <a:prstGeom prst="rect">
            <a:avLst/>
          </a:prstGeom>
        </p:spPr>
      </p:pic>
      <p:sp>
        <p:nvSpPr>
          <p:cNvPr id="6" name="TextBox 5">
            <a:extLst>
              <a:ext uri="{FF2B5EF4-FFF2-40B4-BE49-F238E27FC236}">
                <a16:creationId xmlns:a16="http://schemas.microsoft.com/office/drawing/2014/main" id="{7D9B3FEB-5EEF-3EB1-8D11-144049C7549A}"/>
              </a:ext>
            </a:extLst>
          </p:cNvPr>
          <p:cNvSpPr txBox="1"/>
          <p:nvPr/>
        </p:nvSpPr>
        <p:spPr>
          <a:xfrm>
            <a:off x="1963174" y="4798143"/>
            <a:ext cx="982242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panose="020F0502020204030204"/>
                <a:cs typeface="Arial"/>
              </a:rPr>
              <a:t>New priorities for phase II:</a:t>
            </a:r>
            <a:endParaRPr lang="en-US" dirty="0"/>
          </a:p>
          <a:p>
            <a:pPr marL="228600" indent="-228600">
              <a:buFont typeface=""/>
              <a:buChar char="•"/>
            </a:pPr>
            <a:r>
              <a:rPr lang="en-US" b="1" dirty="0">
                <a:cs typeface="Arial"/>
              </a:rPr>
              <a:t>Local government: </a:t>
            </a:r>
            <a:r>
              <a:rPr lang="en-GB" dirty="0">
                <a:cs typeface="Arial"/>
              </a:rPr>
              <a:t>Institutional, governance and financial reforms to address the root causes of deteriorating performance​ and create sustainable utilities</a:t>
            </a:r>
            <a:endParaRPr lang="en-GB" dirty="0">
              <a:ea typeface="Calibri"/>
              <a:cs typeface="Arial"/>
            </a:endParaRPr>
          </a:p>
          <a:p>
            <a:pPr marL="228600" indent="-228600">
              <a:buFont typeface=""/>
              <a:buChar char="•"/>
            </a:pPr>
            <a:r>
              <a:rPr lang="en-US" b="1" dirty="0">
                <a:cs typeface="Arial"/>
              </a:rPr>
              <a:t>Spatial inequality:</a:t>
            </a:r>
            <a:r>
              <a:rPr lang="en-US" dirty="0">
                <a:cs typeface="Arial"/>
              </a:rPr>
              <a:t> </a:t>
            </a:r>
            <a:r>
              <a:rPr lang="en-GB" dirty="0">
                <a:cs typeface="Arial"/>
              </a:rPr>
              <a:t>Creating dynamic cities that support economic growth and generate employment</a:t>
            </a:r>
            <a:r>
              <a:rPr lang="en-US" dirty="0">
                <a:cs typeface="Arial"/>
              </a:rPr>
              <a:t>​</a:t>
            </a:r>
            <a:endParaRPr lang="en-US" dirty="0">
              <a:ea typeface="Calibri"/>
              <a:cs typeface="Arial"/>
            </a:endParaRPr>
          </a:p>
          <a:p>
            <a:pPr marL="228600" indent="-228600">
              <a:buFont typeface=""/>
              <a:buChar char="•"/>
            </a:pPr>
            <a:r>
              <a:rPr lang="en-GB" b="1" dirty="0">
                <a:cs typeface="Arial"/>
              </a:rPr>
              <a:t>Digital transformation: </a:t>
            </a:r>
            <a:r>
              <a:rPr lang="en-GB" dirty="0">
                <a:cs typeface="Arial"/>
              </a:rPr>
              <a:t>Investing in digital public infrastructure to enhance service delivery and expand financial inclusion</a:t>
            </a:r>
            <a:endParaRPr lang="en-GB" dirty="0">
              <a:ea typeface="Calibri"/>
              <a:cs typeface="Arial"/>
            </a:endParaRPr>
          </a:p>
        </p:txBody>
      </p:sp>
      <p:sp>
        <p:nvSpPr>
          <p:cNvPr id="3" name="Slide Number Placeholder 2">
            <a:extLst>
              <a:ext uri="{FF2B5EF4-FFF2-40B4-BE49-F238E27FC236}">
                <a16:creationId xmlns:a16="http://schemas.microsoft.com/office/drawing/2014/main" id="{D4A238F7-C9D7-73B6-F7E1-EA656964699B}"/>
              </a:ext>
            </a:extLst>
          </p:cNvPr>
          <p:cNvSpPr>
            <a:spLocks noGrp="1"/>
          </p:cNvSpPr>
          <p:nvPr>
            <p:ph type="sldNum" sz="quarter" idx="12"/>
          </p:nvPr>
        </p:nvSpPr>
        <p:spPr/>
        <p:txBody>
          <a:bodyPr/>
          <a:lstStyle/>
          <a:p>
            <a:fld id="{97EE878C-8134-2F48-B4E0-56C993B897B0}" type="slidenum">
              <a:rPr lang="en-US" smtClean="0"/>
              <a:t>14</a:t>
            </a:fld>
            <a:endParaRPr lang="en-US"/>
          </a:p>
        </p:txBody>
      </p:sp>
    </p:spTree>
    <p:extLst>
      <p:ext uri="{BB962C8B-B14F-4D97-AF65-F5344CB8AC3E}">
        <p14:creationId xmlns:p14="http://schemas.microsoft.com/office/powerpoint/2010/main" val="93854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EE7F000C-1C72-54F2-1C54-17E119B7AAFF}"/>
              </a:ext>
            </a:extLst>
          </p:cNvPr>
          <p:cNvGraphicFramePr>
            <a:graphicFrameLocks noChangeAspect="1"/>
          </p:cNvGraphicFramePr>
          <p:nvPr>
            <p:custDataLst>
              <p:tags r:id="rId1"/>
            </p:custDataLst>
            <p:extLst>
              <p:ext uri="{D42A27DB-BD31-4B8C-83A1-F6EECF244321}">
                <p14:modId xmlns:p14="http://schemas.microsoft.com/office/powerpoint/2010/main" val="33741301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1" name="think-cell data - do not delete" hidden="1">
                        <a:extLst>
                          <a:ext uri="{FF2B5EF4-FFF2-40B4-BE49-F238E27FC236}">
                            <a16:creationId xmlns:a16="http://schemas.microsoft.com/office/drawing/2014/main" id="{EE7F000C-1C72-54F2-1C54-17E119B7AAF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a:xfrm>
            <a:off x="1962362" y="640545"/>
            <a:ext cx="9810535" cy="930400"/>
          </a:xfrm>
        </p:spPr>
        <p:txBody>
          <a:bodyPr vert="horz">
            <a:noAutofit/>
          </a:bodyPr>
          <a:lstStyle/>
          <a:p>
            <a:pPr>
              <a:lnSpc>
                <a:spcPct val="100000"/>
              </a:lnSpc>
            </a:pPr>
            <a:r>
              <a:rPr lang="en-US" sz="3000" dirty="0"/>
              <a:t>Infrastructure investment will support growth</a:t>
            </a:r>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1962362" y="1864682"/>
            <a:ext cx="9810536" cy="5159829"/>
          </a:xfrm>
        </p:spPr>
        <p:txBody>
          <a:bodyPr>
            <a:normAutofit fontScale="70000" lnSpcReduction="20000"/>
          </a:bodyPr>
          <a:lstStyle/>
          <a:p>
            <a:pPr marL="0" marR="0" algn="just"/>
            <a:r>
              <a:rPr lang="en-US" sz="2600" b="1" dirty="0">
                <a:effectLst/>
                <a:ea typeface="Times New Roman" panose="02020603050405020304" pitchFamily="18" charset="0"/>
              </a:rPr>
              <a:t>Public Infrastructure Investment:</a:t>
            </a:r>
            <a:r>
              <a:rPr lang="en-US" sz="2600" dirty="0">
                <a:effectLst/>
                <a:ea typeface="Times New Roman" panose="02020603050405020304" pitchFamily="18" charset="0"/>
              </a:rPr>
              <a:t> Over the next three years, R1.03 trillion will be allocated to public infrastructure, with major allocations to roads (R402 billion), energy (R219.2 billion), and water and sanitation (R156.3 billion). </a:t>
            </a:r>
            <a:r>
              <a:rPr lang="en-GB" sz="2600" dirty="0">
                <a:effectLst/>
                <a:ea typeface="Times New Roman" panose="02020603050405020304" pitchFamily="18" charset="0"/>
              </a:rPr>
              <a:t>The main budget adds R46.7 billion to infrastructure plans over the medium term.</a:t>
            </a:r>
          </a:p>
          <a:p>
            <a:pPr marL="0" marR="0" algn="just"/>
            <a:r>
              <a:rPr lang="en-US" sz="2600" b="1" dirty="0">
                <a:effectLst/>
                <a:ea typeface="Times New Roman" panose="02020603050405020304" pitchFamily="18" charset="0"/>
              </a:rPr>
              <a:t>Institutional Reform for Infrastructure Delivery:</a:t>
            </a:r>
            <a:r>
              <a:rPr lang="en-US" sz="2600" dirty="0">
                <a:effectLst/>
                <a:ea typeface="Times New Roman" panose="02020603050405020304" pitchFamily="18" charset="0"/>
              </a:rPr>
              <a:t> A single structure overseen by the National Treasury will be established </a:t>
            </a:r>
            <a:r>
              <a:rPr lang="en-US" sz="2600" dirty="0">
                <a:ea typeface="Times New Roman" panose="02020603050405020304" pitchFamily="18" charset="0"/>
              </a:rPr>
              <a:t>during</a:t>
            </a:r>
            <a:r>
              <a:rPr lang="en-US" sz="2600" dirty="0">
                <a:effectLst/>
                <a:ea typeface="Times New Roman" panose="02020603050405020304" pitchFamily="18" charset="0"/>
              </a:rPr>
              <a:t> 2025/26 to </a:t>
            </a:r>
            <a:r>
              <a:rPr lang="en-GB" sz="2600" dirty="0">
                <a:effectLst/>
                <a:ea typeface="Times New Roman" panose="02020603050405020304" pitchFamily="18" charset="0"/>
              </a:rPr>
              <a:t>coordinate state participation in project preparation and planning, public-private partnerships (PPPs), funding and credit guarantees. </a:t>
            </a:r>
            <a:r>
              <a:rPr lang="en-US" sz="2600" dirty="0">
                <a:effectLst/>
                <a:ea typeface="Times New Roman" panose="02020603050405020304" pitchFamily="18" charset="0"/>
              </a:rPr>
              <a:t>It will consolidate existing functions within the Government Technical Advisory Centre and the Infrastructure Fund at the Development Bank of Southern Africa.</a:t>
            </a:r>
          </a:p>
          <a:p>
            <a:pPr marL="0" marR="0" algn="just"/>
            <a:r>
              <a:rPr lang="en-US" sz="2600" b="1" dirty="0">
                <a:effectLst/>
                <a:ea typeface="Times New Roman" panose="02020603050405020304" pitchFamily="18" charset="0"/>
              </a:rPr>
              <a:t>Public-Private Partnerships (PPP) Reform:</a:t>
            </a:r>
            <a:r>
              <a:rPr lang="en-US" sz="2600" dirty="0">
                <a:effectLst/>
                <a:ea typeface="Times New Roman" panose="02020603050405020304" pitchFamily="18" charset="0"/>
              </a:rPr>
              <a:t> PPP regulations have been streamlined, reducing approval requirements for projects below R2 billion from June 2025. </a:t>
            </a:r>
            <a:r>
              <a:rPr lang="en-GB" sz="2600" dirty="0">
                <a:effectLst/>
                <a:ea typeface="Times New Roman" panose="02020603050405020304" pitchFamily="18" charset="0"/>
              </a:rPr>
              <a:t>A clear framework is being established to receive and process unsolicited PPP proposals or bids from the private sector. Revised manuals and guidelines on PPPs are being produced and will be made available to the public.</a:t>
            </a:r>
            <a:endParaRPr lang="en-US" sz="2600" dirty="0">
              <a:effectLst/>
              <a:ea typeface="Times New Roman" panose="02020603050405020304" pitchFamily="18" charset="0"/>
            </a:endParaRPr>
          </a:p>
          <a:p>
            <a:pPr marL="0" marR="0" algn="just"/>
            <a:r>
              <a:rPr lang="en-US" sz="2600" b="1" dirty="0"/>
              <a:t>Budgeting and financing for Infrastructure</a:t>
            </a:r>
            <a:r>
              <a:rPr lang="en-US" sz="2600" b="1" dirty="0">
                <a:effectLst/>
                <a:ea typeface="Times New Roman" panose="02020603050405020304" pitchFamily="18" charset="0"/>
              </a:rPr>
              <a:t>:</a:t>
            </a:r>
            <a:r>
              <a:rPr lang="en-US" sz="2600" dirty="0">
                <a:effectLst/>
                <a:ea typeface="Times New Roman" panose="02020603050405020304" pitchFamily="18" charset="0"/>
              </a:rPr>
              <a:t> State-owned companies, public entities, and municipalities will fund 72.7 per cent (R748.5 billion) of total capital investment from their budgets. F</a:t>
            </a:r>
            <a:r>
              <a:rPr lang="en-US" sz="2600" dirty="0">
                <a:ea typeface="Times New Roman" panose="02020603050405020304" pitchFamily="18" charset="0"/>
              </a:rPr>
              <a:t>or the 2025 Budget cycle, t</a:t>
            </a:r>
            <a:r>
              <a:rPr lang="en-US" sz="2600" dirty="0">
                <a:effectLst/>
                <a:ea typeface="Times New Roman" panose="02020603050405020304" pitchFamily="18" charset="0"/>
              </a:rPr>
              <a:t>he Budget Facility for Infrastructure has approved nine projects with a total value of R55.5 billion, of which R15.3 billion will funded by the Facility, supporting critical areas such as hospital infrastructure, transport and logistics, and water.</a:t>
            </a:r>
          </a:p>
          <a:p>
            <a:pPr marL="0" algn="just">
              <a:lnSpc>
                <a:spcPct val="100000"/>
              </a:lnSpc>
            </a:pPr>
            <a:r>
              <a:rPr lang="en-US" sz="2600" dirty="0">
                <a:effectLst/>
                <a:ea typeface="Times New Roman" panose="02020603050405020304" pitchFamily="18" charset="0"/>
              </a:rPr>
              <a:t> </a:t>
            </a:r>
            <a:r>
              <a:rPr lang="en-US" sz="2600" b="1" dirty="0"/>
              <a:t>Performance-Based Financing:  </a:t>
            </a:r>
            <a:r>
              <a:rPr lang="en-US" sz="2600" dirty="0"/>
              <a:t>The 2025 Budget introduces</a:t>
            </a:r>
            <a:r>
              <a:rPr lang="en-GB" sz="2600" dirty="0"/>
              <a:t> a performance-based conditional grant for certain trading service entities that provide basic services, such as municipal water. This will incentivise financial and operational reforms to improve their functioning and sustainability. </a:t>
            </a:r>
            <a:endParaRPr lang="en-GB" sz="1800" b="1" dirty="0"/>
          </a:p>
          <a:p>
            <a:pPr algn="just"/>
            <a:endParaRPr lang="en-GB" dirty="0"/>
          </a:p>
          <a:p>
            <a:endParaRPr lang="en-US" dirty="0"/>
          </a:p>
        </p:txBody>
      </p:sp>
      <p:sp>
        <p:nvSpPr>
          <p:cNvPr id="4" name="Slide Number Placeholder 3">
            <a:extLst>
              <a:ext uri="{FF2B5EF4-FFF2-40B4-BE49-F238E27FC236}">
                <a16:creationId xmlns:a16="http://schemas.microsoft.com/office/drawing/2014/main" id="{50D9B759-77FB-29EE-F60C-9EB6E20DA289}"/>
              </a:ext>
            </a:extLst>
          </p:cNvPr>
          <p:cNvSpPr>
            <a:spLocks noGrp="1"/>
          </p:cNvSpPr>
          <p:nvPr>
            <p:ph type="sldNum" sz="quarter" idx="12"/>
          </p:nvPr>
        </p:nvSpPr>
        <p:spPr/>
        <p:txBody>
          <a:bodyPr/>
          <a:lstStyle/>
          <a:p>
            <a:fld id="{97EE878C-8134-2F48-B4E0-56C993B897B0}" type="slidenum">
              <a:rPr lang="en-US" smtClean="0"/>
              <a:t>15</a:t>
            </a:fld>
            <a:endParaRPr lang="en-US"/>
          </a:p>
        </p:txBody>
      </p:sp>
    </p:spTree>
    <p:extLst>
      <p:ext uri="{BB962C8B-B14F-4D97-AF65-F5344CB8AC3E}">
        <p14:creationId xmlns:p14="http://schemas.microsoft.com/office/powerpoint/2010/main" val="188351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F58DC7A-D8EC-1D4D-0187-CC52BDB58159}"/>
              </a:ext>
            </a:extLst>
          </p:cNvPr>
          <p:cNvGraphicFramePr>
            <a:graphicFrameLocks noChangeAspect="1"/>
          </p:cNvGraphicFramePr>
          <p:nvPr>
            <p:custDataLst>
              <p:tags r:id="rId1"/>
            </p:custDataLst>
            <p:extLst>
              <p:ext uri="{D42A27DB-BD31-4B8C-83A1-F6EECF244321}">
                <p14:modId xmlns:p14="http://schemas.microsoft.com/office/powerpoint/2010/main" val="321955985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EF58DC7A-D8EC-1D4D-0187-CC52BDB5815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1962362" y="4578267"/>
            <a:ext cx="9810536" cy="1966370"/>
          </a:xfrm>
        </p:spPr>
        <p:txBody>
          <a:bodyPr>
            <a:normAutofit/>
          </a:bodyPr>
          <a:lstStyle/>
          <a:p>
            <a:pPr marL="0" indent="0" algn="just">
              <a:buNone/>
            </a:pPr>
            <a:endParaRPr lang="en-GB"/>
          </a:p>
          <a:p>
            <a:pPr algn="just"/>
            <a:endParaRPr lang="en-GB"/>
          </a:p>
          <a:p>
            <a:endParaRPr lang="en-US"/>
          </a:p>
        </p:txBody>
      </p:sp>
      <p:pic>
        <p:nvPicPr>
          <p:cNvPr id="8" name="Picture 7" descr="A black screen with red text&#10;&#10;AI-generated content may be incorrect.">
            <a:extLst>
              <a:ext uri="{FF2B5EF4-FFF2-40B4-BE49-F238E27FC236}">
                <a16:creationId xmlns:a16="http://schemas.microsoft.com/office/drawing/2014/main" id="{A84DEB17-9D44-3D7B-AF89-266E411FA39E}"/>
              </a:ext>
            </a:extLst>
          </p:cNvPr>
          <p:cNvPicPr>
            <a:picLocks noChangeAspect="1"/>
          </p:cNvPicPr>
          <p:nvPr/>
        </p:nvPicPr>
        <p:blipFill>
          <a:blip r:embed="rId5"/>
          <a:stretch>
            <a:fillRect/>
          </a:stretch>
        </p:blipFill>
        <p:spPr>
          <a:xfrm>
            <a:off x="2044762" y="1646394"/>
            <a:ext cx="8102475" cy="3075114"/>
          </a:xfrm>
          <a:prstGeom prst="rect">
            <a:avLst/>
          </a:prstGeom>
        </p:spPr>
      </p:pic>
      <p:sp>
        <p:nvSpPr>
          <p:cNvPr id="11" name="Content Placeholder 2">
            <a:extLst>
              <a:ext uri="{FF2B5EF4-FFF2-40B4-BE49-F238E27FC236}">
                <a16:creationId xmlns:a16="http://schemas.microsoft.com/office/drawing/2014/main" id="{B6A0DFDA-DB5B-98C2-6994-DF917797E10A}"/>
              </a:ext>
            </a:extLst>
          </p:cNvPr>
          <p:cNvSpPr txBox="1">
            <a:spLocks/>
          </p:cNvSpPr>
          <p:nvPr/>
        </p:nvSpPr>
        <p:spPr>
          <a:xfrm>
            <a:off x="1700696" y="4721508"/>
            <a:ext cx="10110948" cy="213864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000" dirty="0">
                <a:ea typeface="Calibri"/>
                <a:cs typeface="Calibri"/>
              </a:rPr>
              <a:t>2024/25 tax revenue is expected to be R1.84 trillion, R19.3 billion below the 2024 Budget expectations, reflecting weaker-than-expected economic outcomes</a:t>
            </a:r>
          </a:p>
          <a:p>
            <a:pPr algn="just"/>
            <a:r>
              <a:rPr lang="en-GB" sz="2000" dirty="0">
                <a:ea typeface="Calibri"/>
                <a:cs typeface="Calibri"/>
              </a:rPr>
              <a:t>Improved medium‐term revenues are due to policy measures implemented in 2025/26, primarily the 2-percentage point increase in the VAT rate; and higher personal income tax collections </a:t>
            </a:r>
          </a:p>
          <a:p>
            <a:pPr algn="just"/>
            <a:r>
              <a:rPr lang="en-GB" sz="2000" dirty="0">
                <a:ea typeface="Calibri"/>
                <a:cs typeface="Calibri"/>
              </a:rPr>
              <a:t>As a result, the buoyancy of tax revenue for a given level of economic growth is expected to be slightly higher over the medium term. </a:t>
            </a:r>
          </a:p>
        </p:txBody>
      </p:sp>
      <p:sp>
        <p:nvSpPr>
          <p:cNvPr id="9" name="Title 8">
            <a:extLst>
              <a:ext uri="{FF2B5EF4-FFF2-40B4-BE49-F238E27FC236}">
                <a16:creationId xmlns:a16="http://schemas.microsoft.com/office/drawing/2014/main" id="{0E52E452-D021-0123-3420-E66F5B4788D2}"/>
              </a:ext>
            </a:extLst>
          </p:cNvPr>
          <p:cNvSpPr>
            <a:spLocks noGrp="1"/>
          </p:cNvSpPr>
          <p:nvPr>
            <p:ph type="title"/>
          </p:nvPr>
        </p:nvSpPr>
        <p:spPr/>
        <p:txBody>
          <a:bodyPr>
            <a:noAutofit/>
          </a:bodyPr>
          <a:lstStyle/>
          <a:p>
            <a:pPr>
              <a:lnSpc>
                <a:spcPct val="100000"/>
              </a:lnSpc>
            </a:pPr>
            <a:r>
              <a:rPr lang="en-ZA" sz="3000" dirty="0">
                <a:ea typeface="Calibri" panose="020F0502020204030204" pitchFamily="34" charset="0"/>
                <a:cs typeface="Arial" panose="020B0604020202020204" pitchFamily="34" charset="0"/>
              </a:rPr>
              <a:t>G</a:t>
            </a:r>
            <a:r>
              <a:rPr lang="en-ZA" sz="3000" dirty="0">
                <a:effectLst/>
                <a:latin typeface="Calibri" panose="020F0502020204030204" pitchFamily="34" charset="0"/>
                <a:ea typeface="Calibri" panose="020F0502020204030204" pitchFamily="34" charset="0"/>
                <a:cs typeface="Arial" panose="020B0604020202020204" pitchFamily="34" charset="0"/>
              </a:rPr>
              <a:t>ross tax revenue projections have been </a:t>
            </a:r>
            <a:br>
              <a:rPr lang="en-ZA" sz="3000" dirty="0">
                <a:effectLst/>
                <a:latin typeface="Calibri" panose="020F0502020204030204" pitchFamily="34" charset="0"/>
                <a:ea typeface="Calibri" panose="020F0502020204030204" pitchFamily="34" charset="0"/>
                <a:cs typeface="Arial" panose="020B0604020202020204" pitchFamily="34" charset="0"/>
              </a:rPr>
            </a:br>
            <a:r>
              <a:rPr lang="en-ZA" sz="3000" dirty="0">
                <a:effectLst/>
                <a:latin typeface="Calibri" panose="020F0502020204030204" pitchFamily="34" charset="0"/>
                <a:ea typeface="Calibri" panose="020F0502020204030204" pitchFamily="34" charset="0"/>
                <a:cs typeface="Arial" panose="020B0604020202020204" pitchFamily="34" charset="0"/>
              </a:rPr>
              <a:t>revised up by R189.2 billion over the 2025 MTEF</a:t>
            </a:r>
            <a:endParaRPr lang="en-ZA" sz="3000" dirty="0"/>
          </a:p>
        </p:txBody>
      </p:sp>
      <p:sp>
        <p:nvSpPr>
          <p:cNvPr id="10" name="Slide Number Placeholder 9">
            <a:extLst>
              <a:ext uri="{FF2B5EF4-FFF2-40B4-BE49-F238E27FC236}">
                <a16:creationId xmlns:a16="http://schemas.microsoft.com/office/drawing/2014/main" id="{CBB44507-184A-8312-7555-1202EB310E4E}"/>
              </a:ext>
            </a:extLst>
          </p:cNvPr>
          <p:cNvSpPr>
            <a:spLocks noGrp="1"/>
          </p:cNvSpPr>
          <p:nvPr>
            <p:ph type="sldNum" sz="quarter" idx="12"/>
          </p:nvPr>
        </p:nvSpPr>
        <p:spPr/>
        <p:txBody>
          <a:bodyPr/>
          <a:lstStyle/>
          <a:p>
            <a:fld id="{97EE878C-8134-2F48-B4E0-56C993B897B0}" type="slidenum">
              <a:rPr lang="en-US" smtClean="0"/>
              <a:t>16</a:t>
            </a:fld>
            <a:endParaRPr lang="en-US"/>
          </a:p>
        </p:txBody>
      </p:sp>
    </p:spTree>
    <p:extLst>
      <p:ext uri="{BB962C8B-B14F-4D97-AF65-F5344CB8AC3E}">
        <p14:creationId xmlns:p14="http://schemas.microsoft.com/office/powerpoint/2010/main" val="399448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6746547" y="1760804"/>
            <a:ext cx="5279420" cy="4592547"/>
          </a:xfrm>
        </p:spPr>
        <p:txBody>
          <a:bodyPr vert="horz" lIns="91440" tIns="45720" rIns="91440" bIns="45720" rtlCol="0" anchor="t">
            <a:normAutofit/>
          </a:bodyPr>
          <a:lstStyle/>
          <a:p>
            <a:pPr algn="just"/>
            <a:r>
              <a:rPr lang="en-GB" sz="2000" dirty="0"/>
              <a:t>Tax increases of R58 billion in 2025/26 are proposed to alleviate new and persistent spending pressures. They include:</a:t>
            </a:r>
          </a:p>
          <a:p>
            <a:pPr lvl="1" algn="just">
              <a:buFont typeface="Courier New" panose="020B0604020202020204" pitchFamily="34" charset="0"/>
              <a:buChar char="o"/>
            </a:pPr>
            <a:r>
              <a:rPr lang="en-GB" sz="1600" dirty="0">
                <a:ea typeface="Calibri" panose="020F0502020204030204"/>
                <a:cs typeface="Calibri" panose="020F0502020204030204"/>
              </a:rPr>
              <a:t>A 2-percentage point increase in the VAT rate from 15 to 17 per cent</a:t>
            </a:r>
          </a:p>
          <a:p>
            <a:pPr lvl="1" algn="just">
              <a:buFont typeface="Courier New" panose="020B0604020202020204" pitchFamily="34" charset="0"/>
              <a:buChar char="o"/>
            </a:pPr>
            <a:r>
              <a:rPr lang="en-GB" sz="1600" dirty="0">
                <a:ea typeface="Calibri" panose="020F0502020204030204"/>
                <a:cs typeface="Calibri" panose="020F0502020204030204"/>
              </a:rPr>
              <a:t>Partial adjustment to personal income tax tables; and  no inflationary adjustment to medical tax credits</a:t>
            </a:r>
          </a:p>
          <a:p>
            <a:pPr lvl="1" algn="just">
              <a:buFont typeface="Courier New" panose="020B0604020202020204" pitchFamily="34" charset="0"/>
              <a:buChar char="o"/>
            </a:pPr>
            <a:r>
              <a:rPr lang="en-GB" sz="1600" dirty="0">
                <a:ea typeface="Calibri" panose="020F0502020204030204"/>
                <a:cs typeface="Calibri" panose="020F0502020204030204"/>
              </a:rPr>
              <a:t>Above-inflation increases in excise duties on alcohol and tobacco products</a:t>
            </a:r>
          </a:p>
          <a:p>
            <a:pPr lvl="1" algn="just">
              <a:buFont typeface="Courier New" panose="020B0604020202020204" pitchFamily="34" charset="0"/>
              <a:buChar char="o"/>
            </a:pPr>
            <a:r>
              <a:rPr lang="en-GB" sz="1600" dirty="0">
                <a:ea typeface="Calibri" panose="020F0502020204030204"/>
                <a:cs typeface="Calibri" panose="020F0502020204030204"/>
              </a:rPr>
              <a:t>The general fuel levy and RAF levy are not increased – costing an initial R4 billion</a:t>
            </a:r>
          </a:p>
          <a:p>
            <a:pPr lvl="1" algn="just">
              <a:buFont typeface="Courier New" panose="020B0604020202020204" pitchFamily="34" charset="0"/>
              <a:buChar char="o"/>
            </a:pPr>
            <a:r>
              <a:rPr lang="en-GB" sz="1600" dirty="0">
                <a:ea typeface="Calibri" panose="020F0502020204030204"/>
                <a:cs typeface="Calibri" panose="020F0502020204030204"/>
              </a:rPr>
              <a:t>Diesel refund relief for primary sectors</a:t>
            </a:r>
          </a:p>
          <a:p>
            <a:pPr lvl="1" algn="just">
              <a:buFont typeface="Courier New" panose="020B0604020202020204" pitchFamily="34" charset="0"/>
              <a:buChar char="o"/>
            </a:pPr>
            <a:r>
              <a:rPr lang="en-GB" sz="1600" dirty="0">
                <a:ea typeface="Calibri" panose="020F0502020204030204"/>
                <a:cs typeface="Calibri" panose="020F0502020204030204"/>
              </a:rPr>
              <a:t>Additional items on the VAT zero-rated basket</a:t>
            </a:r>
          </a:p>
          <a:p>
            <a:pPr algn="just"/>
            <a:r>
              <a:rPr lang="en-GB" sz="2000" dirty="0">
                <a:ea typeface="Calibri" panose="020F0502020204030204"/>
                <a:cs typeface="Calibri" panose="020F0502020204030204"/>
              </a:rPr>
              <a:t>These measures have permanent revenue effects, the net result of which is improved revenue collection.</a:t>
            </a:r>
          </a:p>
          <a:p>
            <a:pPr algn="just"/>
            <a:endParaRPr lang="en-GB" sz="2000" dirty="0">
              <a:ea typeface="Calibri" panose="020F0502020204030204"/>
              <a:cs typeface="Calibri" panose="020F0502020204030204"/>
            </a:endParaRPr>
          </a:p>
          <a:p>
            <a:pPr algn="just"/>
            <a:endParaRPr lang="en-GB" dirty="0">
              <a:ea typeface="Calibri" panose="020F0502020204030204"/>
              <a:cs typeface="Calibri" panose="020F0502020204030204"/>
            </a:endParaRPr>
          </a:p>
          <a:p>
            <a:endParaRPr lang="en-US" dirty="0">
              <a:ea typeface="Calibri" panose="020F0502020204030204"/>
              <a:cs typeface="Calibri" panose="020F0502020204030204"/>
            </a:endParaRPr>
          </a:p>
        </p:txBody>
      </p:sp>
      <p:pic>
        <p:nvPicPr>
          <p:cNvPr id="6" name="Picture 5" descr="A black and red screen with white text&#10;&#10;AI-generated content may be incorrect.">
            <a:extLst>
              <a:ext uri="{FF2B5EF4-FFF2-40B4-BE49-F238E27FC236}">
                <a16:creationId xmlns:a16="http://schemas.microsoft.com/office/drawing/2014/main" id="{ABE90C67-7ED2-0BD2-D08B-22E838505648}"/>
              </a:ext>
            </a:extLst>
          </p:cNvPr>
          <p:cNvPicPr>
            <a:picLocks noChangeAspect="1"/>
          </p:cNvPicPr>
          <p:nvPr/>
        </p:nvPicPr>
        <p:blipFill>
          <a:blip r:embed="rId2"/>
          <a:stretch>
            <a:fillRect/>
          </a:stretch>
        </p:blipFill>
        <p:spPr>
          <a:xfrm>
            <a:off x="1499578" y="1763094"/>
            <a:ext cx="5252469" cy="4267642"/>
          </a:xfrm>
          <a:prstGeom prst="rect">
            <a:avLst/>
          </a:prstGeom>
        </p:spPr>
      </p:pic>
      <p:sp>
        <p:nvSpPr>
          <p:cNvPr id="5" name="Title 4">
            <a:extLst>
              <a:ext uri="{FF2B5EF4-FFF2-40B4-BE49-F238E27FC236}">
                <a16:creationId xmlns:a16="http://schemas.microsoft.com/office/drawing/2014/main" id="{AD37EE8D-4F1C-A8A3-F63E-D58C68D10994}"/>
              </a:ext>
            </a:extLst>
          </p:cNvPr>
          <p:cNvSpPr>
            <a:spLocks noGrp="1"/>
          </p:cNvSpPr>
          <p:nvPr>
            <p:ph type="title"/>
          </p:nvPr>
        </p:nvSpPr>
        <p:spPr/>
        <p:txBody>
          <a:bodyPr>
            <a:noAutofit/>
          </a:bodyPr>
          <a:lstStyle/>
          <a:p>
            <a:pPr>
              <a:lnSpc>
                <a:spcPct val="100000"/>
              </a:lnSpc>
            </a:pPr>
            <a:r>
              <a:rPr lang="en-GB" sz="3000" dirty="0">
                <a:latin typeface="Calibri"/>
                <a:ea typeface="Calibri"/>
                <a:cs typeface="Calibri"/>
              </a:rPr>
              <a:t>Tax proposals of R58 billion in 2025/26 to alleviate </a:t>
            </a:r>
            <a:br>
              <a:rPr lang="en-GB" sz="3000" dirty="0">
                <a:latin typeface="Calibri"/>
                <a:ea typeface="Calibri"/>
                <a:cs typeface="Calibri"/>
              </a:rPr>
            </a:br>
            <a:r>
              <a:rPr lang="en-GB" sz="3000" dirty="0">
                <a:latin typeface="Calibri"/>
                <a:ea typeface="Calibri"/>
                <a:cs typeface="Calibri"/>
              </a:rPr>
              <a:t>spending pressures, with permanent revenue effects</a:t>
            </a:r>
            <a:endParaRPr lang="en-ZA" sz="3000" dirty="0"/>
          </a:p>
        </p:txBody>
      </p:sp>
      <p:sp>
        <p:nvSpPr>
          <p:cNvPr id="7" name="Slide Number Placeholder 6">
            <a:extLst>
              <a:ext uri="{FF2B5EF4-FFF2-40B4-BE49-F238E27FC236}">
                <a16:creationId xmlns:a16="http://schemas.microsoft.com/office/drawing/2014/main" id="{6348B3B9-878B-6693-DD48-FADD8E34B5D6}"/>
              </a:ext>
            </a:extLst>
          </p:cNvPr>
          <p:cNvSpPr>
            <a:spLocks noGrp="1"/>
          </p:cNvSpPr>
          <p:nvPr>
            <p:ph type="sldNum" sz="quarter" idx="12"/>
          </p:nvPr>
        </p:nvSpPr>
        <p:spPr/>
        <p:txBody>
          <a:bodyPr/>
          <a:lstStyle/>
          <a:p>
            <a:fld id="{97EE878C-8134-2F48-B4E0-56C993B897B0}" type="slidenum">
              <a:rPr lang="en-US" smtClean="0"/>
              <a:t>17</a:t>
            </a:fld>
            <a:endParaRPr lang="en-US"/>
          </a:p>
        </p:txBody>
      </p:sp>
    </p:spTree>
    <p:extLst>
      <p:ext uri="{BB962C8B-B14F-4D97-AF65-F5344CB8AC3E}">
        <p14:creationId xmlns:p14="http://schemas.microsoft.com/office/powerpoint/2010/main" val="327677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5326B3E-5F3A-374F-D3D3-A191FB7E711E}"/>
              </a:ext>
            </a:extLst>
          </p:cNvPr>
          <p:cNvGraphicFramePr>
            <a:graphicFrameLocks noChangeAspect="1"/>
          </p:cNvGraphicFramePr>
          <p:nvPr>
            <p:custDataLst>
              <p:tags r:id="rId1"/>
            </p:custDataLst>
            <p:extLst>
              <p:ext uri="{D42A27DB-BD31-4B8C-83A1-F6EECF244321}">
                <p14:modId xmlns:p14="http://schemas.microsoft.com/office/powerpoint/2010/main" val="35759053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C5326B3E-5F3A-374F-D3D3-A191FB7E711E}"/>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a:xfrm>
            <a:off x="1860471" y="659963"/>
            <a:ext cx="9810535" cy="930400"/>
          </a:xfrm>
        </p:spPr>
        <p:txBody>
          <a:bodyPr vert="horz">
            <a:noAutofit/>
          </a:bodyPr>
          <a:lstStyle/>
          <a:p>
            <a:pPr>
              <a:lnSpc>
                <a:spcPct val="100000"/>
              </a:lnSpc>
            </a:pPr>
            <a:r>
              <a:rPr lang="en-ZA" sz="3000" dirty="0">
                <a:effectLst/>
                <a:latin typeface="Calibri" panose="020F0502020204030204" pitchFamily="34" charset="0"/>
                <a:ea typeface="Calibri" panose="020F0502020204030204" pitchFamily="34" charset="0"/>
                <a:cs typeface="Arial" panose="020B0604020202020204" pitchFamily="34" charset="0"/>
              </a:rPr>
              <a:t>Consolidated spending increases from R2.4 trillion in 2024/25 to R2.84 trillion in 2027/28</a:t>
            </a:r>
            <a:endParaRPr lang="en-US" sz="3000" dirty="0"/>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1866111" y="1696625"/>
            <a:ext cx="9810536" cy="1393526"/>
          </a:xfrm>
        </p:spPr>
        <p:txBody>
          <a:bodyPr>
            <a:noAutofit/>
          </a:bodyPr>
          <a:lstStyle/>
          <a:p>
            <a:pPr algn="just">
              <a:lnSpc>
                <a:spcPct val="80000"/>
              </a:lnSpc>
              <a:spcBef>
                <a:spcPts val="600"/>
              </a:spcBef>
              <a:spcAft>
                <a:spcPts val="600"/>
              </a:spcAft>
            </a:pPr>
            <a:r>
              <a:rPr lang="en-ZA" sz="1600" dirty="0">
                <a:effectLst/>
                <a:latin typeface="Calibri" panose="020F0502020204030204" pitchFamily="34" charset="0"/>
                <a:ea typeface="Calibri" panose="020F0502020204030204" pitchFamily="34" charset="0"/>
                <a:cs typeface="Arial" panose="020B0604020202020204" pitchFamily="34" charset="0"/>
              </a:rPr>
              <a:t>Spending across functions supports the implementation of policy priorities. </a:t>
            </a:r>
          </a:p>
          <a:p>
            <a:pPr algn="just">
              <a:lnSpc>
                <a:spcPct val="80000"/>
              </a:lnSpc>
              <a:spcBef>
                <a:spcPts val="600"/>
              </a:spcBef>
              <a:spcAft>
                <a:spcPts val="600"/>
              </a:spcAft>
            </a:pPr>
            <a:r>
              <a:rPr lang="en-ZA" sz="1600" dirty="0">
                <a:effectLst/>
                <a:latin typeface="Calibri" panose="020F0502020204030204" pitchFamily="34" charset="0"/>
                <a:ea typeface="Calibri" panose="020F0502020204030204" pitchFamily="34" charset="0"/>
                <a:cs typeface="Arial" panose="020B0604020202020204" pitchFamily="34" charset="0"/>
              </a:rPr>
              <a:t>Learning and culture receives 23.7 per cent (R1.61 trillion) of the total function budgets, while the general public services function receives the smallest share at 3.6 per cent (R243.9 billion).</a:t>
            </a: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algn="just">
              <a:lnSpc>
                <a:spcPct val="80000"/>
              </a:lnSpc>
              <a:spcBef>
                <a:spcPts val="600"/>
              </a:spcBef>
              <a:spcAft>
                <a:spcPts val="600"/>
              </a:spcAft>
            </a:pPr>
            <a:r>
              <a:rPr lang="en-GB" sz="1600" dirty="0">
                <a:effectLst/>
                <a:latin typeface="Calibri" panose="020F0502020204030204" pitchFamily="34" charset="0"/>
                <a:ea typeface="Calibri" panose="020F0502020204030204" pitchFamily="34" charset="0"/>
                <a:cs typeface="Arial" panose="020B0604020202020204" pitchFamily="34" charset="0"/>
              </a:rPr>
              <a:t>Payments for capital assets are the fastest-growing item by economic classification, mainly because of infrastructure allocations for transport and water projects. </a:t>
            </a:r>
            <a:endParaRPr lang="en-ZA"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800"/>
              </a:spcAft>
            </a:pP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gn="just">
              <a:spcBef>
                <a:spcPts val="600"/>
              </a:spcBef>
            </a:pPr>
            <a:endParaRPr lang="en-GB" sz="1400" dirty="0"/>
          </a:p>
          <a:p>
            <a:pPr>
              <a:spcBef>
                <a:spcPts val="600"/>
              </a:spcBef>
            </a:pPr>
            <a:endParaRPr lang="en-US" sz="1400" dirty="0"/>
          </a:p>
        </p:txBody>
      </p:sp>
      <p:sp>
        <p:nvSpPr>
          <p:cNvPr id="10" name="TextBox 9">
            <a:extLst>
              <a:ext uri="{FF2B5EF4-FFF2-40B4-BE49-F238E27FC236}">
                <a16:creationId xmlns:a16="http://schemas.microsoft.com/office/drawing/2014/main" id="{312F2AF0-2258-77F1-2826-B834C7A7FEF3}"/>
              </a:ext>
            </a:extLst>
          </p:cNvPr>
          <p:cNvSpPr txBox="1"/>
          <p:nvPr/>
        </p:nvSpPr>
        <p:spPr>
          <a:xfrm>
            <a:off x="1819196" y="3134825"/>
            <a:ext cx="4438275" cy="460639"/>
          </a:xfrm>
          <a:prstGeom prst="rect">
            <a:avLst/>
          </a:prstGeom>
          <a:solidFill>
            <a:srgbClr val="B4111A"/>
          </a:solidFill>
          <a:ln>
            <a:solidFill>
              <a:schemeClr val="tx1"/>
            </a:solidFill>
          </a:ln>
        </p:spPr>
        <p:txBody>
          <a:bodyPr wrap="square" rtlCol="0">
            <a:spAutoFit/>
          </a:bodyPr>
          <a:lstStyle/>
          <a:p>
            <a:pPr marL="557530" indent="-557530" algn="just">
              <a:lnSpc>
                <a:spcPts val="1400"/>
              </a:lnSpc>
              <a:tabLst>
                <a:tab pos="540385" algn="l"/>
              </a:tabLst>
            </a:pPr>
            <a:r>
              <a:rPr lang="en-GB" sz="1600">
                <a:solidFill>
                  <a:schemeClr val="bg1"/>
                </a:solidFill>
              </a:rPr>
              <a:t>Average spending growth over the MTEF period by economic classification</a:t>
            </a:r>
            <a:r>
              <a:rPr lang="en-ZA" sz="1600">
                <a:solidFill>
                  <a:schemeClr val="bg1"/>
                </a:solidFill>
                <a:effectLst/>
                <a:ea typeface="Calibri" panose="020F0502020204030204" pitchFamily="34" charset="0"/>
                <a:cs typeface="Arial" panose="020B0604020202020204" pitchFamily="34" charset="0"/>
              </a:rPr>
              <a:t>, 2025/26 – 2027/28 </a:t>
            </a:r>
            <a:endParaRPr lang="en-GB" sz="1600">
              <a:solidFill>
                <a:schemeClr val="bg1"/>
              </a:solidFill>
            </a:endParaRPr>
          </a:p>
        </p:txBody>
      </p:sp>
      <p:sp>
        <p:nvSpPr>
          <p:cNvPr id="11" name="TextBox 10">
            <a:extLst>
              <a:ext uri="{FF2B5EF4-FFF2-40B4-BE49-F238E27FC236}">
                <a16:creationId xmlns:a16="http://schemas.microsoft.com/office/drawing/2014/main" id="{66DA97AD-CE15-547B-0919-DC839F6C9839}"/>
              </a:ext>
            </a:extLst>
          </p:cNvPr>
          <p:cNvSpPr txBox="1"/>
          <p:nvPr/>
        </p:nvSpPr>
        <p:spPr>
          <a:xfrm>
            <a:off x="6873808" y="3111669"/>
            <a:ext cx="4438275" cy="518091"/>
          </a:xfrm>
          <a:prstGeom prst="rect">
            <a:avLst/>
          </a:prstGeom>
          <a:solidFill>
            <a:srgbClr val="B4111A"/>
          </a:solidFill>
          <a:ln>
            <a:solidFill>
              <a:schemeClr val="tx1"/>
            </a:solidFill>
          </a:ln>
        </p:spPr>
        <p:txBody>
          <a:bodyPr wrap="square" rtlCol="0">
            <a:spAutoFit/>
          </a:bodyPr>
          <a:lstStyle/>
          <a:p>
            <a:pPr marL="629920" indent="-629920" algn="just">
              <a:lnSpc>
                <a:spcPts val="1400"/>
              </a:lnSpc>
              <a:tabLst>
                <a:tab pos="540385" algn="l"/>
              </a:tabLst>
            </a:pPr>
            <a:r>
              <a:rPr lang="en-US" sz="1600">
                <a:solidFill>
                  <a:schemeClr val="bg1"/>
                </a:solidFill>
              </a:rPr>
              <a:t>Figure: </a:t>
            </a:r>
            <a:r>
              <a:rPr lang="en-ZA" sz="1600">
                <a:solidFill>
                  <a:schemeClr val="bg1"/>
                </a:solidFill>
                <a:effectLst/>
                <a:ea typeface="Times New Roman" panose="02020603050405020304" pitchFamily="18" charset="0"/>
                <a:cs typeface="Times New Roman" panose="02020603050405020304" pitchFamily="18" charset="0"/>
              </a:rPr>
              <a:t>Total consolidated government</a:t>
            </a:r>
            <a:endParaRPr lang="en-GB" sz="1600">
              <a:solidFill>
                <a:schemeClr val="bg1"/>
              </a:solidFill>
              <a:effectLst/>
              <a:ea typeface="Times New Roman" panose="02020603050405020304" pitchFamily="18" charset="0"/>
              <a:cs typeface="Times New Roman" panose="02020603050405020304" pitchFamily="18" charset="0"/>
            </a:endParaRPr>
          </a:p>
          <a:p>
            <a:r>
              <a:rPr lang="en-ZA" sz="1600">
                <a:solidFill>
                  <a:schemeClr val="bg1"/>
                </a:solidFill>
                <a:effectLst/>
                <a:ea typeface="Calibri" panose="020F0502020204030204" pitchFamily="34" charset="0"/>
                <a:cs typeface="Arial" panose="020B0604020202020204" pitchFamily="34" charset="0"/>
              </a:rPr>
              <a:t>expenditure, 2025/26 – 2027/28</a:t>
            </a:r>
            <a:endParaRPr lang="en-GB" sz="1600">
              <a:solidFill>
                <a:schemeClr val="bg1"/>
              </a:solidFill>
            </a:endParaRPr>
          </a:p>
        </p:txBody>
      </p:sp>
      <p:pic>
        <p:nvPicPr>
          <p:cNvPr id="8" name="Picture 7">
            <a:extLst>
              <a:ext uri="{FF2B5EF4-FFF2-40B4-BE49-F238E27FC236}">
                <a16:creationId xmlns:a16="http://schemas.microsoft.com/office/drawing/2014/main" id="{DC9EDAF3-A714-6477-A6FB-57971F2BEC7E}"/>
              </a:ext>
            </a:extLst>
          </p:cNvPr>
          <p:cNvPicPr>
            <a:picLocks noChangeAspect="1"/>
          </p:cNvPicPr>
          <p:nvPr/>
        </p:nvPicPr>
        <p:blipFill>
          <a:blip r:embed="rId6"/>
          <a:stretch>
            <a:fillRect/>
          </a:stretch>
        </p:blipFill>
        <p:spPr>
          <a:xfrm>
            <a:off x="1341070" y="3657976"/>
            <a:ext cx="4916401" cy="3200024"/>
          </a:xfrm>
          <a:prstGeom prst="rect">
            <a:avLst/>
          </a:prstGeom>
        </p:spPr>
      </p:pic>
      <p:pic>
        <p:nvPicPr>
          <p:cNvPr id="12" name="Picture 11">
            <a:extLst>
              <a:ext uri="{FF2B5EF4-FFF2-40B4-BE49-F238E27FC236}">
                <a16:creationId xmlns:a16="http://schemas.microsoft.com/office/drawing/2014/main" id="{46A1B8CD-C5E1-0A00-004E-3C1052C982FA}"/>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6867314" y="3651277"/>
            <a:ext cx="4438275" cy="305060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C44C692-CEE0-FD7F-9CB4-47E97913C09B}"/>
              </a:ext>
            </a:extLst>
          </p:cNvPr>
          <p:cNvSpPr>
            <a:spLocks noGrp="1"/>
          </p:cNvSpPr>
          <p:nvPr>
            <p:ph type="sldNum" sz="quarter" idx="12"/>
          </p:nvPr>
        </p:nvSpPr>
        <p:spPr/>
        <p:txBody>
          <a:bodyPr/>
          <a:lstStyle/>
          <a:p>
            <a:fld id="{97EE878C-8134-2F48-B4E0-56C993B897B0}" type="slidenum">
              <a:rPr lang="en-US" smtClean="0"/>
              <a:t>18</a:t>
            </a:fld>
            <a:endParaRPr lang="en-US"/>
          </a:p>
        </p:txBody>
      </p:sp>
    </p:spTree>
    <p:extLst>
      <p:ext uri="{BB962C8B-B14F-4D97-AF65-F5344CB8AC3E}">
        <p14:creationId xmlns:p14="http://schemas.microsoft.com/office/powerpoint/2010/main" val="1315647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E99C2ED-BA34-4559-E837-D69BF33F6B96}"/>
              </a:ext>
            </a:extLst>
          </p:cNvPr>
          <p:cNvGraphicFramePr>
            <a:graphicFrameLocks noChangeAspect="1"/>
          </p:cNvGraphicFramePr>
          <p:nvPr>
            <p:custDataLst>
              <p:tags r:id="rId1"/>
            </p:custDataLst>
            <p:extLst>
              <p:ext uri="{D42A27DB-BD31-4B8C-83A1-F6EECF244321}">
                <p14:modId xmlns:p14="http://schemas.microsoft.com/office/powerpoint/2010/main" val="9835725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6E99C2ED-BA34-4559-E837-D69BF33F6B9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1555962" y="1786829"/>
            <a:ext cx="10458238" cy="2452117"/>
          </a:xfrm>
        </p:spPr>
        <p:txBody>
          <a:bodyPr vert="horz" lIns="91440" tIns="45720" rIns="91440" bIns="45720" rtlCol="0" anchor="t">
            <a:normAutofit lnSpcReduction="10000"/>
          </a:bodyPr>
          <a:lstStyle/>
          <a:p>
            <a:pPr marL="342900" lvl="0" indent="-342900" algn="just">
              <a:lnSpc>
                <a:spcPct val="115000"/>
              </a:lnSpc>
              <a:spcBef>
                <a:spcPts val="0"/>
              </a:spcBef>
              <a:spcAft>
                <a:spcPts val="800"/>
              </a:spcAft>
              <a:buFont typeface="Symbol" panose="05050102010706020507" pitchFamily="18" charset="2"/>
              <a:buChar char=""/>
            </a:pPr>
            <a:r>
              <a:rPr lang="en-GB" sz="1600" dirty="0">
                <a:solidFill>
                  <a:srgbClr val="000000"/>
                </a:solidFill>
                <a:effectLst/>
                <a:latin typeface="Calibri"/>
                <a:ea typeface="Aptos" panose="020B0004020202020204" pitchFamily="34" charset="0"/>
                <a:cs typeface="Calibri"/>
              </a:rPr>
              <a:t>The consolidated budget deficit for 2024/25 is projected at 5 per cent of GDP from 4.5 per cent in the 2024 Budget. </a:t>
            </a:r>
          </a:p>
          <a:p>
            <a:pPr marL="342900" lvl="0" indent="-342900" algn="just">
              <a:lnSpc>
                <a:spcPct val="115000"/>
              </a:lnSpc>
              <a:spcBef>
                <a:spcPts val="0"/>
              </a:spcBef>
              <a:spcAft>
                <a:spcPts val="800"/>
              </a:spcAft>
              <a:buFont typeface="Symbol" panose="05050102010706020507" pitchFamily="18" charset="2"/>
              <a:buChar char=""/>
            </a:pPr>
            <a:r>
              <a:rPr lang="en-GB" sz="1600" dirty="0">
                <a:solidFill>
                  <a:srgbClr val="000000"/>
                </a:solidFill>
                <a:effectLst/>
                <a:latin typeface="Calibri"/>
                <a:ea typeface="Aptos" panose="020B0004020202020204" pitchFamily="34" charset="0"/>
                <a:cs typeface="Calibri"/>
              </a:rPr>
              <a:t>The deficit is projected to decline to 3.4 per cent of GDP in 2027/28 as the main budget deficit narrows. </a:t>
            </a:r>
          </a:p>
          <a:p>
            <a:pPr marL="342900" lvl="0" indent="-342900" algn="just">
              <a:lnSpc>
                <a:spcPct val="115000"/>
              </a:lnSpc>
              <a:spcBef>
                <a:spcPts val="0"/>
              </a:spcBef>
              <a:spcAft>
                <a:spcPts val="800"/>
              </a:spcAft>
              <a:buFont typeface="Symbol" panose="05050102010706020507" pitchFamily="18" charset="2"/>
              <a:buChar char=""/>
            </a:pPr>
            <a:r>
              <a:rPr lang="en-GB" sz="1600" dirty="0">
                <a:solidFill>
                  <a:srgbClr val="000000"/>
                </a:solidFill>
                <a:effectLst/>
                <a:latin typeface="Calibri"/>
                <a:ea typeface="Aptos" panose="020B0004020202020204" pitchFamily="34" charset="0"/>
                <a:cs typeface="Calibri"/>
              </a:rPr>
              <a:t>Social security funds, provinces and public entities move into a combined cash deficit in 2024/25 and over the medium term. </a:t>
            </a:r>
          </a:p>
          <a:p>
            <a:pPr marL="342900" lvl="0" indent="-342900" algn="just">
              <a:lnSpc>
                <a:spcPct val="115000"/>
              </a:lnSpc>
              <a:spcBef>
                <a:spcPts val="0"/>
              </a:spcBef>
              <a:spcAft>
                <a:spcPts val="800"/>
              </a:spcAft>
              <a:buFont typeface="Symbol" panose="05050102010706020507" pitchFamily="18" charset="2"/>
              <a:buChar char=""/>
            </a:pPr>
            <a:r>
              <a:rPr lang="en-GB" sz="1600" dirty="0">
                <a:solidFill>
                  <a:srgbClr val="000000"/>
                </a:solidFill>
                <a:effectLst/>
                <a:latin typeface="Calibri"/>
                <a:ea typeface="Aptos" panose="020B0004020202020204" pitchFamily="34" charset="0"/>
                <a:cs typeface="Calibri"/>
              </a:rPr>
              <a:t>Over the next three years, consolidated non‐interest expenditure will increase at an annual average rate of 0.9 per cent in real terms. </a:t>
            </a:r>
          </a:p>
          <a:p>
            <a:pPr marL="342900" lvl="0" indent="-342900" algn="just">
              <a:lnSpc>
                <a:spcPct val="115000"/>
              </a:lnSpc>
              <a:spcBef>
                <a:spcPts val="0"/>
              </a:spcBef>
              <a:spcAft>
                <a:spcPts val="800"/>
              </a:spcAft>
              <a:buFont typeface="Symbol" panose="05050102010706020507" pitchFamily="18" charset="2"/>
              <a:buChar char=""/>
            </a:pPr>
            <a:r>
              <a:rPr lang="en-GB" sz="1600" dirty="0">
                <a:solidFill>
                  <a:srgbClr val="000000"/>
                </a:solidFill>
                <a:effectLst/>
                <a:latin typeface="Calibri"/>
                <a:ea typeface="Aptos" panose="020B0004020202020204" pitchFamily="34" charset="0"/>
                <a:cs typeface="Calibri"/>
              </a:rPr>
              <a:t>The consolidated budget deficit is largely driven by the capital financing requirement.</a:t>
            </a:r>
          </a:p>
          <a:p>
            <a:pPr marL="0" indent="0" algn="just">
              <a:spcBef>
                <a:spcPts val="0"/>
              </a:spcBef>
              <a:buNone/>
            </a:pPr>
            <a:endParaRPr lang="en-GB" sz="1600" dirty="0">
              <a:ea typeface="Calibri"/>
              <a:cs typeface="Calibri"/>
            </a:endParaRPr>
          </a:p>
        </p:txBody>
      </p:sp>
      <p:pic>
        <p:nvPicPr>
          <p:cNvPr id="8" name="Picture 7">
            <a:extLst>
              <a:ext uri="{FF2B5EF4-FFF2-40B4-BE49-F238E27FC236}">
                <a16:creationId xmlns:a16="http://schemas.microsoft.com/office/drawing/2014/main" id="{1C6BF0AE-3883-08C2-560C-9715ADEEA171}"/>
              </a:ext>
            </a:extLst>
          </p:cNvPr>
          <p:cNvPicPr>
            <a:picLocks noChangeAspect="1"/>
          </p:cNvPicPr>
          <p:nvPr/>
        </p:nvPicPr>
        <p:blipFill>
          <a:blip r:embed="rId5"/>
          <a:stretch>
            <a:fillRect/>
          </a:stretch>
        </p:blipFill>
        <p:spPr>
          <a:xfrm>
            <a:off x="1819904" y="4405883"/>
            <a:ext cx="8010663" cy="2452117"/>
          </a:xfrm>
          <a:prstGeom prst="rect">
            <a:avLst/>
          </a:prstGeom>
        </p:spPr>
      </p:pic>
      <p:sp>
        <p:nvSpPr>
          <p:cNvPr id="9" name="TextBox 8">
            <a:extLst>
              <a:ext uri="{FF2B5EF4-FFF2-40B4-BE49-F238E27FC236}">
                <a16:creationId xmlns:a16="http://schemas.microsoft.com/office/drawing/2014/main" id="{92A39EA5-0A4A-13E7-54C7-FC3712AA917B}"/>
              </a:ext>
            </a:extLst>
          </p:cNvPr>
          <p:cNvSpPr txBox="1"/>
          <p:nvPr/>
        </p:nvSpPr>
        <p:spPr>
          <a:xfrm>
            <a:off x="1714905" y="4168526"/>
            <a:ext cx="6911163" cy="307777"/>
          </a:xfrm>
          <a:prstGeom prst="rect">
            <a:avLst/>
          </a:prstGeom>
          <a:noFill/>
        </p:spPr>
        <p:txBody>
          <a:bodyPr wrap="square" rtlCol="0">
            <a:spAutoFit/>
          </a:bodyPr>
          <a:lstStyle/>
          <a:p>
            <a:r>
              <a:rPr lang="en-ZA" sz="1400" b="1"/>
              <a:t>Consolidated fiscal framework</a:t>
            </a:r>
            <a:endParaRPr lang="en-US" sz="1400" b="1"/>
          </a:p>
        </p:txBody>
      </p:sp>
      <p:sp>
        <p:nvSpPr>
          <p:cNvPr id="6" name="Title 5">
            <a:extLst>
              <a:ext uri="{FF2B5EF4-FFF2-40B4-BE49-F238E27FC236}">
                <a16:creationId xmlns:a16="http://schemas.microsoft.com/office/drawing/2014/main" id="{4D76AFB4-1D9F-3484-66BD-9FA576705CAC}"/>
              </a:ext>
            </a:extLst>
          </p:cNvPr>
          <p:cNvSpPr>
            <a:spLocks noGrp="1"/>
          </p:cNvSpPr>
          <p:nvPr>
            <p:ph type="title"/>
          </p:nvPr>
        </p:nvSpPr>
        <p:spPr/>
        <p:txBody>
          <a:bodyPr>
            <a:noAutofit/>
          </a:bodyPr>
          <a:lstStyle/>
          <a:p>
            <a:pPr>
              <a:lnSpc>
                <a:spcPct val="100000"/>
              </a:lnSpc>
            </a:pPr>
            <a:r>
              <a:rPr lang="en-GB" sz="3000" dirty="0"/>
              <a:t>The consolidated budget deficit is projected </a:t>
            </a:r>
            <a:br>
              <a:rPr lang="en-GB" sz="3000" dirty="0"/>
            </a:br>
            <a:r>
              <a:rPr lang="en-GB" sz="3000" dirty="0"/>
              <a:t>to narrow  to 3.4 per cent of GDP by 2027/28</a:t>
            </a:r>
            <a:endParaRPr lang="en-ZA" sz="3000" dirty="0"/>
          </a:p>
        </p:txBody>
      </p:sp>
      <p:sp>
        <p:nvSpPr>
          <p:cNvPr id="7" name="Slide Number Placeholder 6">
            <a:extLst>
              <a:ext uri="{FF2B5EF4-FFF2-40B4-BE49-F238E27FC236}">
                <a16:creationId xmlns:a16="http://schemas.microsoft.com/office/drawing/2014/main" id="{8A388604-69B8-B1E8-B5B3-FB424FC352A9}"/>
              </a:ext>
            </a:extLst>
          </p:cNvPr>
          <p:cNvSpPr>
            <a:spLocks noGrp="1"/>
          </p:cNvSpPr>
          <p:nvPr>
            <p:ph type="sldNum" sz="quarter" idx="12"/>
          </p:nvPr>
        </p:nvSpPr>
        <p:spPr/>
        <p:txBody>
          <a:bodyPr/>
          <a:lstStyle/>
          <a:p>
            <a:fld id="{97EE878C-8134-2F48-B4E0-56C993B897B0}" type="slidenum">
              <a:rPr lang="en-US" smtClean="0"/>
              <a:t>19</a:t>
            </a:fld>
            <a:endParaRPr lang="en-US"/>
          </a:p>
        </p:txBody>
      </p:sp>
    </p:spTree>
    <p:extLst>
      <p:ext uri="{BB962C8B-B14F-4D97-AF65-F5344CB8AC3E}">
        <p14:creationId xmlns:p14="http://schemas.microsoft.com/office/powerpoint/2010/main" val="231394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a:xfrm>
            <a:off x="1962363" y="513344"/>
            <a:ext cx="9810535" cy="930400"/>
          </a:xfrm>
        </p:spPr>
        <p:txBody>
          <a:bodyPr>
            <a:normAutofit/>
          </a:bodyPr>
          <a:lstStyle/>
          <a:p>
            <a:r>
              <a:rPr lang="en-US" sz="3000" dirty="0"/>
              <a:t>Overview</a:t>
            </a:r>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1962362" y="1712201"/>
            <a:ext cx="9810536" cy="4592547"/>
          </a:xfrm>
        </p:spPr>
        <p:txBody>
          <a:bodyPr vert="horz" lIns="91440" tIns="45720" rIns="91440" bIns="45720" rtlCol="0" anchor="t">
            <a:noAutofit/>
          </a:bodyPr>
          <a:lstStyle/>
          <a:p>
            <a:pPr algn="just"/>
            <a:r>
              <a:rPr lang="en-GB" sz="2200" dirty="0"/>
              <a:t>The 2025 Budget lays the foundation for faster economic growth and continues to stabilise the public finances. </a:t>
            </a:r>
          </a:p>
          <a:p>
            <a:pPr algn="just"/>
            <a:r>
              <a:rPr lang="en-GB" sz="2200" dirty="0"/>
              <a:t>South Africa’s economic outlook is slowly improving, with GDP growth expected to average 1.8 per cent over the next three years.</a:t>
            </a:r>
            <a:endParaRPr lang="en-GB" sz="2200" dirty="0">
              <a:ea typeface="Calibri"/>
              <a:cs typeface="Calibri"/>
            </a:endParaRPr>
          </a:p>
          <a:p>
            <a:pPr algn="just"/>
            <a:r>
              <a:rPr lang="en-GB" sz="2200" dirty="0"/>
              <a:t>The fiscal strategy blends critical spending measures, including for essential services and infrastructure investments, with a significant revenue increase.</a:t>
            </a:r>
            <a:endParaRPr lang="en-GB" sz="2200" dirty="0">
              <a:ea typeface="Calibri"/>
              <a:cs typeface="Calibri"/>
            </a:endParaRPr>
          </a:p>
          <a:p>
            <a:pPr algn="just"/>
            <a:r>
              <a:rPr lang="en-GB" sz="2200" dirty="0"/>
              <a:t>In light of new and persistent spending pressures, government has decided to raise additional tax revenues, mainly by increasing the value-added tax (VAT) rate.</a:t>
            </a:r>
            <a:endParaRPr lang="en-GB" sz="2200" dirty="0">
              <a:ea typeface="Calibri"/>
              <a:cs typeface="Calibri"/>
            </a:endParaRPr>
          </a:p>
          <a:p>
            <a:pPr algn="just"/>
            <a:r>
              <a:rPr lang="en-GB" sz="2200" dirty="0"/>
              <a:t>Next year, debt will stabilise at 76.1 per cent of GDP. Debt-service costs, which consume 22 cents of every rand of revenue, stabilise in the current year. </a:t>
            </a:r>
            <a:endParaRPr lang="en-GB" sz="2200" dirty="0">
              <a:ea typeface="Calibri"/>
              <a:cs typeface="Calibri"/>
            </a:endParaRPr>
          </a:p>
          <a:p>
            <a:pPr algn="just"/>
            <a:r>
              <a:rPr lang="en-GB" sz="2200" dirty="0"/>
              <a:t>Investing in strategic infrastructure, supporting job creation and maintaining a growth-friendly fiscal policy will underpin government policy over the medium term.</a:t>
            </a:r>
            <a:endParaRPr lang="en-GB" sz="2200" dirty="0">
              <a:ea typeface="Calibri"/>
              <a:cs typeface="Calibri"/>
            </a:endParaRPr>
          </a:p>
          <a:p>
            <a:pPr algn="just"/>
            <a:endParaRPr lang="en-US" sz="2200"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A29E8D34-BA61-5AF6-C972-891CABED22ED}"/>
              </a:ext>
            </a:extLst>
          </p:cNvPr>
          <p:cNvSpPr>
            <a:spLocks noGrp="1"/>
          </p:cNvSpPr>
          <p:nvPr>
            <p:ph type="sldNum" sz="quarter" idx="12"/>
          </p:nvPr>
        </p:nvSpPr>
        <p:spPr/>
        <p:txBody>
          <a:bodyPr/>
          <a:lstStyle/>
          <a:p>
            <a:fld id="{97EE878C-8134-2F48-B4E0-56C993B897B0}" type="slidenum">
              <a:rPr lang="en-US" smtClean="0"/>
              <a:t>2</a:t>
            </a:fld>
            <a:endParaRPr lang="en-US"/>
          </a:p>
        </p:txBody>
      </p:sp>
    </p:spTree>
    <p:extLst>
      <p:ext uri="{BB962C8B-B14F-4D97-AF65-F5344CB8AC3E}">
        <p14:creationId xmlns:p14="http://schemas.microsoft.com/office/powerpoint/2010/main" val="206565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p:txBody>
          <a:bodyPr>
            <a:normAutofit/>
          </a:bodyPr>
          <a:lstStyle/>
          <a:p>
            <a:r>
              <a:rPr lang="en-GB" sz="3000" dirty="0"/>
              <a:t>Division of nationally raised revenue </a:t>
            </a:r>
            <a:endParaRPr lang="en-US" sz="3000" dirty="0"/>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8013700" y="1952091"/>
            <a:ext cx="3759198" cy="3674010"/>
          </a:xfrm>
        </p:spPr>
        <p:txBody>
          <a:bodyPr>
            <a:normAutofit fontScale="92500" lnSpcReduction="10000"/>
          </a:bodyPr>
          <a:lstStyle/>
          <a:p>
            <a:pPr algn="just"/>
            <a:r>
              <a:rPr lang="en-GB" sz="1700" dirty="0"/>
              <a:t>Over the 2025 MTEF period, excluding payments for servicing debt, the contingency reserve and provisional allocations, 48.5 per cent of nationally raised revenues are allocated to national government,    41.9 per cent to provinces and 9.6 per cent to local government. </a:t>
            </a:r>
          </a:p>
          <a:p>
            <a:pPr algn="just"/>
            <a:r>
              <a:rPr lang="en-GB" sz="1700" dirty="0"/>
              <a:t>Subnational governments need to implement structural reforms to improve spending efficiency, enhance revenue management and enforce accountability. </a:t>
            </a:r>
          </a:p>
          <a:p>
            <a:pPr algn="just"/>
            <a:r>
              <a:rPr lang="en-GB" sz="1700" dirty="0"/>
              <a:t>Conditional grant reforms focus on streamlining, enhancing flexibility and aligning resources with service delivery priorities.</a:t>
            </a:r>
          </a:p>
          <a:p>
            <a:endParaRPr lang="en-US" dirty="0"/>
          </a:p>
        </p:txBody>
      </p:sp>
      <p:pic>
        <p:nvPicPr>
          <p:cNvPr id="5" name="Picture 4">
            <a:extLst>
              <a:ext uri="{FF2B5EF4-FFF2-40B4-BE49-F238E27FC236}">
                <a16:creationId xmlns:a16="http://schemas.microsoft.com/office/drawing/2014/main" id="{FD629A26-2F30-ACEE-3CA6-3CF1E40A2111}"/>
              </a:ext>
            </a:extLst>
          </p:cNvPr>
          <p:cNvPicPr>
            <a:picLocks noChangeAspect="1"/>
          </p:cNvPicPr>
          <p:nvPr/>
        </p:nvPicPr>
        <p:blipFill>
          <a:blip r:embed="rId2"/>
          <a:stretch>
            <a:fillRect/>
          </a:stretch>
        </p:blipFill>
        <p:spPr>
          <a:xfrm>
            <a:off x="1962362" y="2259868"/>
            <a:ext cx="5926995" cy="4013340"/>
          </a:xfrm>
          <a:prstGeom prst="rect">
            <a:avLst/>
          </a:prstGeom>
        </p:spPr>
      </p:pic>
      <p:sp>
        <p:nvSpPr>
          <p:cNvPr id="6" name="TextBox 5">
            <a:extLst>
              <a:ext uri="{FF2B5EF4-FFF2-40B4-BE49-F238E27FC236}">
                <a16:creationId xmlns:a16="http://schemas.microsoft.com/office/drawing/2014/main" id="{BDF96419-B9D3-48F1-8DA0-61C40A94A8BF}"/>
              </a:ext>
            </a:extLst>
          </p:cNvPr>
          <p:cNvSpPr txBox="1"/>
          <p:nvPr/>
        </p:nvSpPr>
        <p:spPr>
          <a:xfrm>
            <a:off x="1962363" y="1952090"/>
            <a:ext cx="5778139" cy="307777"/>
          </a:xfrm>
          <a:prstGeom prst="rect">
            <a:avLst/>
          </a:prstGeom>
          <a:noFill/>
        </p:spPr>
        <p:txBody>
          <a:bodyPr wrap="square" rtlCol="0">
            <a:spAutoFit/>
          </a:bodyPr>
          <a:lstStyle/>
          <a:p>
            <a:r>
              <a:rPr lang="en-ZA" sz="1400" b="1"/>
              <a:t>Division of Revenue</a:t>
            </a:r>
            <a:endParaRPr lang="en-US" sz="1400" b="1"/>
          </a:p>
        </p:txBody>
      </p:sp>
      <p:sp>
        <p:nvSpPr>
          <p:cNvPr id="4" name="Slide Number Placeholder 3">
            <a:extLst>
              <a:ext uri="{FF2B5EF4-FFF2-40B4-BE49-F238E27FC236}">
                <a16:creationId xmlns:a16="http://schemas.microsoft.com/office/drawing/2014/main" id="{164FA5E9-60F0-E1ED-5380-E407A3E5AC75}"/>
              </a:ext>
            </a:extLst>
          </p:cNvPr>
          <p:cNvSpPr>
            <a:spLocks noGrp="1"/>
          </p:cNvSpPr>
          <p:nvPr>
            <p:ph type="sldNum" sz="quarter" idx="12"/>
          </p:nvPr>
        </p:nvSpPr>
        <p:spPr/>
        <p:txBody>
          <a:bodyPr/>
          <a:lstStyle/>
          <a:p>
            <a:fld id="{97EE878C-8134-2F48-B4E0-56C993B897B0}" type="slidenum">
              <a:rPr lang="en-US" smtClean="0"/>
              <a:t>20</a:t>
            </a:fld>
            <a:endParaRPr lang="en-US"/>
          </a:p>
        </p:txBody>
      </p:sp>
    </p:spTree>
    <p:extLst>
      <p:ext uri="{BB962C8B-B14F-4D97-AF65-F5344CB8AC3E}">
        <p14:creationId xmlns:p14="http://schemas.microsoft.com/office/powerpoint/2010/main" val="345460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C1D0274-7938-35B2-EBE9-223071D1443E}"/>
              </a:ext>
            </a:extLst>
          </p:cNvPr>
          <p:cNvGraphicFramePr>
            <a:graphicFrameLocks noChangeAspect="1"/>
          </p:cNvGraphicFramePr>
          <p:nvPr>
            <p:custDataLst>
              <p:tags r:id="rId1"/>
            </p:custDataLst>
            <p:extLst>
              <p:ext uri="{D42A27DB-BD31-4B8C-83A1-F6EECF244321}">
                <p14:modId xmlns:p14="http://schemas.microsoft.com/office/powerpoint/2010/main" val="9287603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3C1D0274-7938-35B2-EBE9-223071D1443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a:xfrm>
            <a:off x="1755059" y="760288"/>
            <a:ext cx="10017840" cy="930400"/>
          </a:xfrm>
        </p:spPr>
        <p:txBody>
          <a:bodyPr vert="horz">
            <a:noAutofit/>
          </a:bodyPr>
          <a:lstStyle/>
          <a:p>
            <a:pPr>
              <a:lnSpc>
                <a:spcPct val="100000"/>
              </a:lnSpc>
            </a:pPr>
            <a:r>
              <a:rPr lang="en-GB" sz="3000" dirty="0"/>
              <a:t>Government continues to manage the borrowing </a:t>
            </a:r>
            <a:br>
              <a:rPr lang="en-GB" sz="3000" dirty="0"/>
            </a:br>
            <a:r>
              <a:rPr lang="en-GB" sz="3000" dirty="0"/>
              <a:t>requirement in 2025/26 and over the 2025 MTEF period</a:t>
            </a:r>
            <a:endParaRPr lang="en-US" sz="3000" dirty="0"/>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7066324" y="2038355"/>
            <a:ext cx="4706574" cy="4261867"/>
          </a:xfrm>
        </p:spPr>
        <p:txBody>
          <a:bodyPr vert="horz" lIns="91440" tIns="45720" rIns="91440" bIns="45720" rtlCol="0" anchor="t">
            <a:normAutofit/>
          </a:bodyPr>
          <a:lstStyle/>
          <a:p>
            <a:pPr marL="0" algn="just" rtl="0"/>
            <a:r>
              <a:rPr lang="en-GB" sz="1800" dirty="0">
                <a:latin typeface="Calibri"/>
              </a:rPr>
              <a:t>In 2025/26, the gross borrowing requirement is expected to be R14.6 billion lower than projected in the 2024 </a:t>
            </a:r>
            <a:r>
              <a:rPr lang="en-GB" sz="1800" i="1" dirty="0">
                <a:latin typeface="Calibri"/>
              </a:rPr>
              <a:t>Budget Review </a:t>
            </a:r>
            <a:r>
              <a:rPr lang="en-GB" sz="1800" dirty="0">
                <a:latin typeface="Calibri"/>
              </a:rPr>
              <a:t>due to a reduction in Eskom debt relief. </a:t>
            </a:r>
          </a:p>
          <a:p>
            <a:pPr marL="0" algn="just" rtl="0"/>
            <a:r>
              <a:rPr lang="en-GB" sz="1800" dirty="0">
                <a:latin typeface="Calibri"/>
              </a:rPr>
              <a:t>The final R70 billion debt takeover will now be replaced</a:t>
            </a:r>
            <a:r>
              <a:rPr lang="en-GB" sz="1800" dirty="0">
                <a:latin typeface="Aptos"/>
              </a:rPr>
              <a:t> </a:t>
            </a:r>
            <a:r>
              <a:rPr lang="en-GB" sz="1800" dirty="0">
                <a:latin typeface="Calibri"/>
              </a:rPr>
              <a:t>with two advances amounting to R50 billion: R40 billion in 2025/26 and             R10 billion in 2028/29. </a:t>
            </a:r>
            <a:endParaRPr lang="en-GB" sz="1800" dirty="0">
              <a:latin typeface="Calibri"/>
              <a:ea typeface="Calibri"/>
              <a:cs typeface="Calibri"/>
            </a:endParaRPr>
          </a:p>
          <a:p>
            <a:pPr marL="0" algn="just" rtl="0"/>
            <a:r>
              <a:rPr lang="en-GB" sz="1800" dirty="0">
                <a:latin typeface="Calibri"/>
                <a:ea typeface="Calibri"/>
                <a:cs typeface="Calibri"/>
              </a:rPr>
              <a:t>Average net Treasury bill issuance will be R40.3 billion over three years, with long‐term borrowing averaging R362.6 billion.</a:t>
            </a:r>
          </a:p>
          <a:p>
            <a:pPr algn="just"/>
            <a:r>
              <a:rPr lang="en-GB" sz="1800" dirty="0">
                <a:ea typeface="Calibri"/>
                <a:cs typeface="Calibri"/>
              </a:rPr>
              <a:t>International borrowing will average      US$4.9 billion over the medium-term. </a:t>
            </a:r>
          </a:p>
          <a:p>
            <a:endParaRPr lang="en-GB" sz="1800" dirty="0">
              <a:ea typeface="Calibri"/>
              <a:cs typeface="Calibri"/>
            </a:endParaRPr>
          </a:p>
        </p:txBody>
      </p:sp>
      <p:pic>
        <p:nvPicPr>
          <p:cNvPr id="4" name="Picture 3" descr="A screen shot of a computer&#10;&#10;AI-generated content may be incorrect.">
            <a:extLst>
              <a:ext uri="{FF2B5EF4-FFF2-40B4-BE49-F238E27FC236}">
                <a16:creationId xmlns:a16="http://schemas.microsoft.com/office/drawing/2014/main" id="{79C9E9F8-B6F1-F717-3295-A6966BC267A6}"/>
              </a:ext>
            </a:extLst>
          </p:cNvPr>
          <p:cNvPicPr>
            <a:picLocks noChangeAspect="1"/>
          </p:cNvPicPr>
          <p:nvPr/>
        </p:nvPicPr>
        <p:blipFill>
          <a:blip r:embed="rId5"/>
          <a:stretch>
            <a:fillRect/>
          </a:stretch>
        </p:blipFill>
        <p:spPr>
          <a:xfrm>
            <a:off x="1606652" y="2041582"/>
            <a:ext cx="5119698" cy="4460818"/>
          </a:xfrm>
          <a:prstGeom prst="rect">
            <a:avLst/>
          </a:prstGeom>
        </p:spPr>
      </p:pic>
      <p:pic>
        <p:nvPicPr>
          <p:cNvPr id="5" name="Picture 4">
            <a:extLst>
              <a:ext uri="{FF2B5EF4-FFF2-40B4-BE49-F238E27FC236}">
                <a16:creationId xmlns:a16="http://schemas.microsoft.com/office/drawing/2014/main" id="{29942448-471F-9A08-248F-B0040BDD610F}"/>
              </a:ext>
            </a:extLst>
          </p:cNvPr>
          <p:cNvPicPr>
            <a:picLocks noChangeAspect="1"/>
          </p:cNvPicPr>
          <p:nvPr/>
        </p:nvPicPr>
        <p:blipFill>
          <a:blip r:embed="rId6"/>
          <a:stretch>
            <a:fillRect/>
          </a:stretch>
        </p:blipFill>
        <p:spPr>
          <a:xfrm>
            <a:off x="1557491" y="1690688"/>
            <a:ext cx="7725943" cy="529253"/>
          </a:xfrm>
          <a:prstGeom prst="rect">
            <a:avLst/>
          </a:prstGeom>
        </p:spPr>
      </p:pic>
      <p:sp>
        <p:nvSpPr>
          <p:cNvPr id="6" name="Slide Number Placeholder 5">
            <a:extLst>
              <a:ext uri="{FF2B5EF4-FFF2-40B4-BE49-F238E27FC236}">
                <a16:creationId xmlns:a16="http://schemas.microsoft.com/office/drawing/2014/main" id="{599AD5BD-DD00-D378-2667-1283B8BB765F}"/>
              </a:ext>
            </a:extLst>
          </p:cNvPr>
          <p:cNvSpPr>
            <a:spLocks noGrp="1"/>
          </p:cNvSpPr>
          <p:nvPr>
            <p:ph type="sldNum" sz="quarter" idx="12"/>
          </p:nvPr>
        </p:nvSpPr>
        <p:spPr/>
        <p:txBody>
          <a:bodyPr/>
          <a:lstStyle/>
          <a:p>
            <a:fld id="{97EE878C-8134-2F48-B4E0-56C993B897B0}" type="slidenum">
              <a:rPr lang="en-US" smtClean="0"/>
              <a:t>21</a:t>
            </a:fld>
            <a:endParaRPr lang="en-US"/>
          </a:p>
        </p:txBody>
      </p:sp>
    </p:spTree>
    <p:extLst>
      <p:ext uri="{BB962C8B-B14F-4D97-AF65-F5344CB8AC3E}">
        <p14:creationId xmlns:p14="http://schemas.microsoft.com/office/powerpoint/2010/main" val="94761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p:txBody>
          <a:bodyPr>
            <a:noAutofit/>
          </a:bodyPr>
          <a:lstStyle/>
          <a:p>
            <a:pPr>
              <a:lnSpc>
                <a:spcPct val="100000"/>
              </a:lnSpc>
            </a:pPr>
            <a:r>
              <a:rPr lang="en-GB" sz="3000" dirty="0"/>
              <a:t>In 2025/26, public debt will peak, stabilising </a:t>
            </a:r>
            <a:br>
              <a:rPr lang="en-GB" sz="3000" dirty="0"/>
            </a:br>
            <a:r>
              <a:rPr lang="en-GB" sz="3000" dirty="0"/>
              <a:t>at 76.1 per cent of GDP</a:t>
            </a:r>
            <a:endParaRPr lang="en-US" sz="3000" dirty="0"/>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7823201" y="2145755"/>
            <a:ext cx="3949697" cy="2467510"/>
          </a:xfrm>
        </p:spPr>
        <p:txBody>
          <a:bodyPr vert="horz" lIns="91440" tIns="45720" rIns="91440" bIns="45720" rtlCol="0" anchor="t">
            <a:normAutofit/>
          </a:bodyPr>
          <a:lstStyle/>
          <a:p>
            <a:pPr algn="just"/>
            <a:r>
              <a:rPr lang="en-GB" sz="2000"/>
              <a:t>This is the result of a growing primary budget surplus, meaning revenue exceeds non-interest spending.</a:t>
            </a:r>
            <a:endParaRPr lang="en-GB"/>
          </a:p>
          <a:p>
            <a:pPr algn="just"/>
            <a:r>
              <a:rPr lang="en-GB" sz="2000"/>
              <a:t>Meanwhile, debt-service costs will peak in 2024/25, stabilising at 21.7 per cent of revenue, and will decline thereafter. </a:t>
            </a:r>
          </a:p>
          <a:p>
            <a:endParaRPr lang="en-US"/>
          </a:p>
        </p:txBody>
      </p:sp>
      <p:pic>
        <p:nvPicPr>
          <p:cNvPr id="4" name="Picture 3">
            <a:extLst>
              <a:ext uri="{FF2B5EF4-FFF2-40B4-BE49-F238E27FC236}">
                <a16:creationId xmlns:a16="http://schemas.microsoft.com/office/drawing/2014/main" id="{430AC1EC-123B-B21F-B36A-5773FEF4400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657604" y="2183767"/>
            <a:ext cx="6012963" cy="4501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A0F4B0-F6FB-DED5-1498-2D51D42E30FC}"/>
              </a:ext>
            </a:extLst>
          </p:cNvPr>
          <p:cNvSpPr txBox="1"/>
          <p:nvPr/>
        </p:nvSpPr>
        <p:spPr>
          <a:xfrm>
            <a:off x="1572509" y="1803411"/>
            <a:ext cx="6098058" cy="369332"/>
          </a:xfrm>
          <a:prstGeom prst="rect">
            <a:avLst/>
          </a:prstGeom>
          <a:noFill/>
        </p:spPr>
        <p:txBody>
          <a:bodyPr wrap="square">
            <a:spAutoFit/>
          </a:bodyPr>
          <a:lstStyle/>
          <a:p>
            <a:r>
              <a:rPr lang="en-ZA" b="1"/>
              <a:t>Gross debt-to-GDP outlook</a:t>
            </a:r>
          </a:p>
        </p:txBody>
      </p:sp>
      <p:sp>
        <p:nvSpPr>
          <p:cNvPr id="5" name="Slide Number Placeholder 4">
            <a:extLst>
              <a:ext uri="{FF2B5EF4-FFF2-40B4-BE49-F238E27FC236}">
                <a16:creationId xmlns:a16="http://schemas.microsoft.com/office/drawing/2014/main" id="{D49915CA-61F1-C576-6CAB-11FCE9EB05AF}"/>
              </a:ext>
            </a:extLst>
          </p:cNvPr>
          <p:cNvSpPr>
            <a:spLocks noGrp="1"/>
          </p:cNvSpPr>
          <p:nvPr>
            <p:ph type="sldNum" sz="quarter" idx="12"/>
          </p:nvPr>
        </p:nvSpPr>
        <p:spPr/>
        <p:txBody>
          <a:bodyPr/>
          <a:lstStyle/>
          <a:p>
            <a:fld id="{97EE878C-8134-2F48-B4E0-56C993B897B0}" type="slidenum">
              <a:rPr lang="en-US" smtClean="0"/>
              <a:t>22</a:t>
            </a:fld>
            <a:endParaRPr lang="en-US"/>
          </a:p>
        </p:txBody>
      </p:sp>
    </p:spTree>
    <p:extLst>
      <p:ext uri="{BB962C8B-B14F-4D97-AF65-F5344CB8AC3E}">
        <p14:creationId xmlns:p14="http://schemas.microsoft.com/office/powerpoint/2010/main" val="2484292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6C1A0A5-D8F2-C675-F7C3-AD5FF40D6361}"/>
              </a:ext>
            </a:extLst>
          </p:cNvPr>
          <p:cNvGraphicFramePr>
            <a:graphicFrameLocks noChangeAspect="1"/>
          </p:cNvGraphicFramePr>
          <p:nvPr>
            <p:custDataLst>
              <p:tags r:id="rId1"/>
            </p:custDataLst>
            <p:extLst>
              <p:ext uri="{D42A27DB-BD31-4B8C-83A1-F6EECF244321}">
                <p14:modId xmlns:p14="http://schemas.microsoft.com/office/powerpoint/2010/main" val="118608227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D6C1A0A5-D8F2-C675-F7C3-AD5FF40D636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p:txBody>
          <a:bodyPr vert="horz">
            <a:noAutofit/>
          </a:bodyPr>
          <a:lstStyle/>
          <a:p>
            <a:pPr>
              <a:lnSpc>
                <a:spcPct val="100000"/>
              </a:lnSpc>
            </a:pPr>
            <a:r>
              <a:rPr lang="en-GB" sz="3000" dirty="0"/>
              <a:t>SOCS remain distressed due to weak governance, </a:t>
            </a:r>
            <a:br>
              <a:rPr lang="en-GB" sz="3000" dirty="0"/>
            </a:br>
            <a:r>
              <a:rPr lang="en-GB" sz="3000" dirty="0"/>
              <a:t>finances and operations</a:t>
            </a:r>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p:txBody>
          <a:bodyPr>
            <a:normAutofit fontScale="70000" lnSpcReduction="20000"/>
          </a:bodyPr>
          <a:lstStyle/>
          <a:p>
            <a:pPr algn="just"/>
            <a:r>
              <a:rPr lang="en-GB" dirty="0"/>
              <a:t>State‐owned companies remain distressed due to weak governance, financial pressures and ongoing operational challenges. </a:t>
            </a:r>
          </a:p>
          <a:p>
            <a:pPr algn="just"/>
            <a:r>
              <a:rPr lang="en-GB" dirty="0"/>
              <a:t>Nevertheless, Eskom is making progress on its recovery plan, although its finances remain weak and operational performance requires significant improvement.</a:t>
            </a:r>
          </a:p>
          <a:p>
            <a:pPr algn="just"/>
            <a:r>
              <a:rPr lang="en-GB" dirty="0"/>
              <a:t>Transnet is hampered by high debt levels and needs to make faster progress on its recovery plan to improve operations and finances.</a:t>
            </a:r>
          </a:p>
          <a:p>
            <a:pPr algn="just"/>
            <a:r>
              <a:rPr lang="en-GB" dirty="0"/>
              <a:t>Development finance institutions continue to support economic growth. </a:t>
            </a:r>
          </a:p>
          <a:p>
            <a:pPr algn="just"/>
            <a:r>
              <a:rPr lang="en-GB" dirty="0"/>
              <a:t>Social security funds remain critical for social protection, with the Unemployment Insurance Fund and Compensation Fund showing financial resilience.</a:t>
            </a:r>
          </a:p>
          <a:p>
            <a:pPr algn="just"/>
            <a:r>
              <a:rPr lang="en-GB" dirty="0"/>
              <a:t>State-owned companies and major public entities continue to pose a large risk to the fiscal position. </a:t>
            </a:r>
          </a:p>
          <a:p>
            <a:pPr algn="just"/>
            <a:r>
              <a:rPr lang="en-GB" dirty="0"/>
              <a:t>Government is focused on improving governance and the effectiveness and transparency of the guarantee framework. </a:t>
            </a:r>
          </a:p>
          <a:p>
            <a:pPr algn="just"/>
            <a:r>
              <a:rPr lang="en-GB" dirty="0"/>
              <a:t>In addition, government will support critical capital investments through different mechanisms, including credit guarantees, on-lending and grant funding, where appropriate. </a:t>
            </a:r>
          </a:p>
          <a:p>
            <a:pPr algn="just"/>
            <a:endParaRPr lang="en-GB" dirty="0"/>
          </a:p>
          <a:p>
            <a:endParaRPr lang="en-US" dirty="0"/>
          </a:p>
        </p:txBody>
      </p:sp>
      <p:sp>
        <p:nvSpPr>
          <p:cNvPr id="4" name="Slide Number Placeholder 3">
            <a:extLst>
              <a:ext uri="{FF2B5EF4-FFF2-40B4-BE49-F238E27FC236}">
                <a16:creationId xmlns:a16="http://schemas.microsoft.com/office/drawing/2014/main" id="{E1C87608-88C0-E529-CF00-F47961FB2DE7}"/>
              </a:ext>
            </a:extLst>
          </p:cNvPr>
          <p:cNvSpPr>
            <a:spLocks noGrp="1"/>
          </p:cNvSpPr>
          <p:nvPr>
            <p:ph type="sldNum" sz="quarter" idx="12"/>
          </p:nvPr>
        </p:nvSpPr>
        <p:spPr/>
        <p:txBody>
          <a:bodyPr/>
          <a:lstStyle/>
          <a:p>
            <a:fld id="{97EE878C-8134-2F48-B4E0-56C993B897B0}" type="slidenum">
              <a:rPr lang="en-US" smtClean="0"/>
              <a:t>23</a:t>
            </a:fld>
            <a:endParaRPr lang="en-US"/>
          </a:p>
        </p:txBody>
      </p:sp>
    </p:spTree>
    <p:extLst>
      <p:ext uri="{BB962C8B-B14F-4D97-AF65-F5344CB8AC3E}">
        <p14:creationId xmlns:p14="http://schemas.microsoft.com/office/powerpoint/2010/main" val="2427943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A78539E-322B-E6A5-422D-9C747F0F33A6}"/>
              </a:ext>
            </a:extLst>
          </p:cNvPr>
          <p:cNvGraphicFramePr>
            <a:graphicFrameLocks noChangeAspect="1"/>
          </p:cNvGraphicFramePr>
          <p:nvPr>
            <p:custDataLst>
              <p:tags r:id="rId1"/>
            </p:custDataLst>
            <p:extLst>
              <p:ext uri="{D42A27DB-BD31-4B8C-83A1-F6EECF244321}">
                <p14:modId xmlns:p14="http://schemas.microsoft.com/office/powerpoint/2010/main" val="303356278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1A78539E-322B-E6A5-422D-9C747F0F33A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p:txBody>
          <a:bodyPr vert="horz">
            <a:noAutofit/>
          </a:bodyPr>
          <a:lstStyle/>
          <a:p>
            <a:pPr algn="just">
              <a:lnSpc>
                <a:spcPct val="100000"/>
              </a:lnSpc>
            </a:pPr>
            <a:r>
              <a:rPr lang="en-GB" sz="3000" dirty="0"/>
              <a:t>The 2025 Budget reaffirms government’s commitment to raising living standards, growth and stabilising debt</a:t>
            </a:r>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1962362" y="1952090"/>
            <a:ext cx="9810536" cy="4817010"/>
          </a:xfrm>
        </p:spPr>
        <p:txBody>
          <a:bodyPr>
            <a:normAutofit fontScale="62500" lnSpcReduction="20000"/>
          </a:bodyPr>
          <a:lstStyle/>
          <a:p>
            <a:pPr algn="just"/>
            <a:r>
              <a:rPr lang="en-GB" sz="3300" dirty="0"/>
              <a:t>Government’s fiscal strategy is on track to strengthen the public finances. </a:t>
            </a:r>
          </a:p>
          <a:p>
            <a:pPr algn="just"/>
            <a:r>
              <a:rPr lang="en-GB" sz="3300" dirty="0"/>
              <a:t>Debt‑service costs are forecast to peak as a share of revenue this year, declining gradually thereafter.</a:t>
            </a:r>
          </a:p>
          <a:p>
            <a:pPr algn="just"/>
            <a:r>
              <a:rPr lang="en-GB" sz="3300" dirty="0"/>
              <a:t>Provinces need to improve the management of personnel costs, raise infrastructure investment and arrest the trend of rising accruals in the health and education sectors.</a:t>
            </a:r>
          </a:p>
          <a:p>
            <a:pPr algn="just"/>
            <a:r>
              <a:rPr lang="en-GB" sz="3300" dirty="0"/>
              <a:t>Municipalities face governance, accountability and capacity challenges, with persistent irregular expenditure, rising debt accruals and declining revenue generation.</a:t>
            </a:r>
          </a:p>
          <a:p>
            <a:pPr algn="just"/>
            <a:r>
              <a:rPr lang="en-GB" sz="3300" dirty="0"/>
              <a:t>Risks to the fiscal outlook remain balanced. Medium- to longer-term risks to the fiscal outlook include:</a:t>
            </a:r>
          </a:p>
          <a:p>
            <a:pPr lvl="1" algn="just"/>
            <a:r>
              <a:rPr lang="en-GB" sz="3300" dirty="0"/>
              <a:t>Lower economic growth, leading to weaker revenue growth.</a:t>
            </a:r>
          </a:p>
          <a:p>
            <a:pPr lvl="1" algn="just"/>
            <a:r>
              <a:rPr lang="en-GB" sz="3300" dirty="0"/>
              <a:t>The poor financial condition of subnational governments and state-owned companies.</a:t>
            </a:r>
          </a:p>
          <a:p>
            <a:pPr lvl="1" algn="just"/>
            <a:r>
              <a:rPr lang="en-GB" sz="3300" dirty="0"/>
              <a:t>Macro-fiscal shocks due to heightened geopolitical tensions. </a:t>
            </a:r>
          </a:p>
          <a:p>
            <a:pPr algn="just"/>
            <a:r>
              <a:rPr lang="en-GB" sz="3300" dirty="0"/>
              <a:t>Determined application of the fiscal strategy, in concert with economic policy initiatives and a firm stance on state-owned company bailout requests, will mitigate these risks.</a:t>
            </a:r>
          </a:p>
          <a:p>
            <a:pPr marL="0" indent="0" algn="just">
              <a:buNone/>
            </a:pPr>
            <a:endParaRPr lang="en-GB" dirty="0"/>
          </a:p>
          <a:p>
            <a:pPr algn="just"/>
            <a:endParaRPr lang="en-GB" dirty="0"/>
          </a:p>
          <a:p>
            <a:endParaRPr lang="en-US" dirty="0"/>
          </a:p>
        </p:txBody>
      </p:sp>
      <p:sp>
        <p:nvSpPr>
          <p:cNvPr id="4" name="Slide Number Placeholder 3">
            <a:extLst>
              <a:ext uri="{FF2B5EF4-FFF2-40B4-BE49-F238E27FC236}">
                <a16:creationId xmlns:a16="http://schemas.microsoft.com/office/drawing/2014/main" id="{051A78E4-A556-177C-C7A8-F72A2E32E13D}"/>
              </a:ext>
            </a:extLst>
          </p:cNvPr>
          <p:cNvSpPr>
            <a:spLocks noGrp="1"/>
          </p:cNvSpPr>
          <p:nvPr>
            <p:ph type="sldNum" sz="quarter" idx="12"/>
          </p:nvPr>
        </p:nvSpPr>
        <p:spPr/>
        <p:txBody>
          <a:bodyPr/>
          <a:lstStyle/>
          <a:p>
            <a:fld id="{97EE878C-8134-2F48-B4E0-56C993B897B0}" type="slidenum">
              <a:rPr lang="en-US" smtClean="0"/>
              <a:t>24</a:t>
            </a:fld>
            <a:endParaRPr lang="en-US"/>
          </a:p>
        </p:txBody>
      </p:sp>
    </p:spTree>
    <p:extLst>
      <p:ext uri="{BB962C8B-B14F-4D97-AF65-F5344CB8AC3E}">
        <p14:creationId xmlns:p14="http://schemas.microsoft.com/office/powerpoint/2010/main" val="964471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p:txBody>
          <a:bodyPr>
            <a:normAutofit/>
          </a:bodyPr>
          <a:lstStyle/>
          <a:p>
            <a:r>
              <a:rPr lang="en-US"/>
              <a:t>THANK YOU</a:t>
            </a:r>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p:txBody>
          <a:bodyPr>
            <a:normAutofit/>
          </a:bodyPr>
          <a:lstStyle/>
          <a:p>
            <a:pPr algn="just"/>
            <a:endParaRPr lang="en-GB"/>
          </a:p>
          <a:p>
            <a:endParaRPr lang="en-US"/>
          </a:p>
        </p:txBody>
      </p:sp>
      <p:sp>
        <p:nvSpPr>
          <p:cNvPr id="4" name="Slide Number Placeholder 3">
            <a:extLst>
              <a:ext uri="{FF2B5EF4-FFF2-40B4-BE49-F238E27FC236}">
                <a16:creationId xmlns:a16="http://schemas.microsoft.com/office/drawing/2014/main" id="{694610B1-4CB4-F181-3A9F-CA9199914F20}"/>
              </a:ext>
            </a:extLst>
          </p:cNvPr>
          <p:cNvSpPr>
            <a:spLocks noGrp="1"/>
          </p:cNvSpPr>
          <p:nvPr>
            <p:ph type="sldNum" sz="quarter" idx="12"/>
          </p:nvPr>
        </p:nvSpPr>
        <p:spPr/>
        <p:txBody>
          <a:bodyPr/>
          <a:lstStyle/>
          <a:p>
            <a:fld id="{97EE878C-8134-2F48-B4E0-56C993B897B0}" type="slidenum">
              <a:rPr lang="en-US" smtClean="0"/>
              <a:t>25</a:t>
            </a:fld>
            <a:endParaRPr lang="en-US"/>
          </a:p>
        </p:txBody>
      </p:sp>
    </p:spTree>
    <p:extLst>
      <p:ext uri="{BB962C8B-B14F-4D97-AF65-F5344CB8AC3E}">
        <p14:creationId xmlns:p14="http://schemas.microsoft.com/office/powerpoint/2010/main" val="89133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hink-cell data - do not delete" hidden="1">
            <a:extLst>
              <a:ext uri="{FF2B5EF4-FFF2-40B4-BE49-F238E27FC236}">
                <a16:creationId xmlns:a16="http://schemas.microsoft.com/office/drawing/2014/main" id="{E8F671BD-3C53-B540-7123-9B6AE0023948}"/>
              </a:ext>
            </a:extLst>
          </p:cNvPr>
          <p:cNvGraphicFramePr>
            <a:graphicFrameLocks noChangeAspect="1"/>
          </p:cNvGraphicFramePr>
          <p:nvPr>
            <p:custDataLst>
              <p:tags r:id="rId1"/>
            </p:custDataLst>
            <p:extLst>
              <p:ext uri="{D42A27DB-BD31-4B8C-83A1-F6EECF244321}">
                <p14:modId xmlns:p14="http://schemas.microsoft.com/office/powerpoint/2010/main" val="184618622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3" name="think-cell data - do not delete" hidden="1">
                        <a:extLst>
                          <a:ext uri="{FF2B5EF4-FFF2-40B4-BE49-F238E27FC236}">
                            <a16:creationId xmlns:a16="http://schemas.microsoft.com/office/drawing/2014/main" id="{E8F671BD-3C53-B540-7123-9B6AE002394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a:xfrm>
            <a:off x="1663620" y="586684"/>
            <a:ext cx="9810535" cy="875870"/>
          </a:xfrm>
        </p:spPr>
        <p:txBody>
          <a:bodyPr vert="horz">
            <a:noAutofit/>
          </a:bodyPr>
          <a:lstStyle/>
          <a:p>
            <a:pPr>
              <a:lnSpc>
                <a:spcPct val="100000"/>
              </a:lnSpc>
            </a:pPr>
            <a:r>
              <a:rPr lang="en-US" sz="3000" dirty="0"/>
              <a:t>Government’s fiscal strategy is on track to deliver </a:t>
            </a:r>
            <a:br>
              <a:rPr lang="en-US" sz="3000" dirty="0"/>
            </a:br>
            <a:r>
              <a:rPr lang="en-US" sz="3000" dirty="0"/>
              <a:t>a debt-stabilising primary budget surplus by 2025/26</a:t>
            </a:r>
          </a:p>
        </p:txBody>
      </p:sp>
      <p:graphicFrame>
        <p:nvGraphicFramePr>
          <p:cNvPr id="31" name="Table 30">
            <a:extLst>
              <a:ext uri="{FF2B5EF4-FFF2-40B4-BE49-F238E27FC236}">
                <a16:creationId xmlns:a16="http://schemas.microsoft.com/office/drawing/2014/main" id="{D81F5B92-9A5F-4820-CB37-75F85D6B1067}"/>
              </a:ext>
            </a:extLst>
          </p:cNvPr>
          <p:cNvGraphicFramePr>
            <a:graphicFrameLocks noGrp="1"/>
          </p:cNvGraphicFramePr>
          <p:nvPr>
            <p:extLst>
              <p:ext uri="{D42A27DB-BD31-4B8C-83A1-F6EECF244321}">
                <p14:modId xmlns:p14="http://schemas.microsoft.com/office/powerpoint/2010/main" val="2217294040"/>
              </p:ext>
            </p:extLst>
          </p:nvPr>
        </p:nvGraphicFramePr>
        <p:xfrm>
          <a:off x="1663619" y="1646307"/>
          <a:ext cx="10476499" cy="5182740"/>
        </p:xfrm>
        <a:graphic>
          <a:graphicData uri="http://schemas.openxmlformats.org/drawingml/2006/table">
            <a:tbl>
              <a:tblPr/>
              <a:tblGrid>
                <a:gridCol w="2019403">
                  <a:extLst>
                    <a:ext uri="{9D8B030D-6E8A-4147-A177-3AD203B41FA5}">
                      <a16:colId xmlns:a16="http://schemas.microsoft.com/office/drawing/2014/main" val="2505955004"/>
                    </a:ext>
                  </a:extLst>
                </a:gridCol>
                <a:gridCol w="8457096">
                  <a:extLst>
                    <a:ext uri="{9D8B030D-6E8A-4147-A177-3AD203B41FA5}">
                      <a16:colId xmlns:a16="http://schemas.microsoft.com/office/drawing/2014/main" val="1880994569"/>
                    </a:ext>
                  </a:extLst>
                </a:gridCol>
              </a:tblGrid>
              <a:tr h="226367">
                <a:tc>
                  <a:txBody>
                    <a:bodyPr/>
                    <a:lstStyle/>
                    <a:p>
                      <a:pPr algn="ctr"/>
                      <a:r>
                        <a:rPr lang="en-US" sz="1400" b="1" dirty="0">
                          <a:solidFill>
                            <a:schemeClr val="bg1"/>
                          </a:solidFill>
                          <a:effectLst/>
                          <a:latin typeface="Helvetica Neue" panose="02000503000000020004" pitchFamily="2" charset="0"/>
                        </a:rPr>
                        <a:t>Action</a:t>
                      </a:r>
                      <a:endParaRPr lang="en-US" sz="1400" dirty="0">
                        <a:solidFill>
                          <a:schemeClr val="bg1"/>
                        </a:solidFill>
                        <a:effectLst/>
                        <a:latin typeface="Helvetica Neue" panose="02000503000000020004" pitchFamily="2" charset="0"/>
                      </a:endParaRPr>
                    </a:p>
                  </a:txBody>
                  <a:tcPr marL="46212" marR="46212" marT="9242" marB="9242">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solidFill>
                      <a:srgbClr val="C00000"/>
                    </a:solidFill>
                  </a:tcPr>
                </a:tc>
                <a:tc>
                  <a:txBody>
                    <a:bodyPr/>
                    <a:lstStyle/>
                    <a:p>
                      <a:pPr algn="ctr"/>
                      <a:r>
                        <a:rPr lang="en-US" sz="1400" b="1" dirty="0">
                          <a:solidFill>
                            <a:schemeClr val="bg1"/>
                          </a:solidFill>
                          <a:effectLst/>
                          <a:latin typeface="Helvetica Neue" panose="02000503000000020004" pitchFamily="2" charset="0"/>
                        </a:rPr>
                        <a:t>Detail</a:t>
                      </a:r>
                    </a:p>
                  </a:txBody>
                  <a:tcPr marL="46212" marR="46212" marT="9242" marB="9242">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solidFill>
                      <a:srgbClr val="C00000"/>
                    </a:solidFill>
                  </a:tcPr>
                </a:tc>
                <a:extLst>
                  <a:ext uri="{0D108BD9-81ED-4DB2-BD59-A6C34878D82A}">
                    <a16:rowId xmlns:a16="http://schemas.microsoft.com/office/drawing/2014/main" val="2414120214"/>
                  </a:ext>
                </a:extLst>
              </a:tr>
              <a:tr h="1267968">
                <a:tc>
                  <a:txBody>
                    <a:bodyPr/>
                    <a:lstStyle/>
                    <a:p>
                      <a:pPr algn="ctr"/>
                      <a:r>
                        <a:rPr lang="en-US" sz="1400" b="1">
                          <a:effectLst/>
                          <a:latin typeface="+mn-lt"/>
                        </a:rPr>
                        <a:t>Strengthening fiscal sustainability and accountability</a:t>
                      </a:r>
                      <a:endParaRPr lang="en-US" sz="1400">
                        <a:effectLst/>
                        <a:latin typeface="+mn-lt"/>
                      </a:endParaRPr>
                    </a:p>
                  </a:txBody>
                  <a:tcPr marL="46212" marR="46212" marT="9242" marB="9242">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Government remains committed to the balanced fiscal strategy. The consolidated budget deficit is expected to narrow to 3.4 per cent of GDP by 2027/28.</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A primary budget surplus of 0.5 per cent of GDP is expected this year, rising to 1.1 per cent in 2025/26. This means revenue is higher than non-interest expenditure, enabling debt to stabilise in 2025/26.</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The government is consulting on potential longer-term fiscal anchors, focusing on procedural reforms for transparency and accountability.</a:t>
                      </a:r>
                    </a:p>
                  </a:txBody>
                  <a:tcPr marL="46212" marR="46212" marT="9242" marB="9242">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noFill/>
                  </a:tcPr>
                </a:tc>
                <a:extLst>
                  <a:ext uri="{0D108BD9-81ED-4DB2-BD59-A6C34878D82A}">
                    <a16:rowId xmlns:a16="http://schemas.microsoft.com/office/drawing/2014/main" val="3061568375"/>
                  </a:ext>
                </a:extLst>
              </a:tr>
              <a:tr h="1476288">
                <a:tc>
                  <a:txBody>
                    <a:bodyPr/>
                    <a:lstStyle/>
                    <a:p>
                      <a:pPr algn="ctr"/>
                      <a:r>
                        <a:rPr lang="en-US" sz="1400" b="1">
                          <a:effectLst/>
                          <a:latin typeface="+mn-lt"/>
                        </a:rPr>
                        <a:t>Tax policy measures</a:t>
                      </a:r>
                      <a:endParaRPr lang="en-US" sz="1400">
                        <a:effectLst/>
                        <a:latin typeface="+mn-lt"/>
                      </a:endParaRPr>
                    </a:p>
                  </a:txBody>
                  <a:tcPr marL="46212" marR="46212" marT="9242" marB="9242">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noFill/>
                  </a:tcPr>
                </a:tc>
                <a:tc>
                  <a:txBody>
                    <a:bodyPr/>
                    <a:lstStyle/>
                    <a:p>
                      <a:pPr marL="298450" lvl="0" indent="-285750" algn="l">
                        <a:buFont typeface="Arial" panose="020B0604020202020204" pitchFamily="34" charset="0"/>
                        <a:buChar char="•"/>
                        <a:tabLst/>
                      </a:pPr>
                      <a:r>
                        <a:rPr lang="en-US" sz="1400" kern="1200" dirty="0">
                          <a:solidFill>
                            <a:schemeClr val="tx1"/>
                          </a:solidFill>
                          <a:effectLst/>
                          <a:latin typeface="+mn-lt"/>
                          <a:ea typeface="+mn-ea"/>
                          <a:cs typeface="+mn-cs"/>
                        </a:rPr>
                        <a:t>Government proposes R58 billion in additional tax revenue measures for the 2025/26 financial year.
Non-Tax Revenue is adjusted lower by R3.5 billion in the outer two years of the MTEF period due to lower mineral and petroleum royalties.</a:t>
                      </a:r>
                    </a:p>
                    <a:p>
                      <a:pPr marL="298450" lvl="0" indent="-285750" algn="l">
                        <a:buFont typeface="Arial" panose="020B0604020202020204" pitchFamily="34" charset="0"/>
                        <a:buChar char="•"/>
                        <a:tabLst/>
                      </a:pPr>
                      <a:r>
                        <a:rPr lang="en-ZA" sz="1400" kern="1200" dirty="0">
                          <a:solidFill>
                            <a:schemeClr val="tx1"/>
                          </a:solidFill>
                          <a:effectLst/>
                          <a:latin typeface="+mn-lt"/>
                          <a:ea typeface="+mn-ea"/>
                          <a:cs typeface="+mn-cs"/>
                        </a:rPr>
                        <a:t>R4 billion revenue expected from the sale of strategic oil reserves will flow to the National Revenue Fund in 2025/26</a:t>
                      </a:r>
                      <a:r>
                        <a:rPr lang="en-US" sz="1400" dirty="0">
                          <a:effectLst/>
                          <a:latin typeface="+mn-lt"/>
                        </a:rPr>
                        <a:t> </a:t>
                      </a:r>
                      <a:endParaRPr lang="en-US" sz="1400" kern="1200" dirty="0">
                        <a:solidFill>
                          <a:schemeClr val="tx1"/>
                        </a:solidFill>
                        <a:effectLst/>
                        <a:latin typeface="+mn-lt"/>
                        <a:ea typeface="+mn-ea"/>
                        <a:cs typeface="+mn-cs"/>
                      </a:endParaRPr>
                    </a:p>
                    <a:p>
                      <a:pPr marL="298450" lvl="0" indent="-285750" algn="l">
                        <a:buFont typeface="Arial" panose="020B0604020202020204" pitchFamily="34" charset="0"/>
                        <a:buChar char="•"/>
                        <a:tabLst/>
                      </a:pPr>
                      <a:r>
                        <a:rPr lang="en-ZA" sz="1400" kern="1200" dirty="0">
                          <a:solidFill>
                            <a:schemeClr val="tx1"/>
                          </a:solidFill>
                          <a:effectLst/>
                          <a:latin typeface="+mn-lt"/>
                          <a:ea typeface="+mn-ea"/>
                          <a:cs typeface="+mn-cs"/>
                        </a:rPr>
                        <a:t>Payments to the Southern African Customs Union have been revised up by R2 billion in 2026/27 and R4.8 billion in 2027/28 compared with the 2024 MTBPS estimates</a:t>
                      </a:r>
                      <a:r>
                        <a:rPr lang="en-US" sz="1400" dirty="0">
                          <a:effectLst/>
                          <a:latin typeface="+mn-lt"/>
                        </a:rPr>
                        <a:t> </a:t>
                      </a:r>
                      <a:endParaRPr lang="en-US" sz="1400" kern="1200" dirty="0">
                        <a:solidFill>
                          <a:schemeClr val="tx1"/>
                        </a:solidFill>
                        <a:effectLst/>
                        <a:latin typeface="+mn-lt"/>
                        <a:ea typeface="+mn-ea"/>
                        <a:cs typeface="+mn-cs"/>
                      </a:endParaRPr>
                    </a:p>
                  </a:txBody>
                  <a:tcPr marL="46212" marR="46212" marT="9242" marB="9242">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noFill/>
                  </a:tcPr>
                </a:tc>
                <a:extLst>
                  <a:ext uri="{0D108BD9-81ED-4DB2-BD59-A6C34878D82A}">
                    <a16:rowId xmlns:a16="http://schemas.microsoft.com/office/drawing/2014/main" val="1413617279"/>
                  </a:ext>
                </a:extLst>
              </a:tr>
              <a:tr h="1059648">
                <a:tc>
                  <a:txBody>
                    <a:bodyPr/>
                    <a:lstStyle/>
                    <a:p>
                      <a:pPr algn="ctr"/>
                      <a:r>
                        <a:rPr lang="en-US" sz="1400" b="1">
                          <a:effectLst/>
                          <a:latin typeface="+mn-lt"/>
                        </a:rPr>
                        <a:t>Pro-growth infrastructure and social spending allocations</a:t>
                      </a:r>
                      <a:endParaRPr lang="en-US" sz="1400">
                        <a:effectLst/>
                        <a:latin typeface="+mn-lt"/>
                      </a:endParaRPr>
                    </a:p>
                  </a:txBody>
                  <a:tcPr marL="46212" marR="46212" marT="9242" marB="9242">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noFill/>
                  </a:tcPr>
                </a:tc>
                <a:tc>
                  <a:txBody>
                    <a:bodyPr/>
                    <a:lstStyle/>
                    <a:p>
                      <a:pPr marL="298450" lvl="0" indent="-285750" algn="l" defTabSz="914400" rtl="0" eaLnBrk="1" latinLnBrk="0" hangingPunct="1">
                        <a:buFont typeface="Arial" panose="020B0604020202020204" pitchFamily="34" charset="0"/>
                        <a:buChar char="•"/>
                        <a:tabLst/>
                      </a:pPr>
                      <a:r>
                        <a:rPr lang="en-US" sz="1400" kern="1200" dirty="0">
                          <a:solidFill>
                            <a:schemeClr val="tx1"/>
                          </a:solidFill>
                          <a:effectLst/>
                          <a:latin typeface="+mn-lt"/>
                          <a:ea typeface="+mn-ea"/>
                          <a:cs typeface="+mn-cs"/>
                        </a:rPr>
                        <a:t>R46.7 billion added to infrastructure plans over the medium term, 61% of consolidated non-interest spending will support low-income and vulnerable households over the medium-term expenditure framework (MTEF) period.</a:t>
                      </a:r>
                    </a:p>
                    <a:p>
                      <a:pPr marL="298450" lvl="0" indent="-285750" algn="l" defTabSz="914400" rtl="0" eaLnBrk="1" latinLnBrk="0" hangingPunct="1">
                        <a:buFont typeface="Arial" panose="020B0604020202020204" pitchFamily="34" charset="0"/>
                        <a:buChar char="•"/>
                        <a:tabLst/>
                      </a:pPr>
                      <a:r>
                        <a:rPr lang="en-US" sz="1400" kern="1200" dirty="0">
                          <a:solidFill>
                            <a:schemeClr val="tx1"/>
                          </a:solidFill>
                          <a:effectLst/>
                          <a:latin typeface="+mn-lt"/>
                          <a:ea typeface="+mn-ea"/>
                          <a:cs typeface="+mn-cs"/>
                        </a:rPr>
                        <a:t>Government is undertaking reforms to improve the efficiency of infrastructure financing and build the pipeline of blended finance projects.</a:t>
                      </a:r>
                    </a:p>
                  </a:txBody>
                  <a:tcPr marL="46212" marR="46212" marT="9242" marB="9242">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noFill/>
                  </a:tcPr>
                </a:tc>
                <a:extLst>
                  <a:ext uri="{0D108BD9-81ED-4DB2-BD59-A6C34878D82A}">
                    <a16:rowId xmlns:a16="http://schemas.microsoft.com/office/drawing/2014/main" val="1936170620"/>
                  </a:ext>
                </a:extLst>
              </a:tr>
              <a:tr h="1054964">
                <a:tc>
                  <a:txBody>
                    <a:bodyPr/>
                    <a:lstStyle/>
                    <a:p>
                      <a:pPr algn="ctr"/>
                      <a:r>
                        <a:rPr lang="en-US" sz="1400" b="1">
                          <a:effectLst/>
                          <a:latin typeface="+mn-lt"/>
                        </a:rPr>
                        <a:t>A sustainable public-service wage agreement</a:t>
                      </a:r>
                      <a:endParaRPr lang="en-US" sz="1400">
                        <a:effectLst/>
                        <a:latin typeface="+mn-lt"/>
                      </a:endParaRPr>
                    </a:p>
                  </a:txBody>
                  <a:tcPr marL="46212" marR="46212" marT="9242" marB="9242">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400" kern="1200" dirty="0">
                          <a:solidFill>
                            <a:schemeClr val="tx1"/>
                          </a:solidFill>
                          <a:effectLst/>
                          <a:latin typeface="+mn-lt"/>
                          <a:ea typeface="+mn-ea"/>
                          <a:cs typeface="+mn-cs"/>
                        </a:rPr>
                        <a:t>Public servants will receive a 5.5 per cent wage increase in 2025/26, exceeding projected CPI inflation.</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The wage agreement will cost the government an additional R7.3 billion in 2025/26, R7.8 billion in 2026/27, and R8.2 billion in 2027/28, but will ensure budget certainty for the next 3 years.</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The government is implementing early retirement without penalties</a:t>
                      </a:r>
                    </a:p>
                  </a:txBody>
                  <a:tcPr marL="46212" marR="46212" marT="9242" marB="9242">
                    <a:lnL w="9525" cap="flat" cmpd="sng" algn="ctr">
                      <a:solidFill>
                        <a:srgbClr val="9A9A9A"/>
                      </a:solidFill>
                      <a:prstDash val="solid"/>
                      <a:round/>
                      <a:headEnd type="none" w="med" len="med"/>
                      <a:tailEnd type="none" w="med" len="med"/>
                    </a:lnL>
                    <a:lnR w="9525" cap="flat" cmpd="sng" algn="ctr">
                      <a:solidFill>
                        <a:srgbClr val="9A9A9A"/>
                      </a:solidFill>
                      <a:prstDash val="solid"/>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olid"/>
                      <a:round/>
                      <a:headEnd type="none" w="med" len="med"/>
                      <a:tailEnd type="none" w="med" len="med"/>
                    </a:lnB>
                    <a:noFill/>
                  </a:tcPr>
                </a:tc>
                <a:extLst>
                  <a:ext uri="{0D108BD9-81ED-4DB2-BD59-A6C34878D82A}">
                    <a16:rowId xmlns:a16="http://schemas.microsoft.com/office/drawing/2014/main" val="1918135916"/>
                  </a:ext>
                </a:extLst>
              </a:tr>
            </a:tbl>
          </a:graphicData>
        </a:graphic>
      </p:graphicFrame>
      <p:sp>
        <p:nvSpPr>
          <p:cNvPr id="3" name="Slide Number Placeholder 2">
            <a:extLst>
              <a:ext uri="{FF2B5EF4-FFF2-40B4-BE49-F238E27FC236}">
                <a16:creationId xmlns:a16="http://schemas.microsoft.com/office/drawing/2014/main" id="{E5C8327B-E11D-0F4B-A7F3-914682A8A2FA}"/>
              </a:ext>
            </a:extLst>
          </p:cNvPr>
          <p:cNvSpPr>
            <a:spLocks noGrp="1"/>
          </p:cNvSpPr>
          <p:nvPr>
            <p:ph type="sldNum" sz="quarter" idx="12"/>
          </p:nvPr>
        </p:nvSpPr>
        <p:spPr/>
        <p:txBody>
          <a:bodyPr/>
          <a:lstStyle/>
          <a:p>
            <a:fld id="{97EE878C-8134-2F48-B4E0-56C993B897B0}" type="slidenum">
              <a:rPr lang="en-US" smtClean="0"/>
              <a:t>3</a:t>
            </a:fld>
            <a:endParaRPr lang="en-US"/>
          </a:p>
        </p:txBody>
      </p:sp>
    </p:spTree>
    <p:extLst>
      <p:ext uri="{BB962C8B-B14F-4D97-AF65-F5344CB8AC3E}">
        <p14:creationId xmlns:p14="http://schemas.microsoft.com/office/powerpoint/2010/main" val="886347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23E2-D0CC-A176-1C46-77C0E7ABF2E8}"/>
              </a:ext>
            </a:extLst>
          </p:cNvPr>
          <p:cNvSpPr>
            <a:spLocks noGrp="1"/>
          </p:cNvSpPr>
          <p:nvPr>
            <p:ph type="title"/>
          </p:nvPr>
        </p:nvSpPr>
        <p:spPr/>
        <p:txBody>
          <a:bodyPr>
            <a:normAutofit/>
          </a:bodyPr>
          <a:lstStyle/>
          <a:p>
            <a:r>
              <a:rPr lang="en-GB" sz="3000" dirty="0">
                <a:latin typeface="Calibri"/>
                <a:ea typeface="Calibri"/>
                <a:cs typeface="Calibri"/>
              </a:rPr>
              <a:t>Why is government increasing taxes?</a:t>
            </a:r>
            <a:endParaRPr lang="en-GB" sz="3000" dirty="0"/>
          </a:p>
        </p:txBody>
      </p:sp>
      <p:sp>
        <p:nvSpPr>
          <p:cNvPr id="3" name="Content Placeholder 2">
            <a:extLst>
              <a:ext uri="{FF2B5EF4-FFF2-40B4-BE49-F238E27FC236}">
                <a16:creationId xmlns:a16="http://schemas.microsoft.com/office/drawing/2014/main" id="{76113DBE-0858-E0FE-7643-84E03BE38205}"/>
              </a:ext>
            </a:extLst>
          </p:cNvPr>
          <p:cNvSpPr>
            <a:spLocks noGrp="1"/>
          </p:cNvSpPr>
          <p:nvPr>
            <p:ph idx="1"/>
          </p:nvPr>
        </p:nvSpPr>
        <p:spPr>
          <a:xfrm>
            <a:off x="1962362" y="1839202"/>
            <a:ext cx="9810536" cy="4705435"/>
          </a:xfrm>
        </p:spPr>
        <p:txBody>
          <a:bodyPr vert="horz" lIns="91440" tIns="45720" rIns="91440" bIns="45720" rtlCol="0" anchor="t">
            <a:normAutofit fontScale="92500" lnSpcReduction="10000"/>
          </a:bodyPr>
          <a:lstStyle/>
          <a:p>
            <a:pPr algn="just"/>
            <a:r>
              <a:rPr lang="en-GB" sz="2400" dirty="0">
                <a:ea typeface="Calibri"/>
                <a:cs typeface="Calibri"/>
              </a:rPr>
              <a:t>An increase in spending has to be accompanied by an increase in revenue. Government will not worsen the deficit and debt.</a:t>
            </a:r>
            <a:endParaRPr lang="en-US" dirty="0"/>
          </a:p>
          <a:p>
            <a:pPr algn="just"/>
            <a:r>
              <a:rPr lang="en-GB" sz="2400" dirty="0">
                <a:ea typeface="Calibri"/>
                <a:cs typeface="Calibri"/>
              </a:rPr>
              <a:t>New and persistent spending pressures </a:t>
            </a:r>
            <a:r>
              <a:rPr lang="en-GB" sz="2400" dirty="0">
                <a:latin typeface="Calibri"/>
                <a:ea typeface="Calibri"/>
                <a:cs typeface="Calibri"/>
              </a:rPr>
              <a:t>in several key areas, including educator costs, early childhood development, health, and commuter rail services, among other things, have necessitated the tax increase.</a:t>
            </a:r>
            <a:endParaRPr lang="en-GB" dirty="0">
              <a:ea typeface="Calibri" panose="020F0502020204030204"/>
              <a:cs typeface="Calibri" panose="020F0502020204030204"/>
            </a:endParaRPr>
          </a:p>
          <a:p>
            <a:pPr algn="just"/>
            <a:r>
              <a:rPr lang="en-GB" sz="2400" dirty="0">
                <a:latin typeface="Calibri"/>
                <a:ea typeface="Calibri"/>
                <a:cs typeface="Calibri"/>
              </a:rPr>
              <a:t>These spending pressures are included as part of total additions listed in chapter 5 of the Budget Review. </a:t>
            </a:r>
          </a:p>
          <a:p>
            <a:pPr algn="just"/>
            <a:r>
              <a:rPr lang="en-GB" sz="2400" dirty="0">
                <a:latin typeface="Calibri"/>
                <a:ea typeface="Calibri"/>
                <a:cs typeface="Calibri"/>
              </a:rPr>
              <a:t>Government had to decide whether to leave these matters unattended or to address them. Providing these and other services has large spending implications that require additional revenue.</a:t>
            </a:r>
          </a:p>
          <a:p>
            <a:pPr algn="just"/>
            <a:r>
              <a:rPr lang="en-GB" sz="2400" dirty="0">
                <a:latin typeface="Calibri"/>
                <a:ea typeface="Calibri"/>
                <a:cs typeface="Calibri"/>
              </a:rPr>
              <a:t>The immediate nature of these spending pressures also required identifying the most efficient tax increases in order to meet the spending requirements.</a:t>
            </a:r>
          </a:p>
          <a:p>
            <a:pPr algn="just"/>
            <a:r>
              <a:rPr lang="en-GB" sz="2400" dirty="0">
                <a:latin typeface="Calibri"/>
                <a:ea typeface="Calibri"/>
                <a:cs typeface="Calibri"/>
              </a:rPr>
              <a:t>The economic projections in the Budget include the impact of the tax increase and the additional spending</a:t>
            </a:r>
          </a:p>
          <a:p>
            <a:pPr lvl="1" algn="just">
              <a:buFont typeface="Courier New" panose="020B0604020202020204" pitchFamily="34" charset="0"/>
              <a:buChar char="o"/>
            </a:pPr>
            <a:endParaRPr lang="en-GB" sz="2000" dirty="0">
              <a:latin typeface="Calibri"/>
              <a:ea typeface="Calibri"/>
              <a:cs typeface="Calibri"/>
            </a:endParaRPr>
          </a:p>
          <a:p>
            <a:pPr lvl="1" algn="just">
              <a:buFont typeface="Courier New" panose="020B0604020202020204" pitchFamily="34" charset="0"/>
              <a:buChar char="o"/>
            </a:pPr>
            <a:endParaRPr lang="en-GB" sz="2000" dirty="0">
              <a:latin typeface="Calibri"/>
              <a:ea typeface="Calibri"/>
              <a:cs typeface="Calibri"/>
            </a:endParaRPr>
          </a:p>
        </p:txBody>
      </p:sp>
      <p:sp>
        <p:nvSpPr>
          <p:cNvPr id="4" name="Slide Number Placeholder 3">
            <a:extLst>
              <a:ext uri="{FF2B5EF4-FFF2-40B4-BE49-F238E27FC236}">
                <a16:creationId xmlns:a16="http://schemas.microsoft.com/office/drawing/2014/main" id="{C755A317-7E61-3185-4949-D5AC05334C2A}"/>
              </a:ext>
            </a:extLst>
          </p:cNvPr>
          <p:cNvSpPr>
            <a:spLocks noGrp="1"/>
          </p:cNvSpPr>
          <p:nvPr>
            <p:ph type="sldNum" sz="quarter" idx="12"/>
          </p:nvPr>
        </p:nvSpPr>
        <p:spPr/>
        <p:txBody>
          <a:bodyPr/>
          <a:lstStyle/>
          <a:p>
            <a:fld id="{97EE878C-8134-2F48-B4E0-56C993B897B0}" type="slidenum">
              <a:rPr lang="en-US" smtClean="0"/>
              <a:t>4</a:t>
            </a:fld>
            <a:endParaRPr lang="en-US"/>
          </a:p>
        </p:txBody>
      </p:sp>
    </p:spTree>
    <p:extLst>
      <p:ext uri="{BB962C8B-B14F-4D97-AF65-F5344CB8AC3E}">
        <p14:creationId xmlns:p14="http://schemas.microsoft.com/office/powerpoint/2010/main" val="92751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p:txBody>
          <a:bodyPr>
            <a:noAutofit/>
          </a:bodyPr>
          <a:lstStyle/>
          <a:p>
            <a:pPr>
              <a:lnSpc>
                <a:spcPct val="100000"/>
              </a:lnSpc>
            </a:pPr>
            <a:r>
              <a:rPr lang="en-GB" sz="3000" dirty="0"/>
              <a:t>Medium-term adjustments to main budget </a:t>
            </a:r>
            <a:br>
              <a:rPr lang="en-GB" sz="3000" dirty="0"/>
            </a:br>
            <a:r>
              <a:rPr lang="en-GB" sz="3000" dirty="0"/>
              <a:t>non-interest expenditure</a:t>
            </a:r>
            <a:endParaRPr lang="en-US" sz="3000" dirty="0"/>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9131300" y="2052954"/>
            <a:ext cx="2921000" cy="4188358"/>
          </a:xfrm>
        </p:spPr>
        <p:txBody>
          <a:bodyPr vert="horz" lIns="91440" tIns="45720" rIns="91440" bIns="45720" rtlCol="0" anchor="t">
            <a:noAutofit/>
          </a:bodyPr>
          <a:lstStyle/>
          <a:p>
            <a:pPr algn="just"/>
            <a:r>
              <a:rPr lang="en-GB" sz="1700" dirty="0"/>
              <a:t>The 2025 Budget funds spending pressures of R252.6 billion over the MTEF period. </a:t>
            </a:r>
            <a:endParaRPr lang="en-GB" sz="1700" dirty="0">
              <a:ea typeface="Calibri"/>
              <a:cs typeface="Calibri"/>
            </a:endParaRPr>
          </a:p>
          <a:p>
            <a:pPr algn="just"/>
            <a:r>
              <a:rPr lang="en-GB" sz="1700" dirty="0"/>
              <a:t>These spending additions are partially offset by drawdowns on provisional allocations and contingency reserves, resulting in a net increase in non-interest expenditure of R173.3 billion. </a:t>
            </a:r>
            <a:endParaRPr lang="en-GB" sz="1700" dirty="0">
              <a:ea typeface="Calibri"/>
              <a:cs typeface="Calibri"/>
            </a:endParaRPr>
          </a:p>
          <a:p>
            <a:pPr algn="just"/>
            <a:r>
              <a:rPr lang="en-US" sz="1700" dirty="0">
                <a:ea typeface="Calibri"/>
                <a:cs typeface="Calibri"/>
              </a:rPr>
              <a:t>The net increase in non-interest expenditure is fully funded by the proposed tax increases, mainly the adjustment to VAT </a:t>
            </a:r>
          </a:p>
        </p:txBody>
      </p:sp>
      <p:pic>
        <p:nvPicPr>
          <p:cNvPr id="5" name="Picture 4">
            <a:extLst>
              <a:ext uri="{FF2B5EF4-FFF2-40B4-BE49-F238E27FC236}">
                <a16:creationId xmlns:a16="http://schemas.microsoft.com/office/drawing/2014/main" id="{FF054BFD-8384-BFEE-F5CD-057B8C0B4684}"/>
              </a:ext>
            </a:extLst>
          </p:cNvPr>
          <p:cNvPicPr>
            <a:picLocks noChangeAspect="1"/>
          </p:cNvPicPr>
          <p:nvPr/>
        </p:nvPicPr>
        <p:blipFill>
          <a:blip r:embed="rId2"/>
          <a:stretch>
            <a:fillRect/>
          </a:stretch>
        </p:blipFill>
        <p:spPr>
          <a:xfrm>
            <a:off x="1955275" y="2265606"/>
            <a:ext cx="7018604" cy="4188358"/>
          </a:xfrm>
          <a:prstGeom prst="rect">
            <a:avLst/>
          </a:prstGeom>
          <a:noFill/>
        </p:spPr>
      </p:pic>
      <p:sp>
        <p:nvSpPr>
          <p:cNvPr id="6" name="TextBox 5">
            <a:extLst>
              <a:ext uri="{FF2B5EF4-FFF2-40B4-BE49-F238E27FC236}">
                <a16:creationId xmlns:a16="http://schemas.microsoft.com/office/drawing/2014/main" id="{5F3B1BED-C7BA-8EFE-8440-D3BA129EFD90}"/>
              </a:ext>
            </a:extLst>
          </p:cNvPr>
          <p:cNvSpPr txBox="1"/>
          <p:nvPr/>
        </p:nvSpPr>
        <p:spPr>
          <a:xfrm>
            <a:off x="1873463" y="2001273"/>
            <a:ext cx="7018604" cy="307777"/>
          </a:xfrm>
          <a:prstGeom prst="rect">
            <a:avLst/>
          </a:prstGeom>
          <a:noFill/>
        </p:spPr>
        <p:txBody>
          <a:bodyPr wrap="square" rtlCol="0">
            <a:spAutoFit/>
          </a:bodyPr>
          <a:lstStyle/>
          <a:p>
            <a:r>
              <a:rPr lang="en-ZA" sz="1400" b="1"/>
              <a:t>Changes to main budget non-interest expenditure over MTEF period</a:t>
            </a:r>
            <a:endParaRPr lang="en-US" sz="1400" b="1"/>
          </a:p>
        </p:txBody>
      </p:sp>
      <p:sp>
        <p:nvSpPr>
          <p:cNvPr id="4" name="Slide Number Placeholder 3">
            <a:extLst>
              <a:ext uri="{FF2B5EF4-FFF2-40B4-BE49-F238E27FC236}">
                <a16:creationId xmlns:a16="http://schemas.microsoft.com/office/drawing/2014/main" id="{8068EEDC-A217-DA1D-82A8-1D3F118F9923}"/>
              </a:ext>
            </a:extLst>
          </p:cNvPr>
          <p:cNvSpPr>
            <a:spLocks noGrp="1"/>
          </p:cNvSpPr>
          <p:nvPr>
            <p:ph type="sldNum" sz="quarter" idx="12"/>
          </p:nvPr>
        </p:nvSpPr>
        <p:spPr/>
        <p:txBody>
          <a:bodyPr/>
          <a:lstStyle/>
          <a:p>
            <a:fld id="{97EE878C-8134-2F48-B4E0-56C993B897B0}" type="slidenum">
              <a:rPr lang="en-US" smtClean="0"/>
              <a:t>5</a:t>
            </a:fld>
            <a:endParaRPr lang="en-US"/>
          </a:p>
        </p:txBody>
      </p:sp>
    </p:spTree>
    <p:extLst>
      <p:ext uri="{BB962C8B-B14F-4D97-AF65-F5344CB8AC3E}">
        <p14:creationId xmlns:p14="http://schemas.microsoft.com/office/powerpoint/2010/main" val="169739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a:xfrm>
            <a:off x="1803036" y="610609"/>
            <a:ext cx="9810535" cy="930400"/>
          </a:xfrm>
        </p:spPr>
        <p:txBody>
          <a:bodyPr>
            <a:normAutofit/>
          </a:bodyPr>
          <a:lstStyle/>
          <a:p>
            <a:r>
              <a:rPr lang="en-US" sz="3000" dirty="0"/>
              <a:t>Why the increase in the VAT rate?</a:t>
            </a:r>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1649398" y="1707161"/>
            <a:ext cx="10123500" cy="2224904"/>
          </a:xfrm>
        </p:spPr>
        <p:txBody>
          <a:bodyPr vert="horz" lIns="91440" tIns="45720" rIns="91440" bIns="45720" rtlCol="0" anchor="t">
            <a:normAutofit fontScale="77500" lnSpcReduction="20000"/>
          </a:bodyPr>
          <a:lstStyle/>
          <a:p>
            <a:pPr algn="just"/>
            <a:r>
              <a:rPr lang="en-GB" dirty="0"/>
              <a:t>Government considered different options to raise the required revenue. </a:t>
            </a:r>
          </a:p>
          <a:p>
            <a:pPr algn="just"/>
            <a:r>
              <a:rPr lang="en-GB" dirty="0">
                <a:ea typeface="Calibri"/>
                <a:cs typeface="Calibri"/>
              </a:rPr>
              <a:t>However, increases in PIT and CIT would been more negative for employment, savings, investment and growth than a VAT increase</a:t>
            </a:r>
          </a:p>
          <a:p>
            <a:pPr algn="just"/>
            <a:r>
              <a:rPr lang="en-GB" dirty="0">
                <a:ea typeface="Calibri"/>
                <a:cs typeface="Calibri"/>
              </a:rPr>
              <a:t>CIT is imposed on businesses, but ultimately paid by shareholders, workers and consumers</a:t>
            </a:r>
          </a:p>
          <a:p>
            <a:pPr algn="just"/>
            <a:r>
              <a:rPr lang="en-GB" dirty="0">
                <a:ea typeface="Calibri"/>
                <a:cs typeface="Calibri"/>
              </a:rPr>
              <a:t>South Africa already has a high contribution of CIT towards tax revenue and VAT is relatively low compared to our peers</a:t>
            </a:r>
          </a:p>
          <a:p>
            <a:pPr algn="just"/>
            <a:endParaRPr lang="en-GB" dirty="0">
              <a:ea typeface="Calibri"/>
              <a:cs typeface="Calibri"/>
            </a:endParaRPr>
          </a:p>
          <a:p>
            <a:pPr algn="just"/>
            <a:endParaRPr lang="en-GB" dirty="0">
              <a:ea typeface="Calibri"/>
              <a:cs typeface="Calibri"/>
            </a:endParaRPr>
          </a:p>
          <a:p>
            <a:pPr algn="just"/>
            <a:endParaRPr lang="en-GB" dirty="0">
              <a:ea typeface="Calibri"/>
              <a:cs typeface="Calibri"/>
            </a:endParaRPr>
          </a:p>
          <a:p>
            <a:pPr algn="just"/>
            <a:endParaRPr lang="en-US" dirty="0">
              <a:ea typeface="Calibri" panose="020F0502020204030204"/>
              <a:cs typeface="Calibri" panose="020F0502020204030204"/>
            </a:endParaRPr>
          </a:p>
        </p:txBody>
      </p:sp>
      <p:pic>
        <p:nvPicPr>
          <p:cNvPr id="4" name="Picture 3" descr="A graph of the number of countries/regions&#10;&#10;AI-generated content may be incorrect.">
            <a:extLst>
              <a:ext uri="{FF2B5EF4-FFF2-40B4-BE49-F238E27FC236}">
                <a16:creationId xmlns:a16="http://schemas.microsoft.com/office/drawing/2014/main" id="{FA4C8677-C52C-C782-7DCD-8708163265E6}"/>
              </a:ext>
            </a:extLst>
          </p:cNvPr>
          <p:cNvPicPr>
            <a:picLocks noChangeAspect="1"/>
          </p:cNvPicPr>
          <p:nvPr/>
        </p:nvPicPr>
        <p:blipFill>
          <a:blip r:embed="rId2"/>
          <a:stretch>
            <a:fillRect/>
          </a:stretch>
        </p:blipFill>
        <p:spPr>
          <a:xfrm>
            <a:off x="1956984" y="3935313"/>
            <a:ext cx="6122801" cy="2724729"/>
          </a:xfrm>
          <a:prstGeom prst="rect">
            <a:avLst/>
          </a:prstGeom>
        </p:spPr>
      </p:pic>
      <p:pic>
        <p:nvPicPr>
          <p:cNvPr id="6" name="Picture 5" descr="A graph of the company&amp;#39;s tax&#10;&#10;AI-generated content may be incorrect.">
            <a:extLst>
              <a:ext uri="{FF2B5EF4-FFF2-40B4-BE49-F238E27FC236}">
                <a16:creationId xmlns:a16="http://schemas.microsoft.com/office/drawing/2014/main" id="{7252E3EE-2256-83C1-89D7-751093265BD8}"/>
              </a:ext>
            </a:extLst>
          </p:cNvPr>
          <p:cNvPicPr>
            <a:picLocks noChangeAspect="1"/>
          </p:cNvPicPr>
          <p:nvPr/>
        </p:nvPicPr>
        <p:blipFill>
          <a:blip r:embed="rId3"/>
          <a:stretch>
            <a:fillRect/>
          </a:stretch>
        </p:blipFill>
        <p:spPr>
          <a:xfrm>
            <a:off x="8420780" y="3929743"/>
            <a:ext cx="3201761" cy="2726873"/>
          </a:xfrm>
          <a:prstGeom prst="rect">
            <a:avLst/>
          </a:prstGeom>
        </p:spPr>
      </p:pic>
      <p:sp>
        <p:nvSpPr>
          <p:cNvPr id="5" name="Slide Number Placeholder 4">
            <a:extLst>
              <a:ext uri="{FF2B5EF4-FFF2-40B4-BE49-F238E27FC236}">
                <a16:creationId xmlns:a16="http://schemas.microsoft.com/office/drawing/2014/main" id="{2A4A6118-EE58-83FA-7EDF-3A18CDFE8000}"/>
              </a:ext>
            </a:extLst>
          </p:cNvPr>
          <p:cNvSpPr>
            <a:spLocks noGrp="1"/>
          </p:cNvSpPr>
          <p:nvPr>
            <p:ph type="sldNum" sz="quarter" idx="12"/>
          </p:nvPr>
        </p:nvSpPr>
        <p:spPr/>
        <p:txBody>
          <a:bodyPr/>
          <a:lstStyle/>
          <a:p>
            <a:fld id="{97EE878C-8134-2F48-B4E0-56C993B897B0}" type="slidenum">
              <a:rPr lang="en-US" smtClean="0"/>
              <a:t>6</a:t>
            </a:fld>
            <a:endParaRPr lang="en-US"/>
          </a:p>
        </p:txBody>
      </p:sp>
    </p:spTree>
    <p:extLst>
      <p:ext uri="{BB962C8B-B14F-4D97-AF65-F5344CB8AC3E}">
        <p14:creationId xmlns:p14="http://schemas.microsoft.com/office/powerpoint/2010/main" val="2605655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237B-FB5A-6996-B6D7-5E8D99511729}"/>
              </a:ext>
            </a:extLst>
          </p:cNvPr>
          <p:cNvSpPr>
            <a:spLocks noGrp="1"/>
          </p:cNvSpPr>
          <p:nvPr>
            <p:ph type="title"/>
          </p:nvPr>
        </p:nvSpPr>
        <p:spPr>
          <a:xfrm>
            <a:off x="1962363" y="640344"/>
            <a:ext cx="9810535" cy="930400"/>
          </a:xfrm>
        </p:spPr>
        <p:txBody>
          <a:bodyPr>
            <a:normAutofit/>
          </a:bodyPr>
          <a:lstStyle/>
          <a:p>
            <a:pPr>
              <a:lnSpc>
                <a:spcPts val="4079"/>
              </a:lnSpc>
            </a:pPr>
            <a:r>
              <a:rPr lang="en-US" sz="3000" dirty="0">
                <a:ea typeface="Calibri"/>
                <a:cs typeface="Calibri"/>
              </a:rPr>
              <a:t>Why the increase in the VAT rate?</a:t>
            </a:r>
            <a:endParaRPr lang="en-US" sz="3000" dirty="0"/>
          </a:p>
        </p:txBody>
      </p:sp>
      <p:sp>
        <p:nvSpPr>
          <p:cNvPr id="3" name="Content Placeholder 2">
            <a:extLst>
              <a:ext uri="{FF2B5EF4-FFF2-40B4-BE49-F238E27FC236}">
                <a16:creationId xmlns:a16="http://schemas.microsoft.com/office/drawing/2014/main" id="{7258D0AE-2642-CDC0-F777-DCA2DC437D86}"/>
              </a:ext>
            </a:extLst>
          </p:cNvPr>
          <p:cNvSpPr>
            <a:spLocks noGrp="1"/>
          </p:cNvSpPr>
          <p:nvPr>
            <p:ph idx="1"/>
          </p:nvPr>
        </p:nvSpPr>
        <p:spPr>
          <a:xfrm>
            <a:off x="1962362" y="1712560"/>
            <a:ext cx="9810536" cy="1828682"/>
          </a:xfrm>
        </p:spPr>
        <p:txBody>
          <a:bodyPr vert="horz" lIns="91440" tIns="45720" rIns="91440" bIns="45720" rtlCol="0" anchor="t">
            <a:normAutofit fontScale="92500"/>
          </a:bodyPr>
          <a:lstStyle/>
          <a:p>
            <a:r>
              <a:rPr lang="en-GB" sz="2400" dirty="0">
                <a:ea typeface="Calibri"/>
                <a:cs typeface="Calibri"/>
              </a:rPr>
              <a:t>South Africa has a high share of personal income tax as a per cent of GDP and a high top tax rate, both of which are much higher than other developing economies</a:t>
            </a:r>
          </a:p>
          <a:p>
            <a:r>
              <a:rPr lang="en-GB" sz="2400" dirty="0">
                <a:ea typeface="Calibri"/>
                <a:cs typeface="Calibri"/>
              </a:rPr>
              <a:t>Previous tax rate increases for PIT did not raise the expected revenue as taxpayers changed their behaviour to avoid the tax. It is far harder to avoid a VAT increase and the behavioural responses are lower, reducing the impact on the economy</a:t>
            </a:r>
          </a:p>
        </p:txBody>
      </p:sp>
      <p:pic>
        <p:nvPicPr>
          <p:cNvPr id="4" name="Picture 3" descr="A graph of income tax&#10;&#10;AI-generated content may be incorrect.">
            <a:extLst>
              <a:ext uri="{FF2B5EF4-FFF2-40B4-BE49-F238E27FC236}">
                <a16:creationId xmlns:a16="http://schemas.microsoft.com/office/drawing/2014/main" id="{0118CE14-6829-D59F-A2A9-62CADB26CA5C}"/>
              </a:ext>
            </a:extLst>
          </p:cNvPr>
          <p:cNvPicPr>
            <a:picLocks noChangeAspect="1"/>
          </p:cNvPicPr>
          <p:nvPr/>
        </p:nvPicPr>
        <p:blipFill>
          <a:blip r:embed="rId2"/>
          <a:stretch>
            <a:fillRect/>
          </a:stretch>
        </p:blipFill>
        <p:spPr>
          <a:xfrm>
            <a:off x="2241283" y="3552421"/>
            <a:ext cx="3641133" cy="3098207"/>
          </a:xfrm>
          <a:prstGeom prst="rect">
            <a:avLst/>
          </a:prstGeom>
        </p:spPr>
      </p:pic>
      <p:pic>
        <p:nvPicPr>
          <p:cNvPr id="5" name="Picture 4">
            <a:extLst>
              <a:ext uri="{FF2B5EF4-FFF2-40B4-BE49-F238E27FC236}">
                <a16:creationId xmlns:a16="http://schemas.microsoft.com/office/drawing/2014/main" id="{B37B8956-A945-F928-F3DD-1B267EC85A78}"/>
              </a:ext>
            </a:extLst>
          </p:cNvPr>
          <p:cNvPicPr>
            <a:picLocks noChangeAspect="1"/>
          </p:cNvPicPr>
          <p:nvPr/>
        </p:nvPicPr>
        <p:blipFill>
          <a:blip r:embed="rId3"/>
          <a:stretch>
            <a:fillRect/>
          </a:stretch>
        </p:blipFill>
        <p:spPr>
          <a:xfrm>
            <a:off x="6872207" y="3554520"/>
            <a:ext cx="4065723" cy="3094012"/>
          </a:xfrm>
          <a:prstGeom prst="rect">
            <a:avLst/>
          </a:prstGeom>
        </p:spPr>
      </p:pic>
      <p:sp>
        <p:nvSpPr>
          <p:cNvPr id="6" name="Slide Number Placeholder 5">
            <a:extLst>
              <a:ext uri="{FF2B5EF4-FFF2-40B4-BE49-F238E27FC236}">
                <a16:creationId xmlns:a16="http://schemas.microsoft.com/office/drawing/2014/main" id="{5AA88853-0A54-ABDA-84BC-A8EF9C886739}"/>
              </a:ext>
            </a:extLst>
          </p:cNvPr>
          <p:cNvSpPr>
            <a:spLocks noGrp="1"/>
          </p:cNvSpPr>
          <p:nvPr>
            <p:ph type="sldNum" sz="quarter" idx="12"/>
          </p:nvPr>
        </p:nvSpPr>
        <p:spPr/>
        <p:txBody>
          <a:bodyPr/>
          <a:lstStyle/>
          <a:p>
            <a:fld id="{97EE878C-8134-2F48-B4E0-56C993B897B0}" type="slidenum">
              <a:rPr lang="en-US" smtClean="0"/>
              <a:t>7</a:t>
            </a:fld>
            <a:endParaRPr lang="en-US"/>
          </a:p>
        </p:txBody>
      </p:sp>
    </p:spTree>
    <p:extLst>
      <p:ext uri="{BB962C8B-B14F-4D97-AF65-F5344CB8AC3E}">
        <p14:creationId xmlns:p14="http://schemas.microsoft.com/office/powerpoint/2010/main" val="423446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913049-50CF-A8DD-ED4A-AF27239933C4}"/>
              </a:ext>
            </a:extLst>
          </p:cNvPr>
          <p:cNvSpPr>
            <a:spLocks noGrp="1"/>
          </p:cNvSpPr>
          <p:nvPr>
            <p:ph idx="1"/>
          </p:nvPr>
        </p:nvSpPr>
        <p:spPr>
          <a:xfrm>
            <a:off x="1962362" y="1952090"/>
            <a:ext cx="9810536" cy="1467056"/>
          </a:xfrm>
        </p:spPr>
        <p:txBody>
          <a:bodyPr vert="horz" lIns="91440" tIns="45720" rIns="91440" bIns="45720" rtlCol="0" anchor="t">
            <a:normAutofit/>
          </a:bodyPr>
          <a:lstStyle/>
          <a:p>
            <a:pPr algn="just"/>
            <a:r>
              <a:rPr lang="en-GB" sz="2200" dirty="0"/>
              <a:t>Government has provided direct relief to vulnerable households to mitigate the impact of the increase in the VAT rate by increasing the old-age grant, the disability grant and the child support grant by amounts well above expected inflation</a:t>
            </a:r>
            <a:endParaRPr lang="en-US" sz="2200" dirty="0">
              <a:ea typeface="Calibri"/>
              <a:cs typeface="Calibri"/>
            </a:endParaRPr>
          </a:p>
          <a:p>
            <a:endParaRPr lang="en-US" sz="2400" dirty="0"/>
          </a:p>
        </p:txBody>
      </p:sp>
      <p:pic>
        <p:nvPicPr>
          <p:cNvPr id="9" name="Picture 8">
            <a:extLst>
              <a:ext uri="{FF2B5EF4-FFF2-40B4-BE49-F238E27FC236}">
                <a16:creationId xmlns:a16="http://schemas.microsoft.com/office/drawing/2014/main" id="{85EBB614-15D9-C382-946D-E01FD5B1A08E}"/>
              </a:ext>
            </a:extLst>
          </p:cNvPr>
          <p:cNvPicPr>
            <a:picLocks noChangeAspect="1"/>
          </p:cNvPicPr>
          <p:nvPr/>
        </p:nvPicPr>
        <p:blipFill>
          <a:blip r:embed="rId2"/>
          <a:stretch>
            <a:fillRect/>
          </a:stretch>
        </p:blipFill>
        <p:spPr>
          <a:xfrm>
            <a:off x="8442596" y="3086747"/>
            <a:ext cx="3559658" cy="3590441"/>
          </a:xfrm>
          <a:prstGeom prst="rect">
            <a:avLst/>
          </a:prstGeom>
        </p:spPr>
      </p:pic>
      <p:sp>
        <p:nvSpPr>
          <p:cNvPr id="11" name="Content Placeholder 2">
            <a:extLst>
              <a:ext uri="{FF2B5EF4-FFF2-40B4-BE49-F238E27FC236}">
                <a16:creationId xmlns:a16="http://schemas.microsoft.com/office/drawing/2014/main" id="{F74C7911-B970-DD73-0D8E-4CE5A622D354}"/>
              </a:ext>
            </a:extLst>
          </p:cNvPr>
          <p:cNvSpPr txBox="1">
            <a:spLocks/>
          </p:cNvSpPr>
          <p:nvPr/>
        </p:nvSpPr>
        <p:spPr>
          <a:xfrm>
            <a:off x="1952723" y="2947928"/>
            <a:ext cx="6491315" cy="323644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dirty="0">
                <a:ea typeface="Calibri"/>
                <a:cs typeface="Calibri"/>
              </a:rPr>
              <a:t>The basket of zero-rated items will also be expanded to include tinned vegetables, variety meats and dairy liquid blends to provide further relief. The benefit from the last items that were zero-rated did not appear to fully passed through to the poor, indicating that this is a blunt approach. However, prices did decrease to provide some benefit. </a:t>
            </a:r>
          </a:p>
          <a:p>
            <a:pPr algn="just"/>
            <a:r>
              <a:rPr lang="en-GB" sz="2200" dirty="0">
                <a:ea typeface="Calibri"/>
                <a:cs typeface="Calibri"/>
              </a:rPr>
              <a:t>The general fuel levy and RAF levy will also not be changed to limit cost-of-living increases</a:t>
            </a:r>
          </a:p>
          <a:p>
            <a:pPr algn="just"/>
            <a:r>
              <a:rPr lang="en-GB" sz="2200" dirty="0">
                <a:ea typeface="Calibri"/>
                <a:cs typeface="Calibri"/>
              </a:rPr>
              <a:t>Full inflationary relief will be provided for personal income taxpayers in the bottom two brackets</a:t>
            </a:r>
          </a:p>
          <a:p>
            <a:endParaRPr lang="en-US" sz="2200" dirty="0">
              <a:ea typeface="Calibri" panose="020F0502020204030204"/>
              <a:cs typeface="Calibri" panose="020F0502020204030204"/>
            </a:endParaRPr>
          </a:p>
        </p:txBody>
      </p:sp>
      <p:sp>
        <p:nvSpPr>
          <p:cNvPr id="5" name="Title 4">
            <a:extLst>
              <a:ext uri="{FF2B5EF4-FFF2-40B4-BE49-F238E27FC236}">
                <a16:creationId xmlns:a16="http://schemas.microsoft.com/office/drawing/2014/main" id="{DC45EEE9-4896-30AA-DC79-CA97A2A1170A}"/>
              </a:ext>
            </a:extLst>
          </p:cNvPr>
          <p:cNvSpPr>
            <a:spLocks noGrp="1"/>
          </p:cNvSpPr>
          <p:nvPr>
            <p:ph type="title"/>
          </p:nvPr>
        </p:nvSpPr>
        <p:spPr/>
        <p:txBody>
          <a:bodyPr>
            <a:noAutofit/>
          </a:bodyPr>
          <a:lstStyle/>
          <a:p>
            <a:pPr>
              <a:lnSpc>
                <a:spcPct val="100000"/>
              </a:lnSpc>
            </a:pPr>
            <a:r>
              <a:rPr lang="en-US" sz="3000" dirty="0">
                <a:latin typeface="Calibri"/>
                <a:ea typeface="Calibri"/>
                <a:cs typeface="Calibri"/>
              </a:rPr>
              <a:t>What has government done to mitigate the </a:t>
            </a:r>
            <a:br>
              <a:rPr lang="en-US" sz="3000" dirty="0">
                <a:latin typeface="Calibri"/>
                <a:ea typeface="Calibri"/>
                <a:cs typeface="Calibri"/>
              </a:rPr>
            </a:br>
            <a:r>
              <a:rPr lang="en-US" sz="3000" dirty="0">
                <a:latin typeface="Calibri"/>
                <a:ea typeface="Calibri"/>
                <a:cs typeface="Calibri"/>
              </a:rPr>
              <a:t>impact of the VAT increase?</a:t>
            </a:r>
            <a:endParaRPr lang="en-ZA" sz="3000" dirty="0"/>
          </a:p>
        </p:txBody>
      </p:sp>
      <p:sp>
        <p:nvSpPr>
          <p:cNvPr id="6" name="Slide Number Placeholder 5">
            <a:extLst>
              <a:ext uri="{FF2B5EF4-FFF2-40B4-BE49-F238E27FC236}">
                <a16:creationId xmlns:a16="http://schemas.microsoft.com/office/drawing/2014/main" id="{EA9718B3-212E-B1C7-08DA-D3844B8276BF}"/>
              </a:ext>
            </a:extLst>
          </p:cNvPr>
          <p:cNvSpPr>
            <a:spLocks noGrp="1"/>
          </p:cNvSpPr>
          <p:nvPr>
            <p:ph type="sldNum" sz="quarter" idx="12"/>
          </p:nvPr>
        </p:nvSpPr>
        <p:spPr/>
        <p:txBody>
          <a:bodyPr/>
          <a:lstStyle/>
          <a:p>
            <a:fld id="{97EE878C-8134-2F48-B4E0-56C993B897B0}" type="slidenum">
              <a:rPr lang="en-US" smtClean="0"/>
              <a:t>8</a:t>
            </a:fld>
            <a:endParaRPr lang="en-US"/>
          </a:p>
        </p:txBody>
      </p:sp>
    </p:spTree>
    <p:extLst>
      <p:ext uri="{BB962C8B-B14F-4D97-AF65-F5344CB8AC3E}">
        <p14:creationId xmlns:p14="http://schemas.microsoft.com/office/powerpoint/2010/main" val="100618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656AA38-480E-E2C6-CF85-F46D1ECE1071}"/>
              </a:ext>
            </a:extLst>
          </p:cNvPr>
          <p:cNvGraphicFramePr>
            <a:graphicFrameLocks noChangeAspect="1"/>
          </p:cNvGraphicFramePr>
          <p:nvPr>
            <p:custDataLst>
              <p:tags r:id="rId1"/>
            </p:custDataLst>
            <p:extLst>
              <p:ext uri="{D42A27DB-BD31-4B8C-83A1-F6EECF244321}">
                <p14:modId xmlns:p14="http://schemas.microsoft.com/office/powerpoint/2010/main" val="211554912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E656AA38-480E-E2C6-CF85-F46D1ECE107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9D6599-DFE0-B8E9-5BEE-0A8C656A8B0B}"/>
              </a:ext>
            </a:extLst>
          </p:cNvPr>
          <p:cNvSpPr>
            <a:spLocks noGrp="1"/>
          </p:cNvSpPr>
          <p:nvPr>
            <p:ph type="title"/>
          </p:nvPr>
        </p:nvSpPr>
        <p:spPr>
          <a:xfrm>
            <a:off x="1663006" y="760289"/>
            <a:ext cx="9810535" cy="702752"/>
          </a:xfrm>
        </p:spPr>
        <p:txBody>
          <a:bodyPr vert="horz">
            <a:normAutofit/>
          </a:bodyPr>
          <a:lstStyle/>
          <a:p>
            <a:pPr algn="just"/>
            <a:r>
              <a:rPr lang="en-GB" sz="3000" dirty="0">
                <a:latin typeface="Calibri"/>
                <a:ea typeface="Calibri"/>
                <a:cs typeface="Calibri"/>
              </a:rPr>
              <a:t>Total additions to spending over the MTEF period</a:t>
            </a:r>
          </a:p>
        </p:txBody>
      </p:sp>
      <p:sp>
        <p:nvSpPr>
          <p:cNvPr id="3" name="Content Placeholder 2">
            <a:extLst>
              <a:ext uri="{FF2B5EF4-FFF2-40B4-BE49-F238E27FC236}">
                <a16:creationId xmlns:a16="http://schemas.microsoft.com/office/drawing/2014/main" id="{C7AA6B63-5D2D-0D0E-F579-F98F5198490B}"/>
              </a:ext>
            </a:extLst>
          </p:cNvPr>
          <p:cNvSpPr>
            <a:spLocks noGrp="1"/>
          </p:cNvSpPr>
          <p:nvPr>
            <p:ph idx="1"/>
          </p:nvPr>
        </p:nvSpPr>
        <p:spPr>
          <a:xfrm>
            <a:off x="6315113" y="1576865"/>
            <a:ext cx="5457785" cy="4259391"/>
          </a:xfrm>
        </p:spPr>
        <p:txBody>
          <a:bodyPr vert="horz" lIns="91440" tIns="45720" rIns="91440" bIns="45720" rtlCol="0" anchor="t">
            <a:noAutofit/>
          </a:bodyPr>
          <a:lstStyle/>
          <a:p>
            <a:pPr algn="just"/>
            <a:r>
              <a:rPr lang="en-GB" sz="1100" dirty="0"/>
              <a:t>The main spending additions are for critical infrastructure investments, social protection and a higher-than-anticipated public-service wage agreement, alongside provisional allocations for critical frontline services. </a:t>
            </a:r>
            <a:endParaRPr lang="en-US" sz="1100" dirty="0"/>
          </a:p>
          <a:p>
            <a:pPr algn="just"/>
            <a:r>
              <a:rPr lang="en-GB" sz="1100" dirty="0"/>
              <a:t>After the approval of the 2024 Medium Term Budget Policy Statement (MTBPS), provisional allocations were increased by R75.6 billion. </a:t>
            </a:r>
            <a:endParaRPr lang="en-GB" sz="1100" dirty="0">
              <a:ea typeface="Calibri"/>
              <a:cs typeface="Calibri"/>
            </a:endParaRPr>
          </a:p>
          <a:p>
            <a:pPr algn="just"/>
            <a:r>
              <a:rPr lang="en-GB" sz="1100" dirty="0"/>
              <a:t>These amounts are provisionally allocated mainly for goods and services and compensation of employees in critical frontline services. This funding will address:</a:t>
            </a:r>
            <a:endParaRPr lang="en-GB" sz="1100" dirty="0">
              <a:ea typeface="Calibri"/>
              <a:cs typeface="Calibri"/>
            </a:endParaRPr>
          </a:p>
          <a:p>
            <a:pPr lvl="1" algn="just"/>
            <a:r>
              <a:rPr lang="en-GB" sz="1100" dirty="0"/>
              <a:t>Significant pressures in provincial health and education </a:t>
            </a:r>
            <a:endParaRPr lang="en-GB" sz="1100" dirty="0">
              <a:ea typeface="Calibri"/>
              <a:cs typeface="Calibri"/>
            </a:endParaRPr>
          </a:p>
          <a:p>
            <a:pPr lvl="1" algn="just"/>
            <a:r>
              <a:rPr lang="en-GB" sz="1100" dirty="0"/>
              <a:t>Expand access to and improve the quality of early childhood development</a:t>
            </a:r>
            <a:endParaRPr lang="en-GB" sz="1100" dirty="0">
              <a:ea typeface="Calibri"/>
              <a:cs typeface="Calibri"/>
            </a:endParaRPr>
          </a:p>
          <a:p>
            <a:pPr lvl="1" algn="just"/>
            <a:r>
              <a:rPr lang="en-GB" sz="1100" dirty="0"/>
              <a:t>Support the employment of doctors after their community service ends</a:t>
            </a:r>
            <a:endParaRPr lang="en-GB" sz="1100" dirty="0">
              <a:ea typeface="Calibri"/>
              <a:cs typeface="Calibri"/>
            </a:endParaRPr>
          </a:p>
          <a:p>
            <a:pPr lvl="1" algn="just"/>
            <a:r>
              <a:rPr lang="en-GB" sz="1100" dirty="0"/>
              <a:t>Increase the availability of medicines and medical supplies, and</a:t>
            </a:r>
            <a:endParaRPr lang="en-GB" sz="1100" dirty="0">
              <a:ea typeface="Calibri"/>
              <a:cs typeface="Calibri"/>
            </a:endParaRPr>
          </a:p>
          <a:p>
            <a:pPr lvl="1" algn="just"/>
            <a:r>
              <a:rPr lang="en-GB" sz="1100" dirty="0"/>
              <a:t>Strengthen capacity within the Department of Home Affairs and the Border Management Authority.</a:t>
            </a:r>
            <a:endParaRPr lang="en-GB" sz="1100" dirty="0">
              <a:ea typeface="Calibri"/>
              <a:cs typeface="Calibri"/>
            </a:endParaRPr>
          </a:p>
          <a:p>
            <a:r>
              <a:rPr lang="en-GB" sz="1100" dirty="0"/>
              <a:t>The 2025 Budget also directs resources to growth-enhancing activities, particularly infrastructure, and advances regulatory reforms to support investment spending. </a:t>
            </a:r>
            <a:endParaRPr lang="en-GB" sz="1100" dirty="0">
              <a:ea typeface="Calibri"/>
              <a:cs typeface="Calibri"/>
            </a:endParaRPr>
          </a:p>
          <a:p>
            <a:r>
              <a:rPr lang="en-GB" sz="1100" dirty="0"/>
              <a:t>It allocates an additional R46.7 billion for critical infrastructure projects. </a:t>
            </a:r>
            <a:endParaRPr lang="en-GB" sz="1100" dirty="0">
              <a:ea typeface="Calibri"/>
              <a:cs typeface="Calibri"/>
            </a:endParaRPr>
          </a:p>
          <a:p>
            <a:pPr lvl="1" algn="just"/>
            <a:r>
              <a:rPr lang="en-GB" sz="1100" dirty="0"/>
              <a:t>This includes support for projects approved as part of the Budget Facility for Infrastructure and </a:t>
            </a:r>
            <a:endParaRPr lang="en-GB" sz="1100" dirty="0">
              <a:ea typeface="Calibri"/>
              <a:cs typeface="Calibri"/>
            </a:endParaRPr>
          </a:p>
          <a:p>
            <a:pPr lvl="1" algn="just"/>
            <a:r>
              <a:rPr lang="en-GB" sz="1100" dirty="0"/>
              <a:t>Higher investments in passenger rail transport to modernise signalling technology systems that will improve service frequency, safety and efficiency</a:t>
            </a:r>
            <a:endParaRPr lang="en-GB" sz="1100" dirty="0">
              <a:ea typeface="Calibri"/>
              <a:cs typeface="Calibri"/>
            </a:endParaRPr>
          </a:p>
          <a:p>
            <a:pPr lvl="1" algn="just"/>
            <a:r>
              <a:rPr lang="en-GB" sz="1100" dirty="0"/>
              <a:t>The budget also aims to reverse declining water, electricity and solid waste services in cities through R8.5 billion earmarked for the turnaround of these entities. </a:t>
            </a:r>
            <a:endParaRPr lang="en-GB" sz="1100" dirty="0">
              <a:ea typeface="Calibri"/>
              <a:cs typeface="Calibri"/>
            </a:endParaRPr>
          </a:p>
          <a:p>
            <a:pPr lvl="1" algn="just"/>
            <a:r>
              <a:rPr lang="en-GB" sz="1100" dirty="0"/>
              <a:t>Funding for disaster response will be supported by reforms to address inefficiencies in disaster management funding through a review of the conditional grants system. </a:t>
            </a:r>
            <a:endParaRPr lang="en-US" sz="1100" dirty="0"/>
          </a:p>
        </p:txBody>
      </p:sp>
      <p:sp>
        <p:nvSpPr>
          <p:cNvPr id="7" name="TextBox 6">
            <a:extLst>
              <a:ext uri="{FF2B5EF4-FFF2-40B4-BE49-F238E27FC236}">
                <a16:creationId xmlns:a16="http://schemas.microsoft.com/office/drawing/2014/main" id="{45FDA9DB-7E8E-428E-A30B-9FC3F90F99F9}"/>
              </a:ext>
            </a:extLst>
          </p:cNvPr>
          <p:cNvSpPr txBox="1"/>
          <p:nvPr/>
        </p:nvSpPr>
        <p:spPr>
          <a:xfrm>
            <a:off x="1536610" y="1461449"/>
            <a:ext cx="4654790" cy="246221"/>
          </a:xfrm>
          <a:prstGeom prst="rect">
            <a:avLst/>
          </a:prstGeom>
          <a:noFill/>
        </p:spPr>
        <p:txBody>
          <a:bodyPr wrap="square" rtlCol="0">
            <a:spAutoFit/>
          </a:bodyPr>
          <a:lstStyle/>
          <a:p>
            <a:r>
              <a:rPr lang="en-ZA" sz="1000" b="1"/>
              <a:t>Spending additions funded over the MTEF period</a:t>
            </a:r>
            <a:endParaRPr lang="en-US" sz="1000" b="1"/>
          </a:p>
        </p:txBody>
      </p:sp>
      <p:pic>
        <p:nvPicPr>
          <p:cNvPr id="4" name="Picture 3">
            <a:extLst>
              <a:ext uri="{FF2B5EF4-FFF2-40B4-BE49-F238E27FC236}">
                <a16:creationId xmlns:a16="http://schemas.microsoft.com/office/drawing/2014/main" id="{0780DFDA-DDBB-821D-C620-DD46FF1C3D30}"/>
              </a:ext>
            </a:extLst>
          </p:cNvPr>
          <p:cNvPicPr>
            <a:picLocks noChangeAspect="1"/>
          </p:cNvPicPr>
          <p:nvPr/>
        </p:nvPicPr>
        <p:blipFill>
          <a:blip r:embed="rId5"/>
          <a:stretch>
            <a:fillRect/>
          </a:stretch>
        </p:blipFill>
        <p:spPr>
          <a:xfrm>
            <a:off x="1660323" y="1707670"/>
            <a:ext cx="4735935" cy="5150330"/>
          </a:xfrm>
          <a:prstGeom prst="rect">
            <a:avLst/>
          </a:prstGeom>
        </p:spPr>
      </p:pic>
      <p:sp>
        <p:nvSpPr>
          <p:cNvPr id="5" name="Slide Number Placeholder 4">
            <a:extLst>
              <a:ext uri="{FF2B5EF4-FFF2-40B4-BE49-F238E27FC236}">
                <a16:creationId xmlns:a16="http://schemas.microsoft.com/office/drawing/2014/main" id="{ED566E6E-45DA-1C7E-12C1-2CBB0350E5D2}"/>
              </a:ext>
            </a:extLst>
          </p:cNvPr>
          <p:cNvSpPr>
            <a:spLocks noGrp="1"/>
          </p:cNvSpPr>
          <p:nvPr>
            <p:ph type="sldNum" sz="quarter" idx="12"/>
          </p:nvPr>
        </p:nvSpPr>
        <p:spPr/>
        <p:txBody>
          <a:bodyPr/>
          <a:lstStyle/>
          <a:p>
            <a:fld id="{97EE878C-8134-2F48-B4E0-56C993B897B0}" type="slidenum">
              <a:rPr lang="en-US" smtClean="0"/>
              <a:t>9</a:t>
            </a:fld>
            <a:endParaRPr lang="en-US"/>
          </a:p>
        </p:txBody>
      </p:sp>
    </p:spTree>
    <p:extLst>
      <p:ext uri="{BB962C8B-B14F-4D97-AF65-F5344CB8AC3E}">
        <p14:creationId xmlns:p14="http://schemas.microsoft.com/office/powerpoint/2010/main" val="2515964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F0B0C50C3E324AA4BC79A17E57C7EF" ma:contentTypeVersion="4" ma:contentTypeDescription="Create a new document." ma:contentTypeScope="" ma:versionID="5e687464cdea3db6666eca6accb159da">
  <xsd:schema xmlns:xsd="http://www.w3.org/2001/XMLSchema" xmlns:xs="http://www.w3.org/2001/XMLSchema" xmlns:p="http://schemas.microsoft.com/office/2006/metadata/properties" xmlns:ns2="71ca25b2-673e-4ecf-ab79-0891da1d9293" targetNamespace="http://schemas.microsoft.com/office/2006/metadata/properties" ma:root="true" ma:fieldsID="1763e125cbcfd0923c2df7234524b9ab" ns2:_="">
    <xsd:import namespace="71ca25b2-673e-4ecf-ab79-0891da1d929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a25b2-673e-4ecf-ab79-0891da1d92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E767A2-F2F0-4C41-A76E-C311703F7F69}">
  <ds:schemaRefs>
    <ds:schemaRef ds:uri="http://schemas.microsoft.com/office/2006/documentManagement/types"/>
    <ds:schemaRef ds:uri="http://purl.org/dc/dcmitype/"/>
    <ds:schemaRef ds:uri="71ca25b2-673e-4ecf-ab79-0891da1d9293"/>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95B04249-961D-4B78-9123-5BC7D6F44B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a25b2-673e-4ecf-ab79-0891da1d92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B1E037-B78D-475C-87BD-4E35BF7DC5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3256</Words>
  <Application>Microsoft Office PowerPoint</Application>
  <PresentationFormat>Widescreen</PresentationFormat>
  <Paragraphs>203</Paragraphs>
  <Slides>25</Slides>
  <Notes>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6" baseType="lpstr">
      <vt:lpstr>Aptos</vt:lpstr>
      <vt:lpstr>Arial</vt:lpstr>
      <vt:lpstr>Calibri</vt:lpstr>
      <vt:lpstr>Calibri Light</vt:lpstr>
      <vt:lpstr>Courier New</vt:lpstr>
      <vt:lpstr>Helvetica Neue</vt:lpstr>
      <vt:lpstr>Symbol</vt:lpstr>
      <vt:lpstr>Times New Roman</vt:lpstr>
      <vt:lpstr>Office Theme</vt:lpstr>
      <vt:lpstr>Custom Design</vt:lpstr>
      <vt:lpstr>think-cell Slide</vt:lpstr>
      <vt:lpstr>Investing for Faster Growth</vt:lpstr>
      <vt:lpstr>Overview</vt:lpstr>
      <vt:lpstr>Government’s fiscal strategy is on track to deliver  a debt-stabilising primary budget surplus by 2025/26</vt:lpstr>
      <vt:lpstr>Why is government increasing taxes?</vt:lpstr>
      <vt:lpstr>Medium-term adjustments to main budget  non-interest expenditure</vt:lpstr>
      <vt:lpstr>Why the increase in the VAT rate?</vt:lpstr>
      <vt:lpstr>Why the increase in the VAT rate?</vt:lpstr>
      <vt:lpstr>What has government done to mitigate the  impact of the VAT increase?</vt:lpstr>
      <vt:lpstr>Total additions to spending over the MTEF period</vt:lpstr>
      <vt:lpstr>Near-term global growth prospects remain  stable at 3.3 per cent but are below the historical average</vt:lpstr>
      <vt:lpstr>NT projects growth of 1.9 per cent in 2025,  from a revised estimate of 0.8 per cent in 2024</vt:lpstr>
      <vt:lpstr>Domestics risks to the economic outlook are balanced while global risks skew to the downside</vt:lpstr>
      <vt:lpstr>Government’s medium-term economic  strategy is anchored by four priorities</vt:lpstr>
      <vt:lpstr>Operation Vulindlela continues on delivering  ambitious set of reforms in its second phase</vt:lpstr>
      <vt:lpstr>Infrastructure investment will support growth</vt:lpstr>
      <vt:lpstr>Gross tax revenue projections have been  revised up by R189.2 billion over the 2025 MTEF</vt:lpstr>
      <vt:lpstr>Tax proposals of R58 billion in 2025/26 to alleviate  spending pressures, with permanent revenue effects</vt:lpstr>
      <vt:lpstr>Consolidated spending increases from R2.4 trillion in 2024/25 to R2.84 trillion in 2027/28</vt:lpstr>
      <vt:lpstr>The consolidated budget deficit is projected  to narrow  to 3.4 per cent of GDP by 2027/28</vt:lpstr>
      <vt:lpstr>Division of nationally raised revenue </vt:lpstr>
      <vt:lpstr>Government continues to manage the borrowing  requirement in 2025/26 and over the 2025 MTEF period</vt:lpstr>
      <vt:lpstr>In 2025/26, public debt will peak, stabilising  at 76.1 per cent of GDP</vt:lpstr>
      <vt:lpstr>SOCS remain distressed due to weak governance,  finances and operations</vt:lpstr>
      <vt:lpstr>The 2025 Budget reaffirms government’s commitment to raising living standards, growth and stabilising debt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Nomvula Masehla</cp:lastModifiedBy>
  <cp:revision>1020</cp:revision>
  <cp:lastPrinted>2025-02-18T17:35:51Z</cp:lastPrinted>
  <dcterms:created xsi:type="dcterms:W3CDTF">2017-06-12T08:43:34Z</dcterms:created>
  <dcterms:modified xsi:type="dcterms:W3CDTF">2025-02-21T10:56:11Z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0x0101002AF0B0C50C3E324AA4BC79A17E57C7EF</vt:lpwstr>
  </property>
</Properties>
</file>