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 id="2147483672" r:id="rId5"/>
    <p:sldMasterId id="2147483656" r:id="rId6"/>
    <p:sldMasterId id="2147483670" r:id="rId7"/>
    <p:sldMasterId id="2147483662" r:id="rId8"/>
  </p:sldMasterIdLst>
  <p:notesMasterIdLst>
    <p:notesMasterId r:id="rId14"/>
  </p:notesMasterIdLst>
  <p:handoutMasterIdLst>
    <p:handoutMasterId r:id="rId15"/>
  </p:handoutMasterIdLst>
  <p:sldIdLst>
    <p:sldId id="256" r:id="rId9"/>
    <p:sldId id="260" r:id="rId10"/>
    <p:sldId id="264" r:id="rId11"/>
    <p:sldId id="263"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4D8C"/>
    <a:srgbClr val="F8FDF6"/>
    <a:srgbClr val="6ED100"/>
    <a:srgbClr val="76CFDB"/>
    <a:srgbClr val="0091E5"/>
    <a:srgbClr val="CCD6DE"/>
    <a:srgbClr val="8EA9BB"/>
    <a:srgbClr val="FF750D"/>
    <a:srgbClr val="F9C4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7A1D0C-7C8E-4A36-921D-2DC737E1804F}" v="10" dt="2026-08-17T07:51:33.8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04"/>
    <p:restoredTop sz="94714"/>
  </p:normalViewPr>
  <p:slideViewPr>
    <p:cSldViewPr snapToGrid="0">
      <p:cViewPr varScale="1">
        <p:scale>
          <a:sx n="78" d="100"/>
          <a:sy n="78" d="100"/>
        </p:scale>
        <p:origin x="960" y="67"/>
      </p:cViewPr>
      <p:guideLst/>
    </p:cSldViewPr>
  </p:slideViewPr>
  <p:notesTextViewPr>
    <p:cViewPr>
      <p:scale>
        <a:sx n="1" d="1"/>
        <a:sy n="1" d="1"/>
      </p:scale>
      <p:origin x="0" y="0"/>
    </p:cViewPr>
  </p:notesTextViewPr>
  <p:notesViewPr>
    <p:cSldViewPr snapToGrid="0">
      <p:cViewPr varScale="1">
        <p:scale>
          <a:sx n="107" d="100"/>
          <a:sy n="107" d="100"/>
        </p:scale>
        <p:origin x="4600"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phne Mphaga" userId="80367996-0d8a-49a9-8faf-73e693d14509" providerId="ADAL" clId="{C13816B1-8F8B-4667-AEF6-FD91F4CA994A}"/>
    <pc:docChg chg="undo custSel modSld">
      <pc:chgData name="Daphne Mphaga" userId="80367996-0d8a-49a9-8faf-73e693d14509" providerId="ADAL" clId="{C13816B1-8F8B-4667-AEF6-FD91F4CA994A}" dt="2026-08-17T07:52:21.806" v="82" actId="1076"/>
      <pc:docMkLst>
        <pc:docMk/>
      </pc:docMkLst>
      <pc:sldChg chg="modSp mod">
        <pc:chgData name="Daphne Mphaga" userId="80367996-0d8a-49a9-8faf-73e693d14509" providerId="ADAL" clId="{C13816B1-8F8B-4667-AEF6-FD91F4CA994A}" dt="2026-08-17T07:37:18.989" v="4" actId="255"/>
        <pc:sldMkLst>
          <pc:docMk/>
          <pc:sldMk cId="900311204" sldId="256"/>
        </pc:sldMkLst>
        <pc:spChg chg="mod">
          <ac:chgData name="Daphne Mphaga" userId="80367996-0d8a-49a9-8faf-73e693d14509" providerId="ADAL" clId="{C13816B1-8F8B-4667-AEF6-FD91F4CA994A}" dt="2026-08-17T07:37:18.989" v="4" actId="255"/>
          <ac:spMkLst>
            <pc:docMk/>
            <pc:sldMk cId="900311204" sldId="256"/>
            <ac:spMk id="21" creationId="{55DC27F4-76BB-68B9-594E-3CD77883F05E}"/>
          </ac:spMkLst>
        </pc:spChg>
      </pc:sldChg>
      <pc:sldChg chg="addSp modSp mod">
        <pc:chgData name="Daphne Mphaga" userId="80367996-0d8a-49a9-8faf-73e693d14509" providerId="ADAL" clId="{C13816B1-8F8B-4667-AEF6-FD91F4CA994A}" dt="2026-08-17T07:52:21.806" v="82" actId="1076"/>
        <pc:sldMkLst>
          <pc:docMk/>
          <pc:sldMk cId="3912247516" sldId="263"/>
        </pc:sldMkLst>
        <pc:spChg chg="mod">
          <ac:chgData name="Daphne Mphaga" userId="80367996-0d8a-49a9-8faf-73e693d14509" providerId="ADAL" clId="{C13816B1-8F8B-4667-AEF6-FD91F4CA994A}" dt="2026-08-17T07:43:34.570" v="5" actId="1076"/>
          <ac:spMkLst>
            <pc:docMk/>
            <pc:sldMk cId="3912247516" sldId="263"/>
            <ac:spMk id="2" creationId="{1E920EE9-1C7C-FB5F-F805-DE14C6B17AC1}"/>
          </ac:spMkLst>
        </pc:spChg>
        <pc:spChg chg="mod">
          <ac:chgData name="Daphne Mphaga" userId="80367996-0d8a-49a9-8faf-73e693d14509" providerId="ADAL" clId="{C13816B1-8F8B-4667-AEF6-FD91F4CA994A}" dt="2026-08-17T07:48:44.800" v="35" actId="20577"/>
          <ac:spMkLst>
            <pc:docMk/>
            <pc:sldMk cId="3912247516" sldId="263"/>
            <ac:spMk id="10" creationId="{DF30F2BF-64FE-FAFF-F205-C04F24F254A7}"/>
          </ac:spMkLst>
        </pc:spChg>
        <pc:spChg chg="mod">
          <ac:chgData name="Daphne Mphaga" userId="80367996-0d8a-49a9-8faf-73e693d14509" providerId="ADAL" clId="{C13816B1-8F8B-4667-AEF6-FD91F4CA994A}" dt="2026-08-17T07:43:34.570" v="5" actId="1076"/>
          <ac:spMkLst>
            <pc:docMk/>
            <pc:sldMk cId="3912247516" sldId="263"/>
            <ac:spMk id="12" creationId="{517F9FDB-AADA-B634-E6FE-96464DA2EF0A}"/>
          </ac:spMkLst>
        </pc:spChg>
        <pc:spChg chg="mod">
          <ac:chgData name="Daphne Mphaga" userId="80367996-0d8a-49a9-8faf-73e693d14509" providerId="ADAL" clId="{C13816B1-8F8B-4667-AEF6-FD91F4CA994A}" dt="2026-08-17T07:43:34.570" v="5" actId="1076"/>
          <ac:spMkLst>
            <pc:docMk/>
            <pc:sldMk cId="3912247516" sldId="263"/>
            <ac:spMk id="14" creationId="{F89DA815-F654-2FC2-3924-FBC22056960B}"/>
          </ac:spMkLst>
        </pc:spChg>
        <pc:spChg chg="mod">
          <ac:chgData name="Daphne Mphaga" userId="80367996-0d8a-49a9-8faf-73e693d14509" providerId="ADAL" clId="{C13816B1-8F8B-4667-AEF6-FD91F4CA994A}" dt="2026-08-17T07:52:21.806" v="82" actId="1076"/>
          <ac:spMkLst>
            <pc:docMk/>
            <pc:sldMk cId="3912247516" sldId="263"/>
            <ac:spMk id="16" creationId="{1DADE91F-01A6-25F4-001D-D422501AF638}"/>
          </ac:spMkLst>
        </pc:spChg>
        <pc:spChg chg="add mod">
          <ac:chgData name="Daphne Mphaga" userId="80367996-0d8a-49a9-8faf-73e693d14509" providerId="ADAL" clId="{C13816B1-8F8B-4667-AEF6-FD91F4CA994A}" dt="2026-08-17T07:47:02.708" v="33" actId="1076"/>
          <ac:spMkLst>
            <pc:docMk/>
            <pc:sldMk cId="3912247516" sldId="263"/>
            <ac:spMk id="18" creationId="{C87950B8-24BF-7F56-2885-DCDC331B8135}"/>
          </ac:spMkLst>
        </pc:spChg>
        <pc:graphicFrameChg chg="add mod">
          <ac:chgData name="Daphne Mphaga" userId="80367996-0d8a-49a9-8faf-73e693d14509" providerId="ADAL" clId="{C13816B1-8F8B-4667-AEF6-FD91F4CA994A}" dt="2026-08-17T07:46:42.043" v="29"/>
          <ac:graphicFrameMkLst>
            <pc:docMk/>
            <pc:sldMk cId="3912247516" sldId="263"/>
            <ac:graphicFrameMk id="19" creationId="{152401AA-D285-C626-2947-67D24E5CC74A}"/>
          </ac:graphicFrameMkLst>
        </pc:graphicFrameChg>
        <pc:graphicFrameChg chg="add mod">
          <ac:chgData name="Daphne Mphaga" userId="80367996-0d8a-49a9-8faf-73e693d14509" providerId="ADAL" clId="{C13816B1-8F8B-4667-AEF6-FD91F4CA994A}" dt="2026-08-17T07:51:28.819" v="49"/>
          <ac:graphicFrameMkLst>
            <pc:docMk/>
            <pc:sldMk cId="3912247516" sldId="263"/>
            <ac:graphicFrameMk id="20" creationId="{2481C2C1-A4AC-4635-C9B5-B0A676645772}"/>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38C6E6F-377D-D835-100F-AC668878B8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92BFE9-BC37-1ED7-82E7-0CD16B6ADE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5229CE-05C8-EE4E-BFF9-BE7D4C46F068}" type="datetimeFigureOut">
              <a:rPr lang="en-US" smtClean="0"/>
              <a:t>8/17/2026</a:t>
            </a:fld>
            <a:endParaRPr lang="en-US"/>
          </a:p>
        </p:txBody>
      </p:sp>
      <p:sp>
        <p:nvSpPr>
          <p:cNvPr id="4" name="Footer Placeholder 3">
            <a:extLst>
              <a:ext uri="{FF2B5EF4-FFF2-40B4-BE49-F238E27FC236}">
                <a16:creationId xmlns:a16="http://schemas.microsoft.com/office/drawing/2014/main" id="{EECCC2AF-4DFD-421E-435F-DE0FD22054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6789AE2-7CD9-A126-0F32-F8464CE64B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DB6E62-F700-5B41-BBE4-C65FEE24C9AA}" type="slidenum">
              <a:rPr lang="en-US" smtClean="0"/>
              <a:t>‹#›</a:t>
            </a:fld>
            <a:endParaRPr lang="en-US"/>
          </a:p>
        </p:txBody>
      </p:sp>
    </p:spTree>
    <p:extLst>
      <p:ext uri="{BB962C8B-B14F-4D97-AF65-F5344CB8AC3E}">
        <p14:creationId xmlns:p14="http://schemas.microsoft.com/office/powerpoint/2010/main" val="27891240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BE5D9-1D1F-B142-8C23-13F4385E5B61}"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464834-638F-4741-8E09-3F4E84EA0EEC}" type="slidenum">
              <a:rPr lang="en-US" smtClean="0"/>
              <a:t>‹#›</a:t>
            </a:fld>
            <a:endParaRPr lang="en-US"/>
          </a:p>
        </p:txBody>
      </p:sp>
    </p:spTree>
    <p:extLst>
      <p:ext uri="{BB962C8B-B14F-4D97-AF65-F5344CB8AC3E}">
        <p14:creationId xmlns:p14="http://schemas.microsoft.com/office/powerpoint/2010/main" val="529893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464834-638F-4741-8E09-3F4E84EA0EEC}" type="slidenum">
              <a:rPr lang="en-US" smtClean="0"/>
              <a:t>1</a:t>
            </a:fld>
            <a:endParaRPr lang="en-US"/>
          </a:p>
        </p:txBody>
      </p:sp>
    </p:spTree>
    <p:extLst>
      <p:ext uri="{BB962C8B-B14F-4D97-AF65-F5344CB8AC3E}">
        <p14:creationId xmlns:p14="http://schemas.microsoft.com/office/powerpoint/2010/main" val="1877950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63AE8-026B-DEC0-74B0-FE3714B79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BDB54-4788-B6B0-8C41-102D8E5C55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9C602-7473-FFE0-EE48-B875D42E85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F3368C-C72C-DEC0-A571-7CDBCFFBE060}"/>
              </a:ext>
            </a:extLst>
          </p:cNvPr>
          <p:cNvSpPr>
            <a:spLocks noGrp="1"/>
          </p:cNvSpPr>
          <p:nvPr>
            <p:ph type="sldNum" sz="quarter" idx="5"/>
          </p:nvPr>
        </p:nvSpPr>
        <p:spPr/>
        <p:txBody>
          <a:bodyPr/>
          <a:lstStyle/>
          <a:p>
            <a:fld id="{83464834-638F-4741-8E09-3F4E84EA0EEC}" type="slidenum">
              <a:rPr lang="en-US" smtClean="0"/>
              <a:t>2</a:t>
            </a:fld>
            <a:endParaRPr lang="en-US"/>
          </a:p>
        </p:txBody>
      </p:sp>
    </p:spTree>
    <p:extLst>
      <p:ext uri="{BB962C8B-B14F-4D97-AF65-F5344CB8AC3E}">
        <p14:creationId xmlns:p14="http://schemas.microsoft.com/office/powerpoint/2010/main" val="2050956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AEDDB-7E7F-2223-79CD-E8CB86353C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6D07B-6474-202F-EC02-3D83B9C303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CADE9-7034-D8D0-2B8E-BAF48F6495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757421-6DD8-0A8E-0641-B59832D651B0}"/>
              </a:ext>
            </a:extLst>
          </p:cNvPr>
          <p:cNvSpPr>
            <a:spLocks noGrp="1"/>
          </p:cNvSpPr>
          <p:nvPr>
            <p:ph type="sldNum" sz="quarter" idx="5"/>
          </p:nvPr>
        </p:nvSpPr>
        <p:spPr/>
        <p:txBody>
          <a:bodyPr/>
          <a:lstStyle/>
          <a:p>
            <a:fld id="{83464834-638F-4741-8E09-3F4E84EA0EEC}" type="slidenum">
              <a:rPr lang="en-US" smtClean="0"/>
              <a:t>3</a:t>
            </a:fld>
            <a:endParaRPr lang="en-US"/>
          </a:p>
        </p:txBody>
      </p:sp>
    </p:spTree>
    <p:extLst>
      <p:ext uri="{BB962C8B-B14F-4D97-AF65-F5344CB8AC3E}">
        <p14:creationId xmlns:p14="http://schemas.microsoft.com/office/powerpoint/2010/main" val="2182763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1BF51-C346-8837-867F-7D52C78C9B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2711E-60C5-DF8A-E650-678BE7C443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EE3365-F0EC-A30A-96B8-7FC8E20B40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E9DC52-F360-8374-2082-CF8AB40B56C2}"/>
              </a:ext>
            </a:extLst>
          </p:cNvPr>
          <p:cNvSpPr>
            <a:spLocks noGrp="1"/>
          </p:cNvSpPr>
          <p:nvPr>
            <p:ph type="sldNum" sz="quarter" idx="5"/>
          </p:nvPr>
        </p:nvSpPr>
        <p:spPr/>
        <p:txBody>
          <a:bodyPr/>
          <a:lstStyle/>
          <a:p>
            <a:fld id="{83464834-638F-4741-8E09-3F4E84EA0EEC}" type="slidenum">
              <a:rPr lang="en-US" smtClean="0"/>
              <a:t>4</a:t>
            </a:fld>
            <a:endParaRPr lang="en-US"/>
          </a:p>
        </p:txBody>
      </p:sp>
    </p:spTree>
    <p:extLst>
      <p:ext uri="{BB962C8B-B14F-4D97-AF65-F5344CB8AC3E}">
        <p14:creationId xmlns:p14="http://schemas.microsoft.com/office/powerpoint/2010/main" val="4288920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B5A4851-2524-4FD3-0C64-AA3095508915}"/>
              </a:ext>
            </a:extLst>
          </p:cNvPr>
          <p:cNvSpPr>
            <a:spLocks noGrp="1"/>
          </p:cNvSpPr>
          <p:nvPr>
            <p:ph type="pic" sz="quarter" idx="10"/>
          </p:nvPr>
        </p:nvSpPr>
        <p:spPr>
          <a:xfrm>
            <a:off x="4097215" y="0"/>
            <a:ext cx="8094785" cy="5240215"/>
          </a:xfrm>
          <a:prstGeom prst="rect">
            <a:avLst/>
          </a:prstGeom>
        </p:spPr>
        <p:txBody>
          <a:bodyPr/>
          <a:lstStyle>
            <a:lvl1pPr marL="0" indent="0">
              <a:buNone/>
              <a:defRPr>
                <a:solidFill>
                  <a:srgbClr val="0E4D8C"/>
                </a:solidFill>
              </a:defRPr>
            </a:lvl1pPr>
          </a:lstStyle>
          <a:p>
            <a:endParaRPr lang="en-US"/>
          </a:p>
        </p:txBody>
      </p:sp>
    </p:spTree>
    <p:extLst>
      <p:ext uri="{BB962C8B-B14F-4D97-AF65-F5344CB8AC3E}">
        <p14:creationId xmlns:p14="http://schemas.microsoft.com/office/powerpoint/2010/main" val="428949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FC10405-B993-37B1-6890-8B82BBEAC52F}"/>
              </a:ext>
            </a:extLst>
          </p:cNvPr>
          <p:cNvSpPr>
            <a:spLocks noGrp="1"/>
          </p:cNvSpPr>
          <p:nvPr>
            <p:ph type="pic" sz="quarter" idx="10"/>
          </p:nvPr>
        </p:nvSpPr>
        <p:spPr>
          <a:xfrm>
            <a:off x="6708530" y="888146"/>
            <a:ext cx="4492870" cy="4492870"/>
          </a:xfrm>
          <a:prstGeom prst="ellipse">
            <a:avLst/>
          </a:prstGeom>
        </p:spPr>
        <p:txBody>
          <a:bodyPr/>
          <a:lstStyle>
            <a:lvl1pPr marL="0" indent="0">
              <a:buNone/>
              <a:defRPr>
                <a:solidFill>
                  <a:srgbClr val="0E4D8C"/>
                </a:solidFill>
              </a:defRPr>
            </a:lvl1pPr>
          </a:lstStyle>
          <a:p>
            <a:endParaRPr lang="en-US" dirty="0"/>
          </a:p>
        </p:txBody>
      </p:sp>
    </p:spTree>
    <p:extLst>
      <p:ext uri="{BB962C8B-B14F-4D97-AF65-F5344CB8AC3E}">
        <p14:creationId xmlns:p14="http://schemas.microsoft.com/office/powerpoint/2010/main" val="3794270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C970C14-8D20-6A05-2D27-7D0CE264DFA5}"/>
              </a:ext>
            </a:extLst>
          </p:cNvPr>
          <p:cNvSpPr>
            <a:spLocks noGrp="1"/>
          </p:cNvSpPr>
          <p:nvPr>
            <p:ph type="pic" sz="quarter" idx="10"/>
          </p:nvPr>
        </p:nvSpPr>
        <p:spPr>
          <a:xfrm>
            <a:off x="7570542" y="1820009"/>
            <a:ext cx="3807679" cy="3807680"/>
          </a:xfrm>
          <a:prstGeom prst="rect">
            <a:avLst/>
          </a:prstGeom>
        </p:spPr>
        <p:txBody>
          <a:bodyPr/>
          <a:lstStyle>
            <a:lvl1pPr marL="0" indent="0">
              <a:buNone/>
              <a:defRPr sz="2000">
                <a:solidFill>
                  <a:srgbClr val="0E4D8C"/>
                </a:solidFill>
              </a:defRPr>
            </a:lvl1pPr>
          </a:lstStyle>
          <a:p>
            <a:endParaRPr lang="en-US"/>
          </a:p>
        </p:txBody>
      </p:sp>
    </p:spTree>
    <p:extLst>
      <p:ext uri="{BB962C8B-B14F-4D97-AF65-F5344CB8AC3E}">
        <p14:creationId xmlns:p14="http://schemas.microsoft.com/office/powerpoint/2010/main" val="3889956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080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75CE9-DDE5-AFA8-8D89-4FC74EA3D1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2F85A1A-34B0-D7E4-8930-B8999630F8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20CECF2-0F6D-A07E-3533-2BBD8241B5F3}"/>
              </a:ext>
            </a:extLst>
          </p:cNvPr>
          <p:cNvSpPr>
            <a:spLocks noGrp="1"/>
          </p:cNvSpPr>
          <p:nvPr>
            <p:ph type="dt" sz="half" idx="10"/>
          </p:nvPr>
        </p:nvSpPr>
        <p:spPr/>
        <p:txBody>
          <a:bodyPr/>
          <a:lstStyle/>
          <a:p>
            <a:fld id="{9C00167E-E194-46F8-9768-B2B8AC52D017}" type="datetimeFigureOut">
              <a:rPr lang="en-ZA" smtClean="0"/>
              <a:t>2026/08/17</a:t>
            </a:fld>
            <a:endParaRPr lang="en-ZA"/>
          </a:p>
        </p:txBody>
      </p:sp>
      <p:sp>
        <p:nvSpPr>
          <p:cNvPr id="5" name="Footer Placeholder 4">
            <a:extLst>
              <a:ext uri="{FF2B5EF4-FFF2-40B4-BE49-F238E27FC236}">
                <a16:creationId xmlns:a16="http://schemas.microsoft.com/office/drawing/2014/main" id="{51E8CE6C-242A-179C-AD2D-8BB68AC1D44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25D5293-B0DA-1026-985A-B98C5D7DC0FD}"/>
              </a:ext>
            </a:extLst>
          </p:cNvPr>
          <p:cNvSpPr>
            <a:spLocks noGrp="1"/>
          </p:cNvSpPr>
          <p:nvPr>
            <p:ph type="sldNum" sz="quarter" idx="12"/>
          </p:nvPr>
        </p:nvSpPr>
        <p:spPr/>
        <p:txBody>
          <a:bodyPr/>
          <a:lstStyle/>
          <a:p>
            <a:fld id="{1DE21574-128D-41FA-86A5-F75BAFFE114A}" type="slidenum">
              <a:rPr lang="en-ZA" smtClean="0"/>
              <a:t>‹#›</a:t>
            </a:fld>
            <a:endParaRPr lang="en-ZA"/>
          </a:p>
        </p:txBody>
      </p:sp>
      <p:pic>
        <p:nvPicPr>
          <p:cNvPr id="9" name="Picture 8">
            <a:extLst>
              <a:ext uri="{FF2B5EF4-FFF2-40B4-BE49-F238E27FC236}">
                <a16:creationId xmlns:a16="http://schemas.microsoft.com/office/drawing/2014/main" id="{3C66DB17-5B33-FA0F-9399-E653ADF5BC84}"/>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90060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5647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9D0D990-D6D5-F105-16C5-F7C9109FDDA0}"/>
              </a:ext>
            </a:extLst>
          </p:cNvPr>
          <p:cNvSpPr/>
          <p:nvPr userDrawn="1"/>
        </p:nvSpPr>
        <p:spPr>
          <a:xfrm>
            <a:off x="0" y="0"/>
            <a:ext cx="4106174" cy="5216940"/>
          </a:xfrm>
          <a:prstGeom prst="rect">
            <a:avLst/>
          </a:prstGeom>
          <a:solidFill>
            <a:srgbClr val="6ED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 name="Picture 29" descr="A black and white background with white lines&#10;&#10;Description automatically generated">
            <a:extLst>
              <a:ext uri="{FF2B5EF4-FFF2-40B4-BE49-F238E27FC236}">
                <a16:creationId xmlns:a16="http://schemas.microsoft.com/office/drawing/2014/main" id="{EC4E5BCE-A723-74C5-FDB0-630E9DE4482D}"/>
              </a:ext>
            </a:extLst>
          </p:cNvPr>
          <p:cNvPicPr>
            <a:picLocks noChangeAspect="1"/>
          </p:cNvPicPr>
          <p:nvPr userDrawn="1"/>
        </p:nvPicPr>
        <p:blipFill>
          <a:blip r:embed="rId3"/>
          <a:stretch>
            <a:fillRect/>
          </a:stretch>
        </p:blipFill>
        <p:spPr>
          <a:xfrm>
            <a:off x="0" y="-15045"/>
            <a:ext cx="4106174" cy="2367894"/>
          </a:xfrm>
          <a:prstGeom prst="rect">
            <a:avLst/>
          </a:prstGeom>
        </p:spPr>
      </p:pic>
      <p:grpSp>
        <p:nvGrpSpPr>
          <p:cNvPr id="36" name="Group 35">
            <a:extLst>
              <a:ext uri="{FF2B5EF4-FFF2-40B4-BE49-F238E27FC236}">
                <a16:creationId xmlns:a16="http://schemas.microsoft.com/office/drawing/2014/main" id="{90F7A18C-028D-B51B-9892-113B49CFDDCC}"/>
              </a:ext>
            </a:extLst>
          </p:cNvPr>
          <p:cNvGrpSpPr/>
          <p:nvPr userDrawn="1"/>
        </p:nvGrpSpPr>
        <p:grpSpPr>
          <a:xfrm>
            <a:off x="0" y="2371865"/>
            <a:ext cx="4106174" cy="2847838"/>
            <a:chOff x="-1" y="2369103"/>
            <a:chExt cx="4092315" cy="2847838"/>
          </a:xfrm>
        </p:grpSpPr>
        <p:sp>
          <p:nvSpPr>
            <p:cNvPr id="37" name="Oval 1">
              <a:extLst>
                <a:ext uri="{FF2B5EF4-FFF2-40B4-BE49-F238E27FC236}">
                  <a16:creationId xmlns:a16="http://schemas.microsoft.com/office/drawing/2014/main" id="{6F867EB7-BA9A-5631-0C5C-C921F451B70E}"/>
                </a:ext>
              </a:extLst>
            </p:cNvPr>
            <p:cNvSpPr/>
            <p:nvPr/>
          </p:nvSpPr>
          <p:spPr>
            <a:xfrm>
              <a:off x="-1" y="2369103"/>
              <a:ext cx="4092315" cy="2046158"/>
            </a:xfrm>
            <a:custGeom>
              <a:avLst/>
              <a:gdLst>
                <a:gd name="connsiteX0" fmla="*/ 0 w 4841823"/>
                <a:gd name="connsiteY0" fmla="*/ 2420912 h 4841823"/>
                <a:gd name="connsiteX1" fmla="*/ 2420912 w 4841823"/>
                <a:gd name="connsiteY1" fmla="*/ 0 h 4841823"/>
                <a:gd name="connsiteX2" fmla="*/ 4841824 w 4841823"/>
                <a:gd name="connsiteY2" fmla="*/ 2420912 h 4841823"/>
                <a:gd name="connsiteX3" fmla="*/ 2420912 w 4841823"/>
                <a:gd name="connsiteY3" fmla="*/ 4841824 h 4841823"/>
                <a:gd name="connsiteX4" fmla="*/ 0 w 4841823"/>
                <a:gd name="connsiteY4" fmla="*/ 2420912 h 4841823"/>
                <a:gd name="connsiteX0" fmla="*/ 2420912 w 4841824"/>
                <a:gd name="connsiteY0" fmla="*/ 4841824 h 4933264"/>
                <a:gd name="connsiteX1" fmla="*/ 0 w 4841824"/>
                <a:gd name="connsiteY1" fmla="*/ 2420912 h 4933264"/>
                <a:gd name="connsiteX2" fmla="*/ 2420912 w 4841824"/>
                <a:gd name="connsiteY2" fmla="*/ 0 h 4933264"/>
                <a:gd name="connsiteX3" fmla="*/ 4841824 w 4841824"/>
                <a:gd name="connsiteY3" fmla="*/ 2420912 h 4933264"/>
                <a:gd name="connsiteX4" fmla="*/ 2512352 w 4841824"/>
                <a:gd name="connsiteY4" fmla="*/ 4933264 h 4933264"/>
                <a:gd name="connsiteX0" fmla="*/ 0 w 4841824"/>
                <a:gd name="connsiteY0" fmla="*/ 2420912 h 4933264"/>
                <a:gd name="connsiteX1" fmla="*/ 2420912 w 4841824"/>
                <a:gd name="connsiteY1" fmla="*/ 0 h 4933264"/>
                <a:gd name="connsiteX2" fmla="*/ 4841824 w 4841824"/>
                <a:gd name="connsiteY2" fmla="*/ 2420912 h 4933264"/>
                <a:gd name="connsiteX3" fmla="*/ 2512352 w 4841824"/>
                <a:gd name="connsiteY3" fmla="*/ 4933264 h 4933264"/>
                <a:gd name="connsiteX0" fmla="*/ 0 w 4841824"/>
                <a:gd name="connsiteY0" fmla="*/ 2420912 h 2420912"/>
                <a:gd name="connsiteX1" fmla="*/ 2420912 w 4841824"/>
                <a:gd name="connsiteY1" fmla="*/ 0 h 2420912"/>
                <a:gd name="connsiteX2" fmla="*/ 4841824 w 4841824"/>
                <a:gd name="connsiteY2" fmla="*/ 2420912 h 2420912"/>
              </a:gdLst>
              <a:ahLst/>
              <a:cxnLst>
                <a:cxn ang="0">
                  <a:pos x="connsiteX0" y="connsiteY0"/>
                </a:cxn>
                <a:cxn ang="0">
                  <a:pos x="connsiteX1" y="connsiteY1"/>
                </a:cxn>
                <a:cxn ang="0">
                  <a:pos x="connsiteX2" y="connsiteY2"/>
                </a:cxn>
              </a:cxnLst>
              <a:rect l="l" t="t" r="r" b="b"/>
              <a:pathLst>
                <a:path w="4841824" h="2420912">
                  <a:moveTo>
                    <a:pt x="0" y="2420912"/>
                  </a:moveTo>
                  <a:cubicBezTo>
                    <a:pt x="0" y="1083879"/>
                    <a:pt x="1083879" y="0"/>
                    <a:pt x="2420912" y="0"/>
                  </a:cubicBezTo>
                  <a:cubicBezTo>
                    <a:pt x="3757945" y="0"/>
                    <a:pt x="4841824" y="1083879"/>
                    <a:pt x="4841824" y="2420912"/>
                  </a:cubicBezTo>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4E9CF187-3607-3C07-A7E8-A22D14F6760D}"/>
                </a:ext>
              </a:extLst>
            </p:cNvPr>
            <p:cNvCxnSpPr>
              <a:cxnSpLocks/>
              <a:stCxn id="37" idx="2"/>
            </p:cNvCxnSpPr>
            <p:nvPr/>
          </p:nvCxnSpPr>
          <p:spPr>
            <a:xfrm>
              <a:off x="4092314" y="4415261"/>
              <a:ext cx="0" cy="798917"/>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B7B84482-B06D-357E-C805-AB9E09FA4824}"/>
                </a:ext>
              </a:extLst>
            </p:cNvPr>
            <p:cNvCxnSpPr>
              <a:cxnSpLocks/>
            </p:cNvCxnSpPr>
            <p:nvPr/>
          </p:nvCxnSpPr>
          <p:spPr>
            <a:xfrm flipH="1">
              <a:off x="0" y="4415261"/>
              <a:ext cx="1577" cy="80168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11" name="Group 10">
            <a:extLst>
              <a:ext uri="{FF2B5EF4-FFF2-40B4-BE49-F238E27FC236}">
                <a16:creationId xmlns:a16="http://schemas.microsoft.com/office/drawing/2014/main" id="{1A3A80B5-F5D1-2839-3645-52C3A5005D9F}"/>
              </a:ext>
            </a:extLst>
          </p:cNvPr>
          <p:cNvGrpSpPr/>
          <p:nvPr userDrawn="1"/>
        </p:nvGrpSpPr>
        <p:grpSpPr>
          <a:xfrm>
            <a:off x="0" y="5229224"/>
            <a:ext cx="12192000" cy="1628776"/>
            <a:chOff x="0" y="5229224"/>
            <a:chExt cx="12192000" cy="1628776"/>
          </a:xfrm>
        </p:grpSpPr>
        <p:sp>
          <p:nvSpPr>
            <p:cNvPr id="12" name="Rectangle 11">
              <a:extLst>
                <a:ext uri="{FF2B5EF4-FFF2-40B4-BE49-F238E27FC236}">
                  <a16:creationId xmlns:a16="http://schemas.microsoft.com/office/drawing/2014/main" id="{EA6D8E00-4D94-EEDE-4C6A-5BA56DBE00D6}"/>
                </a:ext>
              </a:extLst>
            </p:cNvPr>
            <p:cNvSpPr/>
            <p:nvPr userDrawn="1"/>
          </p:nvSpPr>
          <p:spPr>
            <a:xfrm>
              <a:off x="0" y="5229224"/>
              <a:ext cx="12192000" cy="16287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ue text on a black background&#10;&#10;Description automatically generated">
              <a:extLst>
                <a:ext uri="{FF2B5EF4-FFF2-40B4-BE49-F238E27FC236}">
                  <a16:creationId xmlns:a16="http://schemas.microsoft.com/office/drawing/2014/main" id="{E02E940A-1AA8-2AF8-B719-A2DB8E235C1A}"/>
                </a:ext>
              </a:extLst>
            </p:cNvPr>
            <p:cNvPicPr>
              <a:picLocks noChangeAspect="1"/>
            </p:cNvPicPr>
            <p:nvPr userDrawn="1"/>
          </p:nvPicPr>
          <p:blipFill>
            <a:blip r:embed="rId4"/>
            <a:stretch>
              <a:fillRect/>
            </a:stretch>
          </p:blipFill>
          <p:spPr>
            <a:xfrm>
              <a:off x="8763000" y="5593387"/>
              <a:ext cx="2905124" cy="886062"/>
            </a:xfrm>
            <a:prstGeom prst="rect">
              <a:avLst/>
            </a:prstGeom>
          </p:spPr>
        </p:pic>
        <p:pic>
          <p:nvPicPr>
            <p:cNvPr id="14" name="Picture 13">
              <a:extLst>
                <a:ext uri="{FF2B5EF4-FFF2-40B4-BE49-F238E27FC236}">
                  <a16:creationId xmlns:a16="http://schemas.microsoft.com/office/drawing/2014/main" id="{FA52272A-8D41-F868-DCEC-FAA4B1D3DA5E}"/>
                </a:ext>
              </a:extLst>
            </p:cNvPr>
            <p:cNvPicPr>
              <a:picLocks noChangeAspect="1"/>
            </p:cNvPicPr>
            <p:nvPr userDrawn="1"/>
          </p:nvPicPr>
          <p:blipFill>
            <a:blip r:embed="rId5"/>
            <a:stretch>
              <a:fillRect/>
            </a:stretch>
          </p:blipFill>
          <p:spPr>
            <a:xfrm>
              <a:off x="523876" y="5775745"/>
              <a:ext cx="7367057" cy="521346"/>
            </a:xfrm>
            <a:prstGeom prst="rect">
              <a:avLst/>
            </a:prstGeom>
          </p:spPr>
        </p:pic>
      </p:grpSp>
    </p:spTree>
    <p:extLst>
      <p:ext uri="{BB962C8B-B14F-4D97-AF65-F5344CB8AC3E}">
        <p14:creationId xmlns:p14="http://schemas.microsoft.com/office/powerpoint/2010/main" val="1798668345"/>
      </p:ext>
    </p:extLst>
  </p:cSld>
  <p:clrMap bg1="lt1" tx1="dk1" bg2="lt2" tx2="dk2" accent1="accent1" accent2="accent2" accent3="accent3" accent4="accent4" accent5="accent5" accent6="accent6" hlink="hlink" folHlink="folHlink"/>
  <p:sldLayoutIdLst>
    <p:sldLayoutId id="2147483667" r:id="rId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19550E-C5F5-9AA6-7090-9FD8A270029C}"/>
              </a:ext>
            </a:extLst>
          </p:cNvPr>
          <p:cNvPicPr>
            <a:picLocks noChangeAspect="1"/>
          </p:cNvPicPr>
          <p:nvPr userDrawn="1"/>
        </p:nvPicPr>
        <p:blipFill>
          <a:blip r:embed="rId3"/>
          <a:stretch>
            <a:fillRect/>
          </a:stretch>
        </p:blipFill>
        <p:spPr>
          <a:xfrm>
            <a:off x="523875" y="6009770"/>
            <a:ext cx="5648325" cy="399716"/>
          </a:xfrm>
          <a:prstGeom prst="rect">
            <a:avLst/>
          </a:prstGeom>
        </p:spPr>
      </p:pic>
      <p:grpSp>
        <p:nvGrpSpPr>
          <p:cNvPr id="13" name="Group 12">
            <a:extLst>
              <a:ext uri="{FF2B5EF4-FFF2-40B4-BE49-F238E27FC236}">
                <a16:creationId xmlns:a16="http://schemas.microsoft.com/office/drawing/2014/main" id="{F881E13F-78AF-6F8E-39FA-8E439765C704}"/>
              </a:ext>
            </a:extLst>
          </p:cNvPr>
          <p:cNvGrpSpPr/>
          <p:nvPr userDrawn="1"/>
        </p:nvGrpSpPr>
        <p:grpSpPr>
          <a:xfrm>
            <a:off x="8189840" y="4855029"/>
            <a:ext cx="4002157" cy="2002971"/>
            <a:chOff x="6590347" y="4610221"/>
            <a:chExt cx="4491310" cy="2247779"/>
          </a:xfrm>
        </p:grpSpPr>
        <p:sp>
          <p:nvSpPr>
            <p:cNvPr id="14" name="Oval 25">
              <a:extLst>
                <a:ext uri="{FF2B5EF4-FFF2-40B4-BE49-F238E27FC236}">
                  <a16:creationId xmlns:a16="http://schemas.microsoft.com/office/drawing/2014/main" id="{F5B9CBB6-3FBC-2BF2-A8D7-EDF668596E71}"/>
                </a:ext>
              </a:extLst>
            </p:cNvPr>
            <p:cNvSpPr/>
            <p:nvPr userDrawn="1"/>
          </p:nvSpPr>
          <p:spPr>
            <a:xfrm>
              <a:off x="6590347" y="4610221"/>
              <a:ext cx="4491310" cy="2247779"/>
            </a:xfrm>
            <a:custGeom>
              <a:avLst/>
              <a:gdLst>
                <a:gd name="connsiteX0" fmla="*/ 0 w 8324538"/>
                <a:gd name="connsiteY0" fmla="*/ 4166207 h 8332414"/>
                <a:gd name="connsiteX1" fmla="*/ 4162269 w 8324538"/>
                <a:gd name="connsiteY1" fmla="*/ 0 h 8332414"/>
                <a:gd name="connsiteX2" fmla="*/ 8324538 w 8324538"/>
                <a:gd name="connsiteY2" fmla="*/ 4166207 h 8332414"/>
                <a:gd name="connsiteX3" fmla="*/ 4162269 w 8324538"/>
                <a:gd name="connsiteY3" fmla="*/ 8332414 h 8332414"/>
                <a:gd name="connsiteX4" fmla="*/ 0 w 8324538"/>
                <a:gd name="connsiteY4" fmla="*/ 4166207 h 8332414"/>
                <a:gd name="connsiteX0" fmla="*/ 0 w 8324538"/>
                <a:gd name="connsiteY0" fmla="*/ 4166207 h 4686983"/>
                <a:gd name="connsiteX1" fmla="*/ 4162269 w 8324538"/>
                <a:gd name="connsiteY1" fmla="*/ 0 h 4686983"/>
                <a:gd name="connsiteX2" fmla="*/ 8324538 w 8324538"/>
                <a:gd name="connsiteY2" fmla="*/ 4166207 h 4686983"/>
                <a:gd name="connsiteX3" fmla="*/ 0 w 8324538"/>
                <a:gd name="connsiteY3" fmla="*/ 4166207 h 4686983"/>
                <a:gd name="connsiteX0" fmla="*/ 0 w 8324538"/>
                <a:gd name="connsiteY0" fmla="*/ 4166207 h 4469299"/>
                <a:gd name="connsiteX1" fmla="*/ 4162269 w 8324538"/>
                <a:gd name="connsiteY1" fmla="*/ 0 h 4469299"/>
                <a:gd name="connsiteX2" fmla="*/ 8324538 w 8324538"/>
                <a:gd name="connsiteY2" fmla="*/ 4166207 h 4469299"/>
                <a:gd name="connsiteX3" fmla="*/ 0 w 8324538"/>
                <a:gd name="connsiteY3" fmla="*/ 4166207 h 4469299"/>
                <a:gd name="connsiteX0" fmla="*/ 0 w 8324538"/>
                <a:gd name="connsiteY0" fmla="*/ 4166207 h 4166742"/>
                <a:gd name="connsiteX1" fmla="*/ 4162269 w 8324538"/>
                <a:gd name="connsiteY1" fmla="*/ 0 h 4166742"/>
                <a:gd name="connsiteX2" fmla="*/ 8324538 w 8324538"/>
                <a:gd name="connsiteY2" fmla="*/ 4166207 h 4166742"/>
                <a:gd name="connsiteX3" fmla="*/ 0 w 8324538"/>
                <a:gd name="connsiteY3" fmla="*/ 4166207 h 4166742"/>
                <a:gd name="connsiteX0" fmla="*/ 2 w 8324540"/>
                <a:gd name="connsiteY0" fmla="*/ 4166207 h 4166207"/>
                <a:gd name="connsiteX1" fmla="*/ 4162271 w 8324540"/>
                <a:gd name="connsiteY1" fmla="*/ 0 h 4166207"/>
                <a:gd name="connsiteX2" fmla="*/ 8324540 w 8324540"/>
                <a:gd name="connsiteY2" fmla="*/ 4166207 h 4166207"/>
                <a:gd name="connsiteX3" fmla="*/ 2 w 8324540"/>
                <a:gd name="connsiteY3" fmla="*/ 4166207 h 4166207"/>
              </a:gdLst>
              <a:ahLst/>
              <a:cxnLst>
                <a:cxn ang="0">
                  <a:pos x="connsiteX0" y="connsiteY0"/>
                </a:cxn>
                <a:cxn ang="0">
                  <a:pos x="connsiteX1" y="connsiteY1"/>
                </a:cxn>
                <a:cxn ang="0">
                  <a:pos x="connsiteX2" y="connsiteY2"/>
                </a:cxn>
                <a:cxn ang="0">
                  <a:pos x="connsiteX3" y="connsiteY3"/>
                </a:cxn>
              </a:cxnLst>
              <a:rect l="l" t="t" r="r" b="b"/>
              <a:pathLst>
                <a:path w="8324540" h="4166207">
                  <a:moveTo>
                    <a:pt x="2" y="4166207"/>
                  </a:moveTo>
                  <a:cubicBezTo>
                    <a:pt x="2" y="1865274"/>
                    <a:pt x="1863513" y="0"/>
                    <a:pt x="4162271" y="0"/>
                  </a:cubicBezTo>
                  <a:cubicBezTo>
                    <a:pt x="6461029" y="0"/>
                    <a:pt x="8324540" y="1865274"/>
                    <a:pt x="8324540" y="4166207"/>
                  </a:cubicBezTo>
                  <a:cubicBezTo>
                    <a:pt x="8305386" y="4141047"/>
                    <a:pt x="-5455" y="4164203"/>
                    <a:pt x="2" y="4166207"/>
                  </a:cubicBezTo>
                  <a:close/>
                </a:path>
              </a:pathLst>
            </a:custGeom>
            <a:solidFill>
              <a:srgbClr val="6ED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C259E357-BC29-DD88-8B81-F2B72E2596FE}"/>
                </a:ext>
              </a:extLst>
            </p:cNvPr>
            <p:cNvPicPr>
              <a:picLocks noChangeAspect="1"/>
            </p:cNvPicPr>
            <p:nvPr userDrawn="1"/>
          </p:nvPicPr>
          <p:blipFill>
            <a:blip r:embed="rId4"/>
            <a:srcRect/>
            <a:stretch/>
          </p:blipFill>
          <p:spPr>
            <a:xfrm>
              <a:off x="7414688" y="5614511"/>
              <a:ext cx="2842627" cy="994919"/>
            </a:xfrm>
            <a:prstGeom prst="rect">
              <a:avLst/>
            </a:prstGeom>
          </p:spPr>
        </p:pic>
      </p:grpSp>
    </p:spTree>
    <p:extLst>
      <p:ext uri="{BB962C8B-B14F-4D97-AF65-F5344CB8AC3E}">
        <p14:creationId xmlns:p14="http://schemas.microsoft.com/office/powerpoint/2010/main" val="4037467459"/>
      </p:ext>
    </p:extLst>
  </p:cSld>
  <p:clrMap bg1="lt1" tx1="dk1" bg2="lt2" tx2="dk2" accent1="accent1" accent2="accent2" accent3="accent3" accent4="accent4" accent5="accent5" accent6="accent6" hlink="hlink" folHlink="folHlink"/>
  <p:sldLayoutIdLst>
    <p:sldLayoutId id="2147483673" r:id="rId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AFE6D4-7140-B698-140A-275D3A054CA6}"/>
              </a:ext>
            </a:extLst>
          </p:cNvPr>
          <p:cNvPicPr>
            <a:picLocks noChangeAspect="1"/>
          </p:cNvPicPr>
          <p:nvPr userDrawn="1"/>
        </p:nvPicPr>
        <p:blipFill>
          <a:blip r:embed="rId3"/>
          <a:srcRect/>
          <a:stretch/>
        </p:blipFill>
        <p:spPr>
          <a:xfrm>
            <a:off x="9893049" y="414060"/>
            <a:ext cx="1915885" cy="670559"/>
          </a:xfrm>
          <a:prstGeom prst="rect">
            <a:avLst/>
          </a:prstGeom>
        </p:spPr>
      </p:pic>
      <p:sp>
        <p:nvSpPr>
          <p:cNvPr id="10" name="Rectangle 9">
            <a:extLst>
              <a:ext uri="{FF2B5EF4-FFF2-40B4-BE49-F238E27FC236}">
                <a16:creationId xmlns:a16="http://schemas.microsoft.com/office/drawing/2014/main" id="{EF02754A-5B66-1BA4-9DB3-063054AD944F}"/>
              </a:ext>
            </a:extLst>
          </p:cNvPr>
          <p:cNvSpPr/>
          <p:nvPr userDrawn="1"/>
        </p:nvSpPr>
        <p:spPr>
          <a:xfrm>
            <a:off x="1393370" y="6180666"/>
            <a:ext cx="10798629" cy="677333"/>
          </a:xfrm>
          <a:prstGeom prst="rect">
            <a:avLst/>
          </a:prstGeom>
          <a:solidFill>
            <a:srgbClr val="0E4D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35597D-0A4A-1C69-9540-FC750D17C8F8}"/>
              </a:ext>
            </a:extLst>
          </p:cNvPr>
          <p:cNvSpPr/>
          <p:nvPr userDrawn="1"/>
        </p:nvSpPr>
        <p:spPr>
          <a:xfrm>
            <a:off x="0" y="6180667"/>
            <a:ext cx="1393370" cy="677333"/>
          </a:xfrm>
          <a:prstGeom prst="rect">
            <a:avLst/>
          </a:prstGeom>
          <a:solidFill>
            <a:srgbClr val="6ED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black and white logo&#10;&#10;Description automatically generated">
            <a:extLst>
              <a:ext uri="{FF2B5EF4-FFF2-40B4-BE49-F238E27FC236}">
                <a16:creationId xmlns:a16="http://schemas.microsoft.com/office/drawing/2014/main" id="{B73C67DB-2BDB-CD67-4432-FC7EB0DE361E}"/>
              </a:ext>
            </a:extLst>
          </p:cNvPr>
          <p:cNvPicPr>
            <a:picLocks noChangeAspect="1"/>
          </p:cNvPicPr>
          <p:nvPr userDrawn="1"/>
        </p:nvPicPr>
        <p:blipFill>
          <a:blip r:embed="rId4"/>
          <a:stretch>
            <a:fillRect/>
          </a:stretch>
        </p:blipFill>
        <p:spPr>
          <a:xfrm>
            <a:off x="10112188" y="6374336"/>
            <a:ext cx="1758077" cy="289992"/>
          </a:xfrm>
          <a:prstGeom prst="rect">
            <a:avLst/>
          </a:prstGeom>
        </p:spPr>
      </p:pic>
      <p:sp>
        <p:nvSpPr>
          <p:cNvPr id="2" name="Rectangle 1">
            <a:extLst>
              <a:ext uri="{FF2B5EF4-FFF2-40B4-BE49-F238E27FC236}">
                <a16:creationId xmlns:a16="http://schemas.microsoft.com/office/drawing/2014/main" id="{77D3B3F1-AE73-C7DB-84CB-A009282A9265}"/>
              </a:ext>
            </a:extLst>
          </p:cNvPr>
          <p:cNvSpPr/>
          <p:nvPr userDrawn="1"/>
        </p:nvSpPr>
        <p:spPr>
          <a:xfrm>
            <a:off x="1" y="30882"/>
            <a:ext cx="12191999" cy="1436914"/>
          </a:xfrm>
          <a:prstGeom prst="rect">
            <a:avLst/>
          </a:prstGeom>
          <a:solidFill>
            <a:schemeClr val="accent6">
              <a:lumMod val="20000"/>
              <a:lumOff val="80000"/>
              <a:alpha val="1921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992486"/>
      </p:ext>
    </p:extLst>
  </p:cSld>
  <p:clrMap bg1="lt1" tx1="dk1" bg2="lt2" tx2="dk2" accent1="accent1" accent2="accent2" accent3="accent3" accent4="accent4" accent5="accent5" accent6="accent6" hlink="hlink" folHlink="folHlink"/>
  <p:sldLayoutIdLst>
    <p:sldLayoutId id="2147483657" r:id="rId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DDC917-D9BB-FA32-9AAA-9575B2EDB415}"/>
              </a:ext>
            </a:extLst>
          </p:cNvPr>
          <p:cNvSpPr/>
          <p:nvPr userDrawn="1"/>
        </p:nvSpPr>
        <p:spPr>
          <a:xfrm>
            <a:off x="0" y="0"/>
            <a:ext cx="12191999" cy="1436914"/>
          </a:xfrm>
          <a:prstGeom prst="rect">
            <a:avLst/>
          </a:prstGeom>
          <a:solidFill>
            <a:schemeClr val="accent6">
              <a:lumMod val="20000"/>
              <a:lumOff val="80000"/>
              <a:alpha val="1921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12785A8D-A360-7AE1-5E72-7B074F26E893}"/>
              </a:ext>
            </a:extLst>
          </p:cNvPr>
          <p:cNvSpPr/>
          <p:nvPr userDrawn="1"/>
        </p:nvSpPr>
        <p:spPr>
          <a:xfrm>
            <a:off x="1393370" y="6180666"/>
            <a:ext cx="10798629" cy="677333"/>
          </a:xfrm>
          <a:prstGeom prst="rect">
            <a:avLst/>
          </a:prstGeom>
          <a:solidFill>
            <a:srgbClr val="0E4D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02FF0E5-7B9A-768A-7C9B-534197832F92}"/>
              </a:ext>
            </a:extLst>
          </p:cNvPr>
          <p:cNvSpPr/>
          <p:nvPr userDrawn="1"/>
        </p:nvSpPr>
        <p:spPr>
          <a:xfrm>
            <a:off x="0" y="6180667"/>
            <a:ext cx="1393370" cy="677333"/>
          </a:xfrm>
          <a:prstGeom prst="rect">
            <a:avLst/>
          </a:prstGeom>
          <a:solidFill>
            <a:srgbClr val="6ED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and white logo&#10;&#10;Description automatically generated">
            <a:extLst>
              <a:ext uri="{FF2B5EF4-FFF2-40B4-BE49-F238E27FC236}">
                <a16:creationId xmlns:a16="http://schemas.microsoft.com/office/drawing/2014/main" id="{18B9F00D-A056-CBE3-F6C1-CDFF17F4C3F6}"/>
              </a:ext>
            </a:extLst>
          </p:cNvPr>
          <p:cNvPicPr>
            <a:picLocks noChangeAspect="1"/>
          </p:cNvPicPr>
          <p:nvPr userDrawn="1"/>
        </p:nvPicPr>
        <p:blipFill>
          <a:blip r:embed="rId3"/>
          <a:stretch>
            <a:fillRect/>
          </a:stretch>
        </p:blipFill>
        <p:spPr>
          <a:xfrm>
            <a:off x="10112188" y="6374336"/>
            <a:ext cx="1758077" cy="289992"/>
          </a:xfrm>
          <a:prstGeom prst="rect">
            <a:avLst/>
          </a:prstGeom>
        </p:spPr>
      </p:pic>
      <p:pic>
        <p:nvPicPr>
          <p:cNvPr id="6" name="Picture 5">
            <a:extLst>
              <a:ext uri="{FF2B5EF4-FFF2-40B4-BE49-F238E27FC236}">
                <a16:creationId xmlns:a16="http://schemas.microsoft.com/office/drawing/2014/main" id="{73F7258E-8C78-3D9C-0435-115DBCC5B465}"/>
              </a:ext>
            </a:extLst>
          </p:cNvPr>
          <p:cNvPicPr>
            <a:picLocks noChangeAspect="1"/>
          </p:cNvPicPr>
          <p:nvPr userDrawn="1"/>
        </p:nvPicPr>
        <p:blipFill>
          <a:blip r:embed="rId4"/>
          <a:srcRect/>
          <a:stretch/>
        </p:blipFill>
        <p:spPr>
          <a:xfrm>
            <a:off x="9893049" y="414060"/>
            <a:ext cx="1915885" cy="670559"/>
          </a:xfrm>
          <a:prstGeom prst="rect">
            <a:avLst/>
          </a:prstGeom>
        </p:spPr>
      </p:pic>
    </p:spTree>
    <p:extLst>
      <p:ext uri="{BB962C8B-B14F-4D97-AF65-F5344CB8AC3E}">
        <p14:creationId xmlns:p14="http://schemas.microsoft.com/office/powerpoint/2010/main" val="2180937515"/>
      </p:ext>
    </p:extLst>
  </p:cSld>
  <p:clrMap bg1="lt1" tx1="dk1" bg2="lt2" tx2="dk2" accent1="accent1" accent2="accent2" accent3="accent3" accent4="accent4" accent5="accent5" accent6="accent6" hlink="hlink" folHlink="folHlink"/>
  <p:sldLayoutIdLst>
    <p:sldLayoutId id="2147483671" r:id="rId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785A8D-A360-7AE1-5E72-7B074F26E893}"/>
              </a:ext>
            </a:extLst>
          </p:cNvPr>
          <p:cNvSpPr/>
          <p:nvPr userDrawn="1"/>
        </p:nvSpPr>
        <p:spPr>
          <a:xfrm>
            <a:off x="0" y="0"/>
            <a:ext cx="12191999" cy="6858000"/>
          </a:xfrm>
          <a:prstGeom prst="rect">
            <a:avLst/>
          </a:prstGeom>
          <a:solidFill>
            <a:srgbClr val="0E4D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C734C91-965B-D438-678D-92536511C78F}"/>
              </a:ext>
            </a:extLst>
          </p:cNvPr>
          <p:cNvPicPr>
            <a:picLocks noChangeAspect="1"/>
          </p:cNvPicPr>
          <p:nvPr userDrawn="1"/>
        </p:nvPicPr>
        <p:blipFill>
          <a:blip r:embed="rId4"/>
          <a:stretch>
            <a:fillRect/>
          </a:stretch>
        </p:blipFill>
        <p:spPr>
          <a:xfrm>
            <a:off x="527128" y="6050693"/>
            <a:ext cx="5398544" cy="382041"/>
          </a:xfrm>
          <a:prstGeom prst="rect">
            <a:avLst/>
          </a:prstGeom>
        </p:spPr>
      </p:pic>
      <p:sp>
        <p:nvSpPr>
          <p:cNvPr id="9" name="TextBox 8">
            <a:extLst>
              <a:ext uri="{FF2B5EF4-FFF2-40B4-BE49-F238E27FC236}">
                <a16:creationId xmlns:a16="http://schemas.microsoft.com/office/drawing/2014/main" id="{BF38C3E6-5C32-B5B6-A2FD-FE2219C47697}"/>
              </a:ext>
            </a:extLst>
          </p:cNvPr>
          <p:cNvSpPr txBox="1"/>
          <p:nvPr userDrawn="1"/>
        </p:nvSpPr>
        <p:spPr>
          <a:xfrm>
            <a:off x="527127" y="1923111"/>
            <a:ext cx="4430355" cy="3662541"/>
          </a:xfrm>
          <a:prstGeom prst="rect">
            <a:avLst/>
          </a:prstGeom>
          <a:noFill/>
        </p:spPr>
        <p:txBody>
          <a:bodyPr wrap="square" rtlCol="0">
            <a:spAutoFit/>
          </a:bodyPr>
          <a:lstStyle/>
          <a:p>
            <a:r>
              <a:rPr lang="en-ZA" sz="2000" b="1" dirty="0">
                <a:solidFill>
                  <a:schemeClr val="bg1"/>
                </a:solidFill>
                <a:effectLst/>
                <a:latin typeface="+mn-lt"/>
              </a:rPr>
              <a:t>CONNECT </a:t>
            </a:r>
            <a:endParaRPr lang="en-ZA" sz="2000" dirty="0">
              <a:solidFill>
                <a:schemeClr val="bg1"/>
              </a:solidFill>
              <a:effectLst/>
              <a:latin typeface="+mn-lt"/>
            </a:endParaRPr>
          </a:p>
          <a:p>
            <a:r>
              <a:rPr lang="en-ZA" sz="2000" b="1" dirty="0">
                <a:solidFill>
                  <a:schemeClr val="bg1"/>
                </a:solidFill>
                <a:effectLst/>
                <a:latin typeface="+mn-lt"/>
              </a:rPr>
              <a:t>WITH US</a:t>
            </a:r>
            <a:endParaRPr lang="en-ZA" sz="2000" dirty="0">
              <a:solidFill>
                <a:schemeClr val="bg1"/>
              </a:solidFill>
              <a:effectLst/>
              <a:latin typeface="+mn-lt"/>
            </a:endParaRPr>
          </a:p>
          <a:p>
            <a:endParaRPr lang="en-ZA" sz="1600" dirty="0">
              <a:solidFill>
                <a:schemeClr val="bg1"/>
              </a:solidFill>
              <a:effectLst/>
              <a:latin typeface="+mn-lt"/>
            </a:endParaRPr>
          </a:p>
          <a:p>
            <a:r>
              <a:rPr lang="en-ZA" sz="1600" dirty="0">
                <a:solidFill>
                  <a:schemeClr val="bg1"/>
                </a:solidFill>
                <a:effectLst/>
                <a:latin typeface="+mn-lt"/>
              </a:rPr>
              <a:t>17 Fricker Place, Illovo, Sandton, Johannesburg,  </a:t>
            </a:r>
          </a:p>
          <a:p>
            <a:r>
              <a:rPr lang="en-ZA" sz="1600" dirty="0">
                <a:solidFill>
                  <a:schemeClr val="bg1"/>
                </a:solidFill>
                <a:effectLst/>
                <a:latin typeface="+mn-lt"/>
              </a:rPr>
              <a:t>2196 Private Bag X32, Northlands, 2116</a:t>
            </a:r>
          </a:p>
          <a:p>
            <a:endParaRPr lang="en-ZA" sz="1600" dirty="0">
              <a:solidFill>
                <a:schemeClr val="bg1"/>
              </a:solidFill>
              <a:effectLst/>
              <a:latin typeface="+mn-lt"/>
            </a:endParaRPr>
          </a:p>
          <a:p>
            <a:r>
              <a:rPr lang="en-ZA" sz="1600" b="1" dirty="0">
                <a:solidFill>
                  <a:schemeClr val="bg1"/>
                </a:solidFill>
                <a:effectLst/>
                <a:latin typeface="+mn-lt"/>
              </a:rPr>
              <a:t>Head Office</a:t>
            </a:r>
            <a:endParaRPr lang="en-ZA" sz="1600" dirty="0">
              <a:solidFill>
                <a:schemeClr val="bg1"/>
              </a:solidFill>
              <a:effectLst/>
              <a:latin typeface="+mn-lt"/>
            </a:endParaRPr>
          </a:p>
          <a:p>
            <a:r>
              <a:rPr lang="en-ZA" sz="1600" dirty="0">
                <a:solidFill>
                  <a:schemeClr val="bg1"/>
                </a:solidFill>
                <a:effectLst/>
                <a:latin typeface="+mn-lt"/>
              </a:rPr>
              <a:t>T: +27 (0) 86 107 2422</a:t>
            </a:r>
            <a:br>
              <a:rPr lang="en-ZA" sz="1600" dirty="0">
                <a:solidFill>
                  <a:schemeClr val="bg1"/>
                </a:solidFill>
                <a:effectLst/>
                <a:latin typeface="+mn-lt"/>
              </a:rPr>
            </a:br>
            <a:endParaRPr lang="en-ZA" sz="1600" dirty="0">
              <a:solidFill>
                <a:schemeClr val="bg1"/>
              </a:solidFill>
              <a:effectLst/>
              <a:latin typeface="+mn-lt"/>
            </a:endParaRPr>
          </a:p>
          <a:p>
            <a:r>
              <a:rPr lang="en-ZA" sz="1600" b="1" dirty="0">
                <a:solidFill>
                  <a:schemeClr val="bg1"/>
                </a:solidFill>
                <a:effectLst/>
                <a:latin typeface="+mn-lt"/>
              </a:rPr>
              <a:t>SAICA International </a:t>
            </a:r>
            <a:endParaRPr lang="en-ZA" sz="1600" dirty="0">
              <a:solidFill>
                <a:schemeClr val="bg1"/>
              </a:solidFill>
              <a:effectLst/>
              <a:latin typeface="+mn-lt"/>
            </a:endParaRPr>
          </a:p>
          <a:p>
            <a:r>
              <a:rPr lang="en-ZA" sz="1600" dirty="0">
                <a:solidFill>
                  <a:schemeClr val="bg1"/>
                </a:solidFill>
                <a:effectLst/>
                <a:latin typeface="+mn-lt"/>
              </a:rPr>
              <a:t>T: +44 (0) 7397 611 113</a:t>
            </a:r>
          </a:p>
          <a:p>
            <a:endParaRPr lang="en-ZA" sz="1600" dirty="0">
              <a:solidFill>
                <a:schemeClr val="bg1"/>
              </a:solidFill>
              <a:effectLst/>
              <a:latin typeface="+mn-lt"/>
            </a:endParaRPr>
          </a:p>
          <a:p>
            <a:r>
              <a:rPr lang="en-ZA" sz="1600" b="1" dirty="0">
                <a:solidFill>
                  <a:schemeClr val="bg1"/>
                </a:solidFill>
                <a:effectLst/>
                <a:latin typeface="+mn-lt"/>
              </a:rPr>
              <a:t>For more information </a:t>
            </a:r>
            <a:endParaRPr lang="en-ZA" sz="1600" dirty="0">
              <a:solidFill>
                <a:schemeClr val="bg1"/>
              </a:solidFill>
              <a:effectLst/>
              <a:latin typeface="+mn-lt"/>
            </a:endParaRPr>
          </a:p>
          <a:p>
            <a:r>
              <a:rPr lang="en-ZA" sz="1600" dirty="0">
                <a:solidFill>
                  <a:schemeClr val="bg1"/>
                </a:solidFill>
                <a:effectLst/>
                <a:latin typeface="+mn-lt"/>
              </a:rPr>
              <a:t>visit www.saica.org.za </a:t>
            </a:r>
          </a:p>
        </p:txBody>
      </p:sp>
      <p:pic>
        <p:nvPicPr>
          <p:cNvPr id="10" name="Picture 9" descr="A white circle with a letter f in it&#10;&#10;Description automatically generated">
            <a:extLst>
              <a:ext uri="{FF2B5EF4-FFF2-40B4-BE49-F238E27FC236}">
                <a16:creationId xmlns:a16="http://schemas.microsoft.com/office/drawing/2014/main" id="{EBB26B72-1854-678A-DDDA-93C1F49DB36F}"/>
              </a:ext>
            </a:extLst>
          </p:cNvPr>
          <p:cNvPicPr>
            <a:picLocks noChangeAspect="1"/>
          </p:cNvPicPr>
          <p:nvPr userDrawn="1"/>
        </p:nvPicPr>
        <p:blipFill>
          <a:blip r:embed="rId5"/>
          <a:stretch>
            <a:fillRect/>
          </a:stretch>
        </p:blipFill>
        <p:spPr>
          <a:xfrm>
            <a:off x="7420890" y="5756679"/>
            <a:ext cx="4243983" cy="628865"/>
          </a:xfrm>
          <a:prstGeom prst="rect">
            <a:avLst/>
          </a:prstGeom>
        </p:spPr>
      </p:pic>
      <p:pic>
        <p:nvPicPr>
          <p:cNvPr id="11" name="Picture 10">
            <a:extLst>
              <a:ext uri="{FF2B5EF4-FFF2-40B4-BE49-F238E27FC236}">
                <a16:creationId xmlns:a16="http://schemas.microsoft.com/office/drawing/2014/main" id="{2B9DAC72-B7EA-9165-C1D7-7E347F4C6AC2}"/>
              </a:ext>
            </a:extLst>
          </p:cNvPr>
          <p:cNvPicPr>
            <a:picLocks noChangeAspect="1"/>
          </p:cNvPicPr>
          <p:nvPr userDrawn="1"/>
        </p:nvPicPr>
        <p:blipFill>
          <a:blip r:embed="rId6"/>
          <a:srcRect/>
          <a:stretch/>
        </p:blipFill>
        <p:spPr>
          <a:xfrm>
            <a:off x="8731625" y="545001"/>
            <a:ext cx="2933248" cy="1030711"/>
          </a:xfrm>
          <a:prstGeom prst="rect">
            <a:avLst/>
          </a:prstGeom>
        </p:spPr>
      </p:pic>
      <p:sp>
        <p:nvSpPr>
          <p:cNvPr id="12" name="TextBox 11">
            <a:extLst>
              <a:ext uri="{FF2B5EF4-FFF2-40B4-BE49-F238E27FC236}">
                <a16:creationId xmlns:a16="http://schemas.microsoft.com/office/drawing/2014/main" id="{3A1A794F-5E5C-BEA7-5B0A-BBE1F66B0153}"/>
              </a:ext>
            </a:extLst>
          </p:cNvPr>
          <p:cNvSpPr txBox="1"/>
          <p:nvPr userDrawn="1"/>
        </p:nvSpPr>
        <p:spPr>
          <a:xfrm>
            <a:off x="527127" y="545001"/>
            <a:ext cx="1749908" cy="913070"/>
          </a:xfrm>
          <a:prstGeom prst="rect">
            <a:avLst/>
          </a:prstGeom>
          <a:noFill/>
        </p:spPr>
        <p:txBody>
          <a:bodyPr wrap="square" rtlCol="0">
            <a:spAutoFit/>
          </a:bodyPr>
          <a:lstStyle/>
          <a:p>
            <a:pPr>
              <a:lnSpc>
                <a:spcPts val="3200"/>
              </a:lnSpc>
            </a:pPr>
            <a:r>
              <a:rPr lang="en-ZA" sz="3200" b="1" dirty="0">
                <a:solidFill>
                  <a:schemeClr val="bg1"/>
                </a:solidFill>
                <a:effectLst/>
                <a:latin typeface="Montserrat" pitchFamily="2" charset="77"/>
              </a:rPr>
              <a:t>THANK</a:t>
            </a:r>
            <a:endParaRPr lang="en-ZA" sz="3200" dirty="0">
              <a:solidFill>
                <a:schemeClr val="bg1"/>
              </a:solidFill>
              <a:effectLst/>
              <a:latin typeface="Montserrat SemiBold" pitchFamily="2" charset="77"/>
            </a:endParaRPr>
          </a:p>
          <a:p>
            <a:pPr>
              <a:lnSpc>
                <a:spcPts val="3200"/>
              </a:lnSpc>
            </a:pPr>
            <a:r>
              <a:rPr lang="en-ZA" sz="3200" b="1" dirty="0">
                <a:solidFill>
                  <a:schemeClr val="bg1"/>
                </a:solidFill>
                <a:effectLst/>
                <a:latin typeface="Montserrat" pitchFamily="2" charset="77"/>
              </a:rPr>
              <a:t>YOU</a:t>
            </a:r>
            <a:endParaRPr lang="en-ZA" sz="3200" dirty="0">
              <a:solidFill>
                <a:schemeClr val="bg1"/>
              </a:solidFill>
              <a:effectLst/>
              <a:latin typeface="Montserrat SemiBold" pitchFamily="2" charset="77"/>
            </a:endParaRPr>
          </a:p>
        </p:txBody>
      </p:sp>
    </p:spTree>
    <p:extLst>
      <p:ext uri="{BB962C8B-B14F-4D97-AF65-F5344CB8AC3E}">
        <p14:creationId xmlns:p14="http://schemas.microsoft.com/office/powerpoint/2010/main" val="4179379551"/>
      </p:ext>
    </p:extLst>
  </p:cSld>
  <p:clrMap bg1="lt1" tx1="dk1" bg2="lt2" tx2="dk2" accent1="accent1" accent2="accent2" accent3="accent3" accent4="accent4" accent5="accent5" accent6="accent6" hlink="hlink" folHlink="folHlink"/>
  <p:sldLayoutIdLst>
    <p:sldLayoutId id="2147483674" r:id="rId1"/>
    <p:sldLayoutId id="2147483663" r:id="rId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55DC27F4-76BB-68B9-594E-3CD77883F05E}"/>
              </a:ext>
            </a:extLst>
          </p:cNvPr>
          <p:cNvSpPr txBox="1"/>
          <p:nvPr/>
        </p:nvSpPr>
        <p:spPr>
          <a:xfrm>
            <a:off x="513761" y="3181603"/>
            <a:ext cx="3245370" cy="1292662"/>
          </a:xfrm>
          <a:prstGeom prst="rect">
            <a:avLst/>
          </a:prstGeom>
          <a:noFill/>
        </p:spPr>
        <p:txBody>
          <a:bodyPr wrap="square">
            <a:spAutoFit/>
          </a:bodyPr>
          <a:lstStyle/>
          <a:p>
            <a:r>
              <a:rPr lang="en-ZA" sz="2400" b="1" dirty="0">
                <a:solidFill>
                  <a:schemeClr val="bg1"/>
                </a:solidFill>
                <a:effectLst/>
                <a:latin typeface="Arial" panose="020B0604020202020204" pitchFamily="34" charset="0"/>
                <a:cs typeface="Arial" panose="020B0604020202020204" pitchFamily="34" charset="0"/>
              </a:rPr>
              <a:t>GAA PUBLICATION</a:t>
            </a:r>
          </a:p>
          <a:p>
            <a:r>
              <a:rPr lang="en-US" sz="1400" b="1" dirty="0">
                <a:solidFill>
                  <a:schemeClr val="bg1"/>
                </a:solidFill>
                <a:effectLst/>
                <a:latin typeface="Arial" panose="020B0604020202020204" pitchFamily="34" charset="0"/>
                <a:cs typeface="Arial" panose="020B0604020202020204" pitchFamily="34" charset="0"/>
              </a:rPr>
              <a:t>GAA Connectivity in Reporting Series</a:t>
            </a:r>
            <a:r>
              <a:rPr lang="en-ZA" sz="1400" b="1" dirty="0">
                <a:solidFill>
                  <a:schemeClr val="bg1"/>
                </a:solidFill>
                <a:effectLst/>
                <a:latin typeface="Arial" panose="020B0604020202020204" pitchFamily="34" charset="0"/>
                <a:cs typeface="Arial" panose="020B0604020202020204" pitchFamily="34" charset="0"/>
              </a:rPr>
              <a:t> </a:t>
            </a:r>
            <a:endParaRPr lang="en-ZA" sz="1400" dirty="0">
              <a:solidFill>
                <a:srgbClr val="0E4D8C"/>
              </a:solidFill>
              <a:latin typeface="Arial" panose="020B0604020202020204" pitchFamily="34" charset="0"/>
              <a:cs typeface="Arial" panose="020B0604020202020204" pitchFamily="34" charset="0"/>
            </a:endParaRPr>
          </a:p>
          <a:p>
            <a:endParaRPr lang="en-ZA" sz="800" dirty="0">
              <a:solidFill>
                <a:srgbClr val="0E4D8C"/>
              </a:solidFill>
              <a:effectLst/>
              <a:latin typeface="Arial" panose="020B0604020202020204" pitchFamily="34" charset="0"/>
              <a:cs typeface="Arial" panose="020B0604020202020204" pitchFamily="34" charset="0"/>
            </a:endParaRPr>
          </a:p>
          <a:p>
            <a:r>
              <a:rPr lang="en-ZA" b="1" dirty="0">
                <a:solidFill>
                  <a:schemeClr val="bg1"/>
                </a:solidFill>
                <a:effectLst/>
                <a:latin typeface="Arial" panose="020B0604020202020204" pitchFamily="34" charset="0"/>
                <a:cs typeface="Arial" panose="020B0604020202020204" pitchFamily="34" charset="0"/>
              </a:rPr>
              <a:t>August 2026</a:t>
            </a:r>
            <a:endParaRPr lang="en-ZA" dirty="0">
              <a:solidFill>
                <a:schemeClr val="bg1"/>
              </a:solidFill>
              <a:effectLst/>
              <a:latin typeface="Arial" panose="020B0604020202020204" pitchFamily="34" charset="0"/>
              <a:cs typeface="Arial" panose="020B0604020202020204" pitchFamily="34" charset="0"/>
            </a:endParaRPr>
          </a:p>
        </p:txBody>
      </p:sp>
      <p:pic>
        <p:nvPicPr>
          <p:cNvPr id="3" name="Picture Placeholder 2">
            <a:extLst>
              <a:ext uri="{FF2B5EF4-FFF2-40B4-BE49-F238E27FC236}">
                <a16:creationId xmlns:a16="http://schemas.microsoft.com/office/drawing/2014/main" id="{0C2C4100-5FB0-8755-0A15-259F8C2982D6}"/>
              </a:ext>
            </a:extLst>
          </p:cNvPr>
          <p:cNvPicPr>
            <a:picLocks noGrp="1" noChangeAspect="1"/>
          </p:cNvPicPr>
          <p:nvPr>
            <p:ph type="pic" sz="quarter" idx="10"/>
          </p:nvPr>
        </p:nvPicPr>
        <p:blipFill>
          <a:blip r:embed="rId3"/>
          <a:srcRect t="28498" b="28498"/>
          <a:stretch>
            <a:fillRect/>
          </a:stretch>
        </p:blipFill>
        <p:spPr>
          <a:xfrm>
            <a:off x="4110038" y="0"/>
            <a:ext cx="8081962" cy="5213350"/>
          </a:xfrm>
          <a:prstGeom prst="rect">
            <a:avLst/>
          </a:prstGeom>
        </p:spPr>
      </p:pic>
      <p:grpSp>
        <p:nvGrpSpPr>
          <p:cNvPr id="6" name="Group 5">
            <a:extLst>
              <a:ext uri="{FF2B5EF4-FFF2-40B4-BE49-F238E27FC236}">
                <a16:creationId xmlns:a16="http://schemas.microsoft.com/office/drawing/2014/main" id="{60CBB560-F04E-168F-C622-D1F0E476FD40}"/>
              </a:ext>
            </a:extLst>
          </p:cNvPr>
          <p:cNvGrpSpPr/>
          <p:nvPr/>
        </p:nvGrpSpPr>
        <p:grpSpPr>
          <a:xfrm>
            <a:off x="8762999" y="459088"/>
            <a:ext cx="2905124" cy="628279"/>
            <a:chOff x="4978664" y="2577794"/>
            <a:chExt cx="4106174" cy="888025"/>
          </a:xfrm>
        </p:grpSpPr>
        <p:sp>
          <p:nvSpPr>
            <p:cNvPr id="7" name="Rectangle 6">
              <a:extLst>
                <a:ext uri="{FF2B5EF4-FFF2-40B4-BE49-F238E27FC236}">
                  <a16:creationId xmlns:a16="http://schemas.microsoft.com/office/drawing/2014/main" id="{63087067-C564-8E6C-DEBA-4E482DF6893F}"/>
                </a:ext>
              </a:extLst>
            </p:cNvPr>
            <p:cNvSpPr/>
            <p:nvPr userDrawn="1"/>
          </p:nvSpPr>
          <p:spPr>
            <a:xfrm>
              <a:off x="4978664" y="2577794"/>
              <a:ext cx="4106174" cy="888025"/>
            </a:xfrm>
            <a:prstGeom prst="rect">
              <a:avLst/>
            </a:prstGeom>
            <a:solidFill>
              <a:srgbClr val="0E4D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A86D3571-A12D-DFBD-1F15-7AF03C1BADDC}"/>
                </a:ext>
              </a:extLst>
            </p:cNvPr>
            <p:cNvPicPr>
              <a:picLocks noChangeAspect="1"/>
            </p:cNvPicPr>
            <p:nvPr/>
          </p:nvPicPr>
          <p:blipFill>
            <a:blip r:embed="rId4"/>
            <a:srcRect/>
            <a:stretch/>
          </p:blipFill>
          <p:spPr>
            <a:xfrm>
              <a:off x="5163616" y="2676720"/>
              <a:ext cx="3736271" cy="690172"/>
            </a:xfrm>
            <a:prstGeom prst="rect">
              <a:avLst/>
            </a:prstGeom>
          </p:spPr>
        </p:pic>
      </p:grpSp>
    </p:spTree>
    <p:extLst>
      <p:ext uri="{BB962C8B-B14F-4D97-AF65-F5344CB8AC3E}">
        <p14:creationId xmlns:p14="http://schemas.microsoft.com/office/powerpoint/2010/main" val="900311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8A7EB-338B-AA9D-41A1-1D01C04ACE3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A665EEE-B8B8-B511-927A-6699B6E423B8}"/>
              </a:ext>
            </a:extLst>
          </p:cNvPr>
          <p:cNvSpPr txBox="1"/>
          <p:nvPr/>
        </p:nvSpPr>
        <p:spPr>
          <a:xfrm>
            <a:off x="758672" y="2459503"/>
            <a:ext cx="5642128" cy="2123658"/>
          </a:xfrm>
          <a:prstGeom prst="rect">
            <a:avLst/>
          </a:prstGeom>
          <a:noFill/>
        </p:spPr>
        <p:txBody>
          <a:bodyPr wrap="square" lIns="91440" tIns="45720" rIns="91440" bIns="45720" anchor="t">
            <a:spAutoFit/>
          </a:bodyPr>
          <a:lstStyle/>
          <a:p>
            <a:r>
              <a:rPr lang="en-US" sz="1200" b="1" dirty="0">
                <a:solidFill>
                  <a:srgbClr val="0E4D8C"/>
                </a:solidFill>
                <a:effectLst/>
                <a:latin typeface="Arial" panose="020B0604020202020204" pitchFamily="34" charset="0"/>
                <a:cs typeface="Arial" panose="020B0604020202020204" pitchFamily="34" charset="0"/>
              </a:rPr>
              <a:t>Rationale for Publication Promotion</a:t>
            </a:r>
          </a:p>
          <a:p>
            <a:endParaRPr lang="en-US" sz="1200" dirty="0">
              <a:solidFill>
                <a:srgbClr val="0E4D8C"/>
              </a:solidFill>
              <a:latin typeface="Arial" panose="020B0604020202020204" pitchFamily="34" charset="0"/>
              <a:cs typeface="Arial" panose="020B0604020202020204" pitchFamily="34" charset="0"/>
            </a:endParaRPr>
          </a:p>
          <a:p>
            <a:r>
              <a:rPr lang="en-US" sz="1200" dirty="0">
                <a:solidFill>
                  <a:srgbClr val="0E4D8C"/>
                </a:solidFill>
                <a:effectLst/>
                <a:latin typeface="Arial" panose="020B0604020202020204" pitchFamily="34" charset="0"/>
                <a:cs typeface="Arial" panose="020B0604020202020204" pitchFamily="34" charset="0"/>
              </a:rPr>
              <a:t>Promoting The Connected Reporting Landscape will position the GAA and its member bodies as thought leaders in the evolving corporate reporting landscape. The publication highlights the importance of connected reporting in improving transparency, decision-making, and long-term value creation.</a:t>
            </a:r>
          </a:p>
          <a:p>
            <a:endParaRPr lang="en-US" sz="1200" dirty="0">
              <a:solidFill>
                <a:srgbClr val="0E4D8C"/>
              </a:solidFill>
              <a:latin typeface="Arial" panose="020B0604020202020204" pitchFamily="34" charset="0"/>
              <a:cs typeface="Arial" panose="020B0604020202020204" pitchFamily="34" charset="0"/>
            </a:endParaRPr>
          </a:p>
          <a:p>
            <a:r>
              <a:rPr lang="en-US" sz="1200" dirty="0">
                <a:solidFill>
                  <a:srgbClr val="0E4D8C"/>
                </a:solidFill>
                <a:effectLst/>
                <a:latin typeface="Arial" panose="020B0604020202020204" pitchFamily="34" charset="0"/>
                <a:cs typeface="Arial" panose="020B0604020202020204" pitchFamily="34" charset="0"/>
              </a:rPr>
              <a:t>Through coordinated promotion, we aim to raise awareness, drive stakeholder engagement, and build momentum for the broader three-part series, while reinforcing the accounting profession's role in delivering high-quality, decision-useful reporting.</a:t>
            </a:r>
            <a:endParaRPr lang="en-ZA" sz="1000" dirty="0">
              <a:solidFill>
                <a:srgbClr val="0E4D8C"/>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485DDA2-702D-5CC8-07DD-930659413F2C}"/>
              </a:ext>
            </a:extLst>
          </p:cNvPr>
          <p:cNvSpPr txBox="1"/>
          <p:nvPr/>
        </p:nvSpPr>
        <p:spPr>
          <a:xfrm>
            <a:off x="657224" y="666750"/>
            <a:ext cx="6867526" cy="400110"/>
          </a:xfrm>
          <a:prstGeom prst="rect">
            <a:avLst/>
          </a:prstGeom>
          <a:noFill/>
        </p:spPr>
        <p:txBody>
          <a:bodyPr wrap="square">
            <a:spAutoFit/>
          </a:bodyPr>
          <a:lstStyle/>
          <a:p>
            <a:r>
              <a:rPr lang="en-ZA" sz="2000" b="1" dirty="0">
                <a:solidFill>
                  <a:srgbClr val="0E4D8C"/>
                </a:solidFill>
                <a:effectLst/>
                <a:latin typeface="Arial" panose="020B0604020202020204" pitchFamily="34" charset="0"/>
                <a:cs typeface="Arial" panose="020B0604020202020204" pitchFamily="34" charset="0"/>
              </a:rPr>
              <a:t>RATIONALE</a:t>
            </a:r>
            <a:endParaRPr lang="en-ZA" sz="2000" dirty="0">
              <a:solidFill>
                <a:srgbClr val="6ED100"/>
              </a:solidFill>
              <a:effectLst/>
              <a:latin typeface="Arial" panose="020B0604020202020204" pitchFamily="34" charset="0"/>
              <a:cs typeface="Arial" panose="020B0604020202020204" pitchFamily="34" charset="0"/>
            </a:endParaRPr>
          </a:p>
        </p:txBody>
      </p:sp>
      <p:pic>
        <p:nvPicPr>
          <p:cNvPr id="7" name="Picture Placeholder 6">
            <a:extLst>
              <a:ext uri="{FF2B5EF4-FFF2-40B4-BE49-F238E27FC236}">
                <a16:creationId xmlns:a16="http://schemas.microsoft.com/office/drawing/2014/main" id="{ED916CE5-8F0F-8D83-91F1-54E5D0EF5F4B}"/>
              </a:ext>
            </a:extLst>
          </p:cNvPr>
          <p:cNvPicPr>
            <a:picLocks noGrp="1" noChangeAspect="1"/>
          </p:cNvPicPr>
          <p:nvPr>
            <p:ph type="pic" sz="quarter" idx="10"/>
          </p:nvPr>
        </p:nvPicPr>
        <p:blipFill>
          <a:blip r:embed="rId3"/>
          <a:srcRect t="14819" b="14819"/>
          <a:stretch>
            <a:fillRect/>
          </a:stretch>
        </p:blipFill>
        <p:spPr>
          <a:xfrm>
            <a:off x="7524750" y="1608138"/>
            <a:ext cx="3808413" cy="4019550"/>
          </a:xfrm>
          <a:prstGeom prst="ellipse">
            <a:avLst/>
          </a:prstGeom>
        </p:spPr>
      </p:pic>
    </p:spTree>
    <p:extLst>
      <p:ext uri="{BB962C8B-B14F-4D97-AF65-F5344CB8AC3E}">
        <p14:creationId xmlns:p14="http://schemas.microsoft.com/office/powerpoint/2010/main" val="768476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D1C9-0AE6-9E67-867E-84BA8E02F0D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4D53F7B-7717-07CE-88F9-A5170CCD56D4}"/>
              </a:ext>
            </a:extLst>
          </p:cNvPr>
          <p:cNvSpPr txBox="1"/>
          <p:nvPr/>
        </p:nvSpPr>
        <p:spPr>
          <a:xfrm>
            <a:off x="758672" y="2459503"/>
            <a:ext cx="5642128" cy="2492990"/>
          </a:xfrm>
          <a:prstGeom prst="rect">
            <a:avLst/>
          </a:prstGeom>
          <a:noFill/>
        </p:spPr>
        <p:txBody>
          <a:bodyPr wrap="square" lIns="91440" tIns="45720" rIns="91440" bIns="45720" anchor="t">
            <a:spAutoFit/>
          </a:bodyPr>
          <a:lstStyle/>
          <a:p>
            <a:r>
              <a:rPr lang="en-US" sz="1200" b="1" dirty="0">
                <a:solidFill>
                  <a:srgbClr val="0E4D8C"/>
                </a:solidFill>
                <a:effectLst/>
                <a:latin typeface="Arial" panose="020B0604020202020204" pitchFamily="34" charset="0"/>
                <a:cs typeface="Arial" panose="020B0604020202020204" pitchFamily="34" charset="0"/>
              </a:rPr>
              <a:t>Why an Owned Platform Strategy?</a:t>
            </a:r>
          </a:p>
          <a:p>
            <a:endParaRPr lang="en-US" sz="1200" dirty="0">
              <a:solidFill>
                <a:srgbClr val="0E4D8C"/>
              </a:solidFill>
              <a:latin typeface="Arial" panose="020B0604020202020204" pitchFamily="34" charset="0"/>
              <a:cs typeface="Arial" panose="020B0604020202020204" pitchFamily="34" charset="0"/>
            </a:endParaRPr>
          </a:p>
          <a:p>
            <a:r>
              <a:rPr lang="en-US" sz="1200" dirty="0">
                <a:solidFill>
                  <a:srgbClr val="0E4D8C"/>
                </a:solidFill>
                <a:effectLst/>
                <a:latin typeface="Arial" panose="020B0604020202020204" pitchFamily="34" charset="0"/>
                <a:cs typeface="Arial" panose="020B0604020202020204" pitchFamily="34" charset="0"/>
              </a:rPr>
              <a:t>SAICA's strong digital presence and extensive member network make owned platforms an effective channel for promoting the GAA's Connectivity in Reporting series. Through established touchpoints such as the </a:t>
            </a:r>
            <a:r>
              <a:rPr lang="en-US" sz="1200" b="1" dirty="0">
                <a:solidFill>
                  <a:srgbClr val="0E4D8C"/>
                </a:solidFill>
                <a:effectLst/>
                <a:latin typeface="Arial" panose="020B0604020202020204" pitchFamily="34" charset="0"/>
                <a:cs typeface="Arial" panose="020B0604020202020204" pitchFamily="34" charset="0"/>
              </a:rPr>
              <a:t>SAICA website, publications, Connect Newsletter, LinkedIn, and X, </a:t>
            </a:r>
            <a:r>
              <a:rPr lang="en-US" sz="1200" dirty="0">
                <a:solidFill>
                  <a:srgbClr val="0E4D8C"/>
                </a:solidFill>
                <a:effectLst/>
                <a:latin typeface="Arial" panose="020B0604020202020204" pitchFamily="34" charset="0"/>
                <a:cs typeface="Arial" panose="020B0604020202020204" pitchFamily="34" charset="0"/>
              </a:rPr>
              <a:t>the campaign can reach a highly relevant audience of accounting and business professionals.</a:t>
            </a:r>
          </a:p>
          <a:p>
            <a:endParaRPr lang="en-US" sz="1200" dirty="0">
              <a:solidFill>
                <a:srgbClr val="0E4D8C"/>
              </a:solidFill>
              <a:latin typeface="Arial" panose="020B0604020202020204" pitchFamily="34" charset="0"/>
              <a:cs typeface="Arial" panose="020B0604020202020204" pitchFamily="34" charset="0"/>
            </a:endParaRPr>
          </a:p>
          <a:p>
            <a:r>
              <a:rPr lang="en-US" sz="1200" dirty="0">
                <a:solidFill>
                  <a:srgbClr val="0E4D8C"/>
                </a:solidFill>
                <a:effectLst/>
                <a:latin typeface="Arial" panose="020B0604020202020204" pitchFamily="34" charset="0"/>
                <a:cs typeface="Arial" panose="020B0604020202020204" pitchFamily="34" charset="0"/>
              </a:rPr>
              <a:t>Using a mix of owned channels allows for consistent messaging, increased visibility, and multiple engagement opportunities, while social media amplification and re-sharing of GAA content helps extend reach. This approach provides a cost-effective way to drive awareness, encourage readership, and </a:t>
            </a:r>
            <a:r>
              <a:rPr lang="en-US" sz="1200" dirty="0" err="1">
                <a:solidFill>
                  <a:srgbClr val="0E4D8C"/>
                </a:solidFill>
                <a:effectLst/>
                <a:latin typeface="Arial" panose="020B0604020202020204" pitchFamily="34" charset="0"/>
                <a:cs typeface="Arial" panose="020B0604020202020204" pitchFamily="34" charset="0"/>
              </a:rPr>
              <a:t>maximise</a:t>
            </a:r>
            <a:r>
              <a:rPr lang="en-US" sz="1200" dirty="0">
                <a:solidFill>
                  <a:srgbClr val="0E4D8C"/>
                </a:solidFill>
                <a:effectLst/>
                <a:latin typeface="Arial" panose="020B0604020202020204" pitchFamily="34" charset="0"/>
                <a:cs typeface="Arial" panose="020B0604020202020204" pitchFamily="34" charset="0"/>
              </a:rPr>
              <a:t> the impact of the publication among key stakeholders.</a:t>
            </a:r>
            <a:endParaRPr lang="en-ZA" sz="1000" dirty="0">
              <a:solidFill>
                <a:srgbClr val="0E4D8C"/>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A9CA38D-8FD1-4785-A63C-B68E009CB5CC}"/>
              </a:ext>
            </a:extLst>
          </p:cNvPr>
          <p:cNvSpPr txBox="1"/>
          <p:nvPr/>
        </p:nvSpPr>
        <p:spPr>
          <a:xfrm>
            <a:off x="657224" y="666750"/>
            <a:ext cx="6867526" cy="400110"/>
          </a:xfrm>
          <a:prstGeom prst="rect">
            <a:avLst/>
          </a:prstGeom>
          <a:noFill/>
        </p:spPr>
        <p:txBody>
          <a:bodyPr wrap="square">
            <a:spAutoFit/>
          </a:bodyPr>
          <a:lstStyle/>
          <a:p>
            <a:r>
              <a:rPr lang="en-ZA" sz="2000" b="1" dirty="0">
                <a:solidFill>
                  <a:srgbClr val="0E4D8C"/>
                </a:solidFill>
                <a:effectLst/>
                <a:latin typeface="Arial" panose="020B0604020202020204" pitchFamily="34" charset="0"/>
                <a:cs typeface="Arial" panose="020B0604020202020204" pitchFamily="34" charset="0"/>
              </a:rPr>
              <a:t>IGTM APPROACH </a:t>
            </a:r>
            <a:endParaRPr lang="en-ZA" sz="2000" dirty="0">
              <a:solidFill>
                <a:srgbClr val="6ED100"/>
              </a:solidFill>
              <a:effectLst/>
              <a:latin typeface="Arial" panose="020B0604020202020204" pitchFamily="34" charset="0"/>
              <a:cs typeface="Arial" panose="020B0604020202020204" pitchFamily="34" charset="0"/>
            </a:endParaRPr>
          </a:p>
        </p:txBody>
      </p:sp>
      <p:pic>
        <p:nvPicPr>
          <p:cNvPr id="7" name="Picture Placeholder 6">
            <a:extLst>
              <a:ext uri="{FF2B5EF4-FFF2-40B4-BE49-F238E27FC236}">
                <a16:creationId xmlns:a16="http://schemas.microsoft.com/office/drawing/2014/main" id="{81BA550E-EAA7-1453-8436-CA27EB21EC15}"/>
              </a:ext>
            </a:extLst>
          </p:cNvPr>
          <p:cNvPicPr>
            <a:picLocks noGrp="1" noChangeAspect="1"/>
          </p:cNvPicPr>
          <p:nvPr>
            <p:ph type="pic" sz="quarter" idx="10"/>
          </p:nvPr>
        </p:nvPicPr>
        <p:blipFill>
          <a:blip r:embed="rId3"/>
          <a:srcRect t="14819" b="14819"/>
          <a:stretch>
            <a:fillRect/>
          </a:stretch>
        </p:blipFill>
        <p:spPr>
          <a:xfrm>
            <a:off x="7524750" y="1608138"/>
            <a:ext cx="3808413" cy="4019550"/>
          </a:xfrm>
          <a:prstGeom prst="ellipse">
            <a:avLst/>
          </a:prstGeom>
        </p:spPr>
      </p:pic>
    </p:spTree>
    <p:extLst>
      <p:ext uri="{BB962C8B-B14F-4D97-AF65-F5344CB8AC3E}">
        <p14:creationId xmlns:p14="http://schemas.microsoft.com/office/powerpoint/2010/main" val="1495616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BB433-E010-E0E1-1D12-86FF8C8815A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920EE9-1C7C-FB5F-F805-DE14C6B17AC1}"/>
              </a:ext>
            </a:extLst>
          </p:cNvPr>
          <p:cNvSpPr txBox="1"/>
          <p:nvPr/>
        </p:nvSpPr>
        <p:spPr>
          <a:xfrm>
            <a:off x="729175" y="2008430"/>
            <a:ext cx="2741612" cy="3400931"/>
          </a:xfrm>
          <a:prstGeom prst="rect">
            <a:avLst/>
          </a:prstGeom>
          <a:solidFill>
            <a:srgbClr val="F8FDF6"/>
          </a:solidFill>
        </p:spPr>
        <p:txBody>
          <a:bodyPr wrap="square" lIns="91440" tIns="45720" rIns="91440" bIns="45720" anchor="t">
            <a:spAutoFit/>
          </a:bodyPr>
          <a:lstStyle/>
          <a:p>
            <a:r>
              <a:rPr lang="en-US" sz="1200" b="1" dirty="0">
                <a:solidFill>
                  <a:srgbClr val="0E4D8C"/>
                </a:solidFill>
                <a:effectLst/>
                <a:latin typeface="Arial" panose="020B0604020202020204" pitchFamily="34" charset="0"/>
                <a:cs typeface="Arial" panose="020B0604020202020204" pitchFamily="34" charset="0"/>
              </a:rPr>
              <a:t>What</a:t>
            </a:r>
          </a:p>
          <a:p>
            <a:r>
              <a:rPr lang="en-US" sz="1200" dirty="0">
                <a:solidFill>
                  <a:srgbClr val="0E4D8C"/>
                </a:solidFill>
                <a:effectLst/>
                <a:latin typeface="Arial" panose="020B0604020202020204" pitchFamily="34" charset="0"/>
                <a:cs typeface="Arial" panose="020B0604020202020204" pitchFamily="34" charset="0"/>
              </a:rPr>
              <a:t>A coordinated owned-media campaign promoting the launch of The Connected Reporting Landscape on SAICA’s owned platforms:</a:t>
            </a:r>
          </a:p>
          <a:p>
            <a:pPr marL="171450" indent="-171450">
              <a:buFont typeface="Arial" panose="020B0604020202020204" pitchFamily="34" charset="0"/>
              <a:buChar char="•"/>
            </a:pPr>
            <a:r>
              <a:rPr lang="en-US" sz="1100" i="1" dirty="0">
                <a:solidFill>
                  <a:srgbClr val="0E4D8C"/>
                </a:solidFill>
                <a:effectLst/>
                <a:latin typeface="Arial" panose="020B0604020202020204" pitchFamily="34" charset="0"/>
                <a:cs typeface="Arial" panose="020B0604020202020204" pitchFamily="34" charset="0"/>
              </a:rPr>
              <a:t>An ASA advert driving audiences to the publication.</a:t>
            </a:r>
          </a:p>
          <a:p>
            <a:pPr marL="171450" indent="-171450">
              <a:buFont typeface="Arial" panose="020B0604020202020204" pitchFamily="34" charset="0"/>
              <a:buChar char="•"/>
            </a:pPr>
            <a:r>
              <a:rPr lang="en-US" sz="1100" i="1" dirty="0">
                <a:solidFill>
                  <a:srgbClr val="0E4D8C"/>
                </a:solidFill>
                <a:effectLst/>
                <a:latin typeface="Arial" panose="020B0604020202020204" pitchFamily="34" charset="0"/>
                <a:cs typeface="Arial" panose="020B0604020202020204" pitchFamily="34" charset="0"/>
              </a:rPr>
              <a:t>An ASA article focused on lifelong learning, highlighting: </a:t>
            </a:r>
          </a:p>
          <a:p>
            <a:pPr marL="171450" indent="-171450">
              <a:buFont typeface="Arial" panose="020B0604020202020204" pitchFamily="34" charset="0"/>
              <a:buChar char="•"/>
            </a:pPr>
            <a:r>
              <a:rPr lang="en-US" sz="1100" i="1" dirty="0">
                <a:solidFill>
                  <a:srgbClr val="0E4D8C"/>
                </a:solidFill>
                <a:effectLst/>
                <a:latin typeface="Arial" panose="020B0604020202020204" pitchFamily="34" charset="0"/>
                <a:cs typeface="Arial" panose="020B0604020202020204" pitchFamily="34" charset="0"/>
              </a:rPr>
              <a:t>Why connectivity in reporting matters. Why the publication series was developed. The value the series brings to accountants and reporting professionals.</a:t>
            </a:r>
          </a:p>
          <a:p>
            <a:pPr marL="171450" indent="-171450">
              <a:buFont typeface="Arial" panose="020B0604020202020204" pitchFamily="34" charset="0"/>
              <a:buChar char="•"/>
            </a:pPr>
            <a:r>
              <a:rPr lang="en-US" sz="1100" i="1" dirty="0">
                <a:solidFill>
                  <a:srgbClr val="0E4D8C"/>
                </a:solidFill>
                <a:effectLst/>
                <a:latin typeface="Arial" panose="020B0604020202020204" pitchFamily="34" charset="0"/>
                <a:cs typeface="Arial" panose="020B0604020202020204" pitchFamily="34" charset="0"/>
              </a:rPr>
              <a:t>A feature in the Connect Newsletter with a direct link to the publication.</a:t>
            </a:r>
          </a:p>
          <a:p>
            <a:pPr marL="171450" indent="-171450">
              <a:buFont typeface="Arial" panose="020B0604020202020204" pitchFamily="34" charset="0"/>
              <a:buChar char="•"/>
            </a:pPr>
            <a:r>
              <a:rPr lang="en-US" sz="1100" i="1" dirty="0">
                <a:solidFill>
                  <a:srgbClr val="0E4D8C"/>
                </a:solidFill>
                <a:effectLst/>
                <a:latin typeface="Arial" panose="020B0604020202020204" pitchFamily="34" charset="0"/>
                <a:cs typeface="Arial" panose="020B0604020202020204" pitchFamily="34" charset="0"/>
              </a:rPr>
              <a:t>Social media amplification through LinkedIn and X, including re-sharing GAA and member body content</a:t>
            </a:r>
            <a:r>
              <a:rPr lang="en-US" sz="1200" dirty="0">
                <a:solidFill>
                  <a:srgbClr val="0E4D8C"/>
                </a:solidFill>
                <a:effectLst/>
                <a:latin typeface="Arial" panose="020B0604020202020204" pitchFamily="34" charset="0"/>
                <a:cs typeface="Arial" panose="020B0604020202020204" pitchFamily="34" charset="0"/>
              </a:rPr>
              <a:t>.</a:t>
            </a:r>
            <a:endParaRPr lang="en-ZA" sz="1000" dirty="0">
              <a:solidFill>
                <a:srgbClr val="0E4D8C"/>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83F8A54-7023-84ED-EB7D-2A0C77A36BD3}"/>
              </a:ext>
            </a:extLst>
          </p:cNvPr>
          <p:cNvSpPr txBox="1"/>
          <p:nvPr/>
        </p:nvSpPr>
        <p:spPr>
          <a:xfrm>
            <a:off x="657224" y="666750"/>
            <a:ext cx="6867526" cy="400110"/>
          </a:xfrm>
          <a:prstGeom prst="rect">
            <a:avLst/>
          </a:prstGeom>
          <a:noFill/>
        </p:spPr>
        <p:txBody>
          <a:bodyPr wrap="square">
            <a:spAutoFit/>
          </a:bodyPr>
          <a:lstStyle/>
          <a:p>
            <a:r>
              <a:rPr lang="en-ZA" sz="2000" b="1" dirty="0">
                <a:solidFill>
                  <a:srgbClr val="0E4D8C"/>
                </a:solidFill>
                <a:effectLst/>
                <a:latin typeface="Arial" panose="020B0604020202020204" pitchFamily="34" charset="0"/>
                <a:cs typeface="Arial" panose="020B0604020202020204" pitchFamily="34" charset="0"/>
              </a:rPr>
              <a:t>THE CAMPAIGN OVERVIEW</a:t>
            </a:r>
            <a:endParaRPr lang="en-ZA" sz="2000" dirty="0">
              <a:solidFill>
                <a:srgbClr val="6ED100"/>
              </a:solidFill>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E07A581-9C42-65BD-DB27-21AEBACF55B1}"/>
              </a:ext>
            </a:extLst>
          </p:cNvPr>
          <p:cNvSpPr txBox="1"/>
          <p:nvPr/>
        </p:nvSpPr>
        <p:spPr>
          <a:xfrm>
            <a:off x="657223" y="1637887"/>
            <a:ext cx="6775963" cy="307777"/>
          </a:xfrm>
          <a:prstGeom prst="rect">
            <a:avLst/>
          </a:prstGeom>
          <a:noFill/>
        </p:spPr>
        <p:txBody>
          <a:bodyPr wrap="square">
            <a:spAutoFit/>
          </a:bodyPr>
          <a:lstStyle/>
          <a:p>
            <a:r>
              <a:rPr lang="en-US" sz="1400" b="1" dirty="0">
                <a:solidFill>
                  <a:srgbClr val="0E4D8C"/>
                </a:solidFill>
                <a:latin typeface="Arial" panose="020B0604020202020204" pitchFamily="34" charset="0"/>
                <a:cs typeface="Arial" panose="020B0604020202020204" pitchFamily="34" charset="0"/>
              </a:rPr>
              <a:t>CAMPAIGN OVERVIEW: GAA CONNECTIVITY IN REPORTING SERIES</a:t>
            </a:r>
            <a:endParaRPr lang="en-ZA" sz="1400" b="1" dirty="0">
              <a:solidFill>
                <a:srgbClr val="0E4D8C"/>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F30F2BF-64FE-FAFF-F205-C04F24F254A7}"/>
              </a:ext>
            </a:extLst>
          </p:cNvPr>
          <p:cNvSpPr txBox="1"/>
          <p:nvPr/>
        </p:nvSpPr>
        <p:spPr>
          <a:xfrm>
            <a:off x="3647767" y="2008430"/>
            <a:ext cx="2428568" cy="1938992"/>
          </a:xfrm>
          <a:prstGeom prst="rect">
            <a:avLst/>
          </a:prstGeom>
          <a:solidFill>
            <a:srgbClr val="F8FDF6"/>
          </a:solidFill>
        </p:spPr>
        <p:txBody>
          <a:bodyPr wrap="square">
            <a:spAutoFit/>
          </a:bodyPr>
          <a:lstStyle/>
          <a:p>
            <a:r>
              <a:rPr lang="en-US" sz="1200" b="1" dirty="0">
                <a:solidFill>
                  <a:srgbClr val="0E4D8C"/>
                </a:solidFill>
                <a:latin typeface="Arial" panose="020B0604020202020204" pitchFamily="34" charset="0"/>
                <a:cs typeface="Arial" panose="020B0604020202020204" pitchFamily="34" charset="0"/>
              </a:rPr>
              <a:t>When</a:t>
            </a:r>
          </a:p>
          <a:p>
            <a:pPr marL="171450" indent="-171450">
              <a:buFont typeface="Arial" panose="020B0604020202020204" pitchFamily="34" charset="0"/>
              <a:buChar char="•"/>
            </a:pPr>
            <a:r>
              <a:rPr lang="en-US" sz="1200" dirty="0">
                <a:solidFill>
                  <a:srgbClr val="0E4D8C"/>
                </a:solidFill>
                <a:latin typeface="Arial" panose="020B0604020202020204" pitchFamily="34" charset="0"/>
                <a:cs typeface="Arial" panose="020B0604020202020204" pitchFamily="34" charset="0"/>
              </a:rPr>
              <a:t>Tuesday launch (8 September) </a:t>
            </a:r>
          </a:p>
          <a:p>
            <a:pPr marL="171450" indent="-171450">
              <a:buFont typeface="Arial" panose="020B0604020202020204" pitchFamily="34" charset="0"/>
              <a:buChar char="•"/>
            </a:pPr>
            <a:r>
              <a:rPr lang="en-US" sz="1200" dirty="0">
                <a:solidFill>
                  <a:srgbClr val="0E4D8C"/>
                </a:solidFill>
                <a:latin typeface="Arial" panose="020B0604020202020204" pitchFamily="34" charset="0"/>
                <a:cs typeface="Arial" panose="020B0604020202020204" pitchFamily="34" charset="0"/>
              </a:rPr>
              <a:t>Tuesdays are the preferred publication day, as it aligns with SAICA’s content calendar and established promotional activity, helping </a:t>
            </a:r>
            <a:r>
              <a:rPr lang="en-US" sz="1200" dirty="0" err="1">
                <a:solidFill>
                  <a:srgbClr val="0E4D8C"/>
                </a:solidFill>
                <a:latin typeface="Arial" panose="020B0604020202020204" pitchFamily="34" charset="0"/>
                <a:cs typeface="Arial" panose="020B0604020202020204" pitchFamily="34" charset="0"/>
              </a:rPr>
              <a:t>maximise</a:t>
            </a:r>
            <a:r>
              <a:rPr lang="en-US" sz="1200" dirty="0">
                <a:solidFill>
                  <a:srgbClr val="0E4D8C"/>
                </a:solidFill>
                <a:latin typeface="Arial" panose="020B0604020202020204" pitchFamily="34" charset="0"/>
                <a:cs typeface="Arial" panose="020B0604020202020204" pitchFamily="34" charset="0"/>
              </a:rPr>
              <a:t> visibility and engagement across owned channels.</a:t>
            </a:r>
            <a:endParaRPr lang="en-ZA" sz="1200" dirty="0">
              <a:solidFill>
                <a:srgbClr val="0E4D8C"/>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17F9FDB-AADA-B634-E6FE-96464DA2EF0A}"/>
              </a:ext>
            </a:extLst>
          </p:cNvPr>
          <p:cNvSpPr txBox="1"/>
          <p:nvPr/>
        </p:nvSpPr>
        <p:spPr>
          <a:xfrm>
            <a:off x="6291107" y="2016139"/>
            <a:ext cx="2526891" cy="3231654"/>
          </a:xfrm>
          <a:prstGeom prst="rect">
            <a:avLst/>
          </a:prstGeom>
          <a:solidFill>
            <a:srgbClr val="F8FDF6"/>
          </a:solidFill>
        </p:spPr>
        <p:txBody>
          <a:bodyPr wrap="square">
            <a:spAutoFit/>
          </a:bodyPr>
          <a:lstStyle/>
          <a:p>
            <a:r>
              <a:rPr lang="en-US" sz="1200" b="1" dirty="0">
                <a:solidFill>
                  <a:srgbClr val="0E4D8C"/>
                </a:solidFill>
                <a:latin typeface="Arial" panose="020B0604020202020204" pitchFamily="34" charset="0"/>
                <a:cs typeface="Arial" panose="020B0604020202020204" pitchFamily="34" charset="0"/>
              </a:rPr>
              <a:t>How</a:t>
            </a:r>
          </a:p>
          <a:p>
            <a:pPr marL="171450" indent="-171450">
              <a:buFont typeface="Arial" panose="020B0604020202020204" pitchFamily="34" charset="0"/>
              <a:buChar char="•"/>
            </a:pPr>
            <a:r>
              <a:rPr lang="en-US" sz="1200" dirty="0">
                <a:solidFill>
                  <a:srgbClr val="0E4D8C"/>
                </a:solidFill>
                <a:latin typeface="Arial" panose="020B0604020202020204" pitchFamily="34" charset="0"/>
                <a:cs typeface="Arial" panose="020B0604020202020204" pitchFamily="34" charset="0"/>
              </a:rPr>
              <a:t>Publish the ASA advert and article on launch day.</a:t>
            </a:r>
          </a:p>
          <a:p>
            <a:pPr marL="171450" indent="-171450">
              <a:buFont typeface="Arial" panose="020B0604020202020204" pitchFamily="34" charset="0"/>
              <a:buChar char="•"/>
            </a:pPr>
            <a:r>
              <a:rPr lang="en-US" sz="1200" dirty="0">
                <a:solidFill>
                  <a:srgbClr val="0E4D8C"/>
                </a:solidFill>
                <a:latin typeface="Arial" panose="020B0604020202020204" pitchFamily="34" charset="0"/>
                <a:cs typeface="Arial" panose="020B0604020202020204" pitchFamily="34" charset="0"/>
              </a:rPr>
              <a:t>Include a publication feature and download link in the Connect Newsletter.</a:t>
            </a:r>
          </a:p>
          <a:p>
            <a:pPr marL="171450" indent="-171450">
              <a:buFont typeface="Arial" panose="020B0604020202020204" pitchFamily="34" charset="0"/>
              <a:buChar char="•"/>
            </a:pPr>
            <a:r>
              <a:rPr lang="en-US" sz="1200" dirty="0">
                <a:solidFill>
                  <a:srgbClr val="0E4D8C"/>
                </a:solidFill>
                <a:latin typeface="Arial" panose="020B0604020202020204" pitchFamily="34" charset="0"/>
                <a:cs typeface="Arial" panose="020B0604020202020204" pitchFamily="34" charset="0"/>
              </a:rPr>
              <a:t>Share direct links to the publication across ASA social media channels.</a:t>
            </a:r>
          </a:p>
          <a:p>
            <a:pPr marL="171450" indent="-171450">
              <a:buFont typeface="Arial" panose="020B0604020202020204" pitchFamily="34" charset="0"/>
              <a:buChar char="•"/>
            </a:pPr>
            <a:r>
              <a:rPr lang="en-US" sz="1200" dirty="0">
                <a:solidFill>
                  <a:srgbClr val="0E4D8C"/>
                </a:solidFill>
                <a:latin typeface="Arial" panose="020B0604020202020204" pitchFamily="34" charset="0"/>
                <a:cs typeface="Arial" panose="020B0604020202020204" pitchFamily="34" charset="0"/>
              </a:rPr>
              <a:t>Re-share and amplify posts from the GAA and participating member bodies.</a:t>
            </a:r>
          </a:p>
          <a:p>
            <a:pPr marL="171450" indent="-171450">
              <a:buFont typeface="Arial" panose="020B0604020202020204" pitchFamily="34" charset="0"/>
              <a:buChar char="•"/>
            </a:pPr>
            <a:r>
              <a:rPr lang="en-US" sz="1200" dirty="0">
                <a:solidFill>
                  <a:srgbClr val="0E4D8C"/>
                </a:solidFill>
                <a:latin typeface="Arial" panose="020B0604020202020204" pitchFamily="34" charset="0"/>
                <a:cs typeface="Arial" panose="020B0604020202020204" pitchFamily="34" charset="0"/>
              </a:rPr>
              <a:t>Encourage engagement through thought leadership messaging focused on the future of corporate reporting and professional development.</a:t>
            </a:r>
            <a:endParaRPr lang="en-ZA" sz="1200" dirty="0">
              <a:solidFill>
                <a:srgbClr val="0E4D8C"/>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F89DA815-F654-2FC2-3924-FBC22056960B}"/>
              </a:ext>
            </a:extLst>
          </p:cNvPr>
          <p:cNvSpPr txBox="1"/>
          <p:nvPr/>
        </p:nvSpPr>
        <p:spPr>
          <a:xfrm>
            <a:off x="3685559" y="4046281"/>
            <a:ext cx="2390776" cy="1015663"/>
          </a:xfrm>
          <a:prstGeom prst="rect">
            <a:avLst/>
          </a:prstGeom>
          <a:solidFill>
            <a:srgbClr val="F8FDF6"/>
          </a:solidFill>
        </p:spPr>
        <p:txBody>
          <a:bodyPr wrap="square">
            <a:spAutoFit/>
          </a:bodyPr>
          <a:lstStyle/>
          <a:p>
            <a:r>
              <a:rPr lang="en-ZA" sz="1200" b="1" dirty="0">
                <a:solidFill>
                  <a:srgbClr val="0E4D8C"/>
                </a:solidFill>
                <a:latin typeface="Arial" panose="020B0604020202020204" pitchFamily="34" charset="0"/>
                <a:cs typeface="Arial" panose="020B0604020202020204" pitchFamily="34" charset="0"/>
              </a:rPr>
              <a:t>Where</a:t>
            </a:r>
          </a:p>
          <a:p>
            <a:pPr marL="171450" indent="-171450">
              <a:buFont typeface="Arial" panose="020B0604020202020204" pitchFamily="34" charset="0"/>
              <a:buChar char="•"/>
            </a:pPr>
            <a:r>
              <a:rPr lang="en-ZA" sz="1200" dirty="0">
                <a:solidFill>
                  <a:srgbClr val="0E4D8C"/>
                </a:solidFill>
                <a:latin typeface="Arial" panose="020B0604020202020204" pitchFamily="34" charset="0"/>
                <a:cs typeface="Arial" panose="020B0604020202020204" pitchFamily="34" charset="0"/>
              </a:rPr>
              <a:t>ASA magazine and website</a:t>
            </a:r>
          </a:p>
          <a:p>
            <a:pPr marL="171450" indent="-171450">
              <a:buFont typeface="Arial" panose="020B0604020202020204" pitchFamily="34" charset="0"/>
              <a:buChar char="•"/>
            </a:pPr>
            <a:r>
              <a:rPr lang="en-ZA" sz="1200" dirty="0">
                <a:solidFill>
                  <a:srgbClr val="0E4D8C"/>
                </a:solidFill>
                <a:latin typeface="Arial" panose="020B0604020202020204" pitchFamily="34" charset="0"/>
                <a:cs typeface="Arial" panose="020B0604020202020204" pitchFamily="34" charset="0"/>
              </a:rPr>
              <a:t>ASA Connect Newsletter</a:t>
            </a:r>
          </a:p>
          <a:p>
            <a:pPr marL="171450" indent="-171450">
              <a:buFont typeface="Arial" panose="020B0604020202020204" pitchFamily="34" charset="0"/>
              <a:buChar char="•"/>
            </a:pPr>
            <a:r>
              <a:rPr lang="en-ZA" sz="1200" dirty="0">
                <a:solidFill>
                  <a:srgbClr val="0E4D8C"/>
                </a:solidFill>
                <a:latin typeface="Arial" panose="020B0604020202020204" pitchFamily="34" charset="0"/>
                <a:cs typeface="Arial" panose="020B0604020202020204" pitchFamily="34" charset="0"/>
              </a:rPr>
              <a:t>ASA Linked</a:t>
            </a:r>
          </a:p>
          <a:p>
            <a:pPr marL="171450" indent="-171450">
              <a:buFont typeface="Arial" panose="020B0604020202020204" pitchFamily="34" charset="0"/>
              <a:buChar char="•"/>
            </a:pPr>
            <a:r>
              <a:rPr lang="en-ZA" sz="1200" dirty="0">
                <a:solidFill>
                  <a:srgbClr val="0E4D8C"/>
                </a:solidFill>
                <a:latin typeface="Arial" panose="020B0604020202020204" pitchFamily="34" charset="0"/>
                <a:cs typeface="Arial" panose="020B0604020202020204" pitchFamily="34" charset="0"/>
              </a:rPr>
              <a:t>ASA X (Twitter)</a:t>
            </a:r>
          </a:p>
        </p:txBody>
      </p:sp>
      <p:sp>
        <p:nvSpPr>
          <p:cNvPr id="16" name="TextBox 15">
            <a:extLst>
              <a:ext uri="{FF2B5EF4-FFF2-40B4-BE49-F238E27FC236}">
                <a16:creationId xmlns:a16="http://schemas.microsoft.com/office/drawing/2014/main" id="{1DADE91F-01A6-25F4-001D-D422501AF638}"/>
              </a:ext>
            </a:extLst>
          </p:cNvPr>
          <p:cNvSpPr txBox="1"/>
          <p:nvPr/>
        </p:nvSpPr>
        <p:spPr>
          <a:xfrm>
            <a:off x="9032770" y="1787675"/>
            <a:ext cx="2820269" cy="4247317"/>
          </a:xfrm>
          <a:prstGeom prst="rect">
            <a:avLst/>
          </a:prstGeom>
          <a:solidFill>
            <a:srgbClr val="F8FDF6"/>
          </a:solidFill>
        </p:spPr>
        <p:txBody>
          <a:bodyPr wrap="square">
            <a:spAutoFit/>
          </a:bodyPr>
          <a:lstStyle/>
          <a:p>
            <a:r>
              <a:rPr lang="en-US" sz="1000" b="1" dirty="0">
                <a:solidFill>
                  <a:srgbClr val="0E4D8C"/>
                </a:solidFill>
                <a:latin typeface="Arial" panose="020B0604020202020204" pitchFamily="34" charset="0"/>
                <a:cs typeface="Arial" panose="020B0604020202020204" pitchFamily="34" charset="0"/>
              </a:rPr>
              <a:t>Key Messages</a:t>
            </a:r>
          </a:p>
          <a:p>
            <a:pPr marL="171450" indent="-171450">
              <a:buFont typeface="Arial" panose="020B0604020202020204" pitchFamily="34" charset="0"/>
              <a:buChar char="•"/>
            </a:pPr>
            <a:r>
              <a:rPr lang="en-US" sz="1000" dirty="0">
                <a:solidFill>
                  <a:srgbClr val="0E4D8C"/>
                </a:solidFill>
                <a:latin typeface="Arial" panose="020B0604020202020204" pitchFamily="34" charset="0"/>
                <a:cs typeface="Arial" panose="020B0604020202020204" pitchFamily="34" charset="0"/>
              </a:rPr>
              <a:t>Connected reporting is the future of corporate reporting. Stakeholders expect financial and sustainability information to tell one clear, connected story.</a:t>
            </a:r>
          </a:p>
          <a:p>
            <a:pPr marL="171450" indent="-171450">
              <a:buFont typeface="Arial" panose="020B0604020202020204" pitchFamily="34" charset="0"/>
              <a:buChar char="•"/>
            </a:pPr>
            <a:r>
              <a:rPr lang="en-US" sz="1000" dirty="0">
                <a:solidFill>
                  <a:srgbClr val="0E4D8C"/>
                </a:solidFill>
                <a:latin typeface="Arial" panose="020B0604020202020204" pitchFamily="34" charset="0"/>
                <a:cs typeface="Arial" panose="020B0604020202020204" pitchFamily="34" charset="0"/>
              </a:rPr>
              <a:t>Better connectivity. Better decisions. Connected reporting enhances the quality and usefulness of information for investors, businesses, and other stakeholders.</a:t>
            </a:r>
          </a:p>
          <a:p>
            <a:pPr marL="171450" indent="-171450">
              <a:buFont typeface="Arial" panose="020B0604020202020204" pitchFamily="34" charset="0"/>
              <a:buChar char="•"/>
            </a:pPr>
            <a:r>
              <a:rPr lang="en-US" sz="1000" dirty="0">
                <a:solidFill>
                  <a:srgbClr val="0E4D8C"/>
                </a:solidFill>
                <a:latin typeface="Arial" panose="020B0604020202020204" pitchFamily="34" charset="0"/>
                <a:cs typeface="Arial" panose="020B0604020202020204" pitchFamily="34" charset="0"/>
              </a:rPr>
              <a:t>Accountants are key enablers of connected reporting. Their expertise helps ensure reporting is trusted, consistent, and decision-useful.</a:t>
            </a:r>
          </a:p>
          <a:p>
            <a:pPr marL="171450" indent="-171450">
              <a:buFont typeface="Arial" panose="020B0604020202020204" pitchFamily="34" charset="0"/>
              <a:buChar char="•"/>
            </a:pPr>
            <a:r>
              <a:rPr lang="en-US" sz="1000" dirty="0">
                <a:solidFill>
                  <a:srgbClr val="0E4D8C"/>
                </a:solidFill>
                <a:latin typeface="Arial" panose="020B0604020202020204" pitchFamily="34" charset="0"/>
                <a:cs typeface="Arial" panose="020B0604020202020204" pitchFamily="34" charset="0"/>
              </a:rPr>
              <a:t>Build your understanding of connected reporting. The publication provides practical insights into what it is, why it matters, and how it is shaping the reporting landscape.</a:t>
            </a:r>
          </a:p>
          <a:p>
            <a:pPr marL="171450" indent="-171450">
              <a:buFont typeface="Arial" panose="020B0604020202020204" pitchFamily="34" charset="0"/>
              <a:buChar char="•"/>
            </a:pPr>
            <a:r>
              <a:rPr lang="en-US" sz="1000" dirty="0">
                <a:solidFill>
                  <a:srgbClr val="0E4D8C"/>
                </a:solidFill>
                <a:latin typeface="Arial" panose="020B0604020202020204" pitchFamily="34" charset="0"/>
                <a:cs typeface="Arial" panose="020B0604020202020204" pitchFamily="34" charset="0"/>
              </a:rPr>
              <a:t>Supporting lifelong learning and professional growth. The series equips reporting professionals with insights into one of the most important developments in corporate reporting.</a:t>
            </a:r>
          </a:p>
          <a:p>
            <a:pPr marL="171450" indent="-171450">
              <a:buFont typeface="Arial" panose="020B0604020202020204" pitchFamily="34" charset="0"/>
              <a:buChar char="•"/>
            </a:pPr>
            <a:r>
              <a:rPr lang="en-US" sz="1000" dirty="0">
                <a:solidFill>
                  <a:srgbClr val="0E4D8C"/>
                </a:solidFill>
                <a:latin typeface="Arial" panose="020B0604020202020204" pitchFamily="34" charset="0"/>
                <a:cs typeface="Arial" panose="020B0604020202020204" pitchFamily="34" charset="0"/>
              </a:rPr>
              <a:t>Driving long-term value through better reporting. Connected thinking and connected reporting help </a:t>
            </a:r>
            <a:r>
              <a:rPr lang="en-US" sz="1000" dirty="0" err="1">
                <a:solidFill>
                  <a:srgbClr val="0E4D8C"/>
                </a:solidFill>
                <a:latin typeface="Arial" panose="020B0604020202020204" pitchFamily="34" charset="0"/>
                <a:cs typeface="Arial" panose="020B0604020202020204" pitchFamily="34" charset="0"/>
              </a:rPr>
              <a:t>organisations</a:t>
            </a:r>
            <a:r>
              <a:rPr lang="en-US" sz="1000" dirty="0">
                <a:solidFill>
                  <a:srgbClr val="0E4D8C"/>
                </a:solidFill>
                <a:latin typeface="Arial" panose="020B0604020202020204" pitchFamily="34" charset="0"/>
                <a:cs typeface="Arial" panose="020B0604020202020204" pitchFamily="34" charset="0"/>
              </a:rPr>
              <a:t> communicate performance, strategy, and sustainability more effectively</a:t>
            </a:r>
            <a:r>
              <a:rPr lang="en-US" sz="1000" b="1" dirty="0">
                <a:solidFill>
                  <a:srgbClr val="0E4D8C"/>
                </a:solidFill>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C87950B8-24BF-7F56-2885-DCDC331B8135}"/>
              </a:ext>
            </a:extLst>
          </p:cNvPr>
          <p:cNvSpPr txBox="1"/>
          <p:nvPr/>
        </p:nvSpPr>
        <p:spPr>
          <a:xfrm>
            <a:off x="729175" y="5508220"/>
            <a:ext cx="8088823" cy="646331"/>
          </a:xfrm>
          <a:prstGeom prst="rect">
            <a:avLst/>
          </a:prstGeom>
          <a:noFill/>
        </p:spPr>
        <p:txBody>
          <a:bodyPr wrap="square">
            <a:spAutoFit/>
          </a:bodyPr>
          <a:lstStyle/>
          <a:p>
            <a:r>
              <a:rPr lang="en-US" sz="1200" b="1" dirty="0">
                <a:solidFill>
                  <a:srgbClr val="0E4D8C"/>
                </a:solidFill>
                <a:latin typeface="Arial" panose="020B0604020202020204" pitchFamily="34" charset="0"/>
                <a:cs typeface="Arial" panose="020B0604020202020204" pitchFamily="34" charset="0"/>
              </a:rPr>
              <a:t>SAICA Website Content Hosting</a:t>
            </a:r>
          </a:p>
          <a:p>
            <a:r>
              <a:rPr lang="en-US" sz="1200" dirty="0">
                <a:solidFill>
                  <a:srgbClr val="0E4D8C"/>
                </a:solidFill>
                <a:latin typeface="Arial" panose="020B0604020202020204" pitchFamily="34" charset="0"/>
                <a:cs typeface="Arial" panose="020B0604020202020204" pitchFamily="34" charset="0"/>
              </a:rPr>
              <a:t>We recommend featuring the publication on the SAICA website to reach members who regularly visit the site and may not engage with social media content. </a:t>
            </a:r>
            <a:endParaRPr lang="en-ZA" sz="1200" dirty="0">
              <a:solidFill>
                <a:srgbClr val="0E4D8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2247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EDDD5-0381-CF07-C5B8-FCB1E9AFD614}"/>
            </a:ext>
          </a:extLst>
        </p:cNvPr>
        <p:cNvGrpSpPr/>
        <p:nvPr/>
      </p:nvGrpSpPr>
      <p:grpSpPr>
        <a:xfrm>
          <a:off x="0" y="0"/>
          <a:ext cx="0" cy="0"/>
          <a:chOff x="0" y="0"/>
          <a:chExt cx="0" cy="0"/>
        </a:xfrm>
      </p:grpSpPr>
    </p:spTree>
    <p:extLst>
      <p:ext uri="{BB962C8B-B14F-4D97-AF65-F5344CB8AC3E}">
        <p14:creationId xmlns:p14="http://schemas.microsoft.com/office/powerpoint/2010/main" val="1279933239"/>
      </p:ext>
    </p:extLst>
  </p:cSld>
  <p:clrMapOvr>
    <a:masterClrMapping/>
  </p:clrMapOvr>
</p:sld>
</file>

<file path=ppt/theme/theme1.xml><?xml version="1.0" encoding="utf-8"?>
<a:theme xmlns:a="http://schemas.openxmlformats.org/drawingml/2006/main" name="9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4E62953B86A64B9E54E783C0D9FB33" ma:contentTypeVersion="13" ma:contentTypeDescription="Create a new document." ma:contentTypeScope="" ma:versionID="c8b0c6ea9769de7469076039476f15ea">
  <xsd:schema xmlns:xsd="http://www.w3.org/2001/XMLSchema" xmlns:xs="http://www.w3.org/2001/XMLSchema" xmlns:p="http://schemas.microsoft.com/office/2006/metadata/properties" xmlns:ns2="9a527e0a-8fc6-4a1f-b7c3-5d853cbf089d" xmlns:ns3="17593e7f-1fa5-4aff-aa8f-9c9193b05b41" targetNamespace="http://schemas.microsoft.com/office/2006/metadata/properties" ma:root="true" ma:fieldsID="58c5cc0c102975a1660e4eb5a2587b9a" ns2:_="" ns3:_="">
    <xsd:import namespace="9a527e0a-8fc6-4a1f-b7c3-5d853cbf089d"/>
    <xsd:import namespace="17593e7f-1fa5-4aff-aa8f-9c9193b05b4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Pat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527e0a-8fc6-4a1f-b7c3-5d853cbf08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6655f5e-5ff9-45ab-b289-11d0a3b57fe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Path" ma:index="20" nillable="true" ma:displayName="Path" ma:format="Dropdown" ma:internalName="Path">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7593e7f-1fa5-4aff-aa8f-9c9193b05b4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e47f95b-b033-44a6-a888-53968c3c82be}" ma:internalName="TaxCatchAll" ma:showField="CatchAllData" ma:web="17593e7f-1fa5-4aff-aa8f-9c9193b05b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7593e7f-1fa5-4aff-aa8f-9c9193b05b41" xsi:nil="true"/>
    <lcf76f155ced4ddcb4097134ff3c332f xmlns="9a527e0a-8fc6-4a1f-b7c3-5d853cbf089d">
      <Terms xmlns="http://schemas.microsoft.com/office/infopath/2007/PartnerControls"/>
    </lcf76f155ced4ddcb4097134ff3c332f>
    <Path xmlns="9a527e0a-8fc6-4a1f-b7c3-5d853cbf089d">Corporate Identity/Corporate Stationery/POWERPOINT TEMPLATES/SAICA/</Path>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7F1F44-E4B1-46C9-BBCE-D63DE9560C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527e0a-8fc6-4a1f-b7c3-5d853cbf089d"/>
    <ds:schemaRef ds:uri="17593e7f-1fa5-4aff-aa8f-9c9193b05b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E21E1C-A8F2-471B-BF63-9EDE7DAE58DA}">
  <ds:schemaRefs>
    <ds:schemaRef ds:uri="http://schemas.microsoft.com/office/2006/metadata/properties"/>
    <ds:schemaRef ds:uri="http://schemas.microsoft.com/office/infopath/2007/PartnerControls"/>
    <ds:schemaRef ds:uri="1a7433ed-854a-406e-97b0-d2dcbb89af68"/>
    <ds:schemaRef ds:uri="6da590a0-c51a-46a7-ac17-e3542a57a8ed"/>
    <ds:schemaRef ds:uri="17593e7f-1fa5-4aff-aa8f-9c9193b05b41"/>
    <ds:schemaRef ds:uri="9a527e0a-8fc6-4a1f-b7c3-5d853cbf089d"/>
  </ds:schemaRefs>
</ds:datastoreItem>
</file>

<file path=customXml/itemProps3.xml><?xml version="1.0" encoding="utf-8"?>
<ds:datastoreItem xmlns:ds="http://schemas.openxmlformats.org/officeDocument/2006/customXml" ds:itemID="{7FB9F737-8EF9-47F3-80B2-45D1F56BA9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611</Words>
  <Application>Microsoft Office PowerPoint</Application>
  <PresentationFormat>Widescreen</PresentationFormat>
  <Paragraphs>52</Paragraphs>
  <Slides>5</Slides>
  <Notes>4</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5</vt:i4>
      </vt:variant>
    </vt:vector>
  </HeadingPairs>
  <TitlesOfParts>
    <vt:vector size="14" baseType="lpstr">
      <vt:lpstr>Aptos</vt:lpstr>
      <vt:lpstr>Arial</vt:lpstr>
      <vt:lpstr>Montserrat</vt:lpstr>
      <vt:lpstr>Montserrat SemiBold</vt:lpstr>
      <vt:lpstr>9_Office Theme</vt:lpstr>
      <vt:lpstr>2_Office Theme</vt:lpstr>
      <vt:lpstr>4_Office Theme</vt:lpstr>
      <vt:lpstr>5_Office Theme</vt:lpstr>
      <vt:lpstr>7_Office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Nhlanhla Malopi</dc:creator>
  <cp:lastModifiedBy>Daphne Mphaga</cp:lastModifiedBy>
  <cp:revision>24</cp:revision>
  <dcterms:created xsi:type="dcterms:W3CDTF">2024-09-30T17:06:31Z</dcterms:created>
  <dcterms:modified xsi:type="dcterms:W3CDTF">2026-08-17T07:52:22Z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0x010100874E62953B86A64B9E54E783C0D9FB33</vt:lpwstr>
  </property>
  <property fmtid="{D5CDD505-2E9C-101B-9397-08002B2CF9AE}" pid="3" name="MediaServiceImageTags">
    <vt:lpwstr/>
  </property>
</Properties>
</file>