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0" r:id="rId4"/>
    <p:sldMasterId id="2147483912" r:id="rId5"/>
  </p:sldMasterIdLst>
  <p:notesMasterIdLst>
    <p:notesMasterId r:id="rId26"/>
  </p:notesMasterIdLst>
  <p:handoutMasterIdLst>
    <p:handoutMasterId r:id="rId27"/>
  </p:handoutMasterIdLst>
  <p:sldIdLst>
    <p:sldId id="258" r:id="rId6"/>
    <p:sldId id="286" r:id="rId7"/>
    <p:sldId id="262" r:id="rId8"/>
    <p:sldId id="269" r:id="rId9"/>
    <p:sldId id="268" r:id="rId10"/>
    <p:sldId id="265" r:id="rId11"/>
    <p:sldId id="279" r:id="rId12"/>
    <p:sldId id="266" r:id="rId13"/>
    <p:sldId id="296" r:id="rId14"/>
    <p:sldId id="297" r:id="rId15"/>
    <p:sldId id="271" r:id="rId16"/>
    <p:sldId id="272" r:id="rId17"/>
    <p:sldId id="270" r:id="rId18"/>
    <p:sldId id="275" r:id="rId19"/>
    <p:sldId id="283" r:id="rId20"/>
    <p:sldId id="282" r:id="rId21"/>
    <p:sldId id="277" r:id="rId22"/>
    <p:sldId id="278" r:id="rId23"/>
    <p:sldId id="287" r:id="rId24"/>
    <p:sldId id="29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99130E-53A7-BEC9-FDD7-1DA42DA8B0C0}" name="Aalia Cassim" initials="" userId="S::Aalia.Cassim@Treasury.gov.za::e4e66d55-e212-454f-aac6-18046477ddd7" providerId="AD"/>
  <p188:author id="{6C8CD733-29EF-6323-4974-1CEAA8038755}" name="Manqoba Ntshakala" initials="" userId="S::Manqoba.Ntshakala@Treasury.gov.za::3ab29ac9-ffba-4bc6-972a-9b427b1c59ee" providerId="AD"/>
  <p188:author id="{1E933C62-0142-3B03-AC15-845CEB1E7694}" name="Warren Harris" initials="WH" userId="S::warren.harris@treasury.gov.za::3a12f89d-0fc8-4305-aa95-eadffd6adb48" providerId="AD"/>
  <p188:author id="{5A749F6B-0B5D-AB1B-53D8-9935E4732112}" name="Nonhlanhla Msimango" initials="NM" userId="S::Nonhlanhla.Msimango@Treasury.gov.za::2eb0a78f-93cd-477f-a058-a46e0bf0dd1d" providerId="AD"/>
  <p188:author id="{04C60675-2A25-5076-8E52-986E65B7862A}" name="Isaac Kurasha" initials="IK" userId="S::isaac.kurasha@treasury.gov.za::66432a8e-bad9-45d7-a27b-04df7daf6c81" providerId="AD"/>
  <p188:author id="{3949C888-25CF-0125-B755-07EF201E7A3E}" name="Duncan Pieterse" initials="DP" userId="S::duncan.pieterse@treasury.gov.za::1b09ca32-8e5d-4a0b-a7be-b52344b63433" providerId="AD"/>
  <p188:author id="{799FBB8F-4D28-3AF2-4B63-E1AF87CCA2CC}" name="Khetha Dlamini" initials="KD" userId="S::Khetha.Dlamini@Treasury.gov.za::c212b8d5-bfb4-4367-ad93-9af6528fce89" providerId="AD"/>
  <p188:author id="{A1F9649C-13BC-13CB-3C39-F6DAF0C0BC1F}" name="Warren Harris" initials="" userId="S::Warren.Harris@Treasury.gov.za::3a12f89d-0fc8-4305-aa95-eadffd6adb48" providerId="AD"/>
  <p188:author id="{A7223EA8-DE86-4090-31A5-145A9FA09408}" name="Merina Willemse" initials="MW" userId="S::Merina.Willemse@Treasury.gov.za::af69a629-78f4-4d53-9bbe-397d97bd0439" providerId="AD"/>
  <p188:author id="{E76D49A9-E1F1-7014-61A8-9B9AC0AE72A9}" name="Isaac Kurasha" initials="" userId="S::Isaac.Kurasha@Treasury.gov.za::66432a8e-bad9-45d7-a27b-04df7daf6c81" providerId="AD"/>
  <p188:author id="{7EF059AB-BA07-58C4-AD39-D81FD6D03076}" name="Mazizi Fuzile" initials="MF" userId="S::Mazizi.Fuzile@Treasury.gov.za::e2006960-b2f6-4f8b-abbc-3db6f9c6264a" providerId="AD"/>
  <p188:author id="{C656B7BF-BCC4-35D3-9D95-612B8708C6CA}" name="Debra Makwiramiti" initials="DM" userId="S::debra.makwiramiti@treasury.gov.za::e6acbf70-69cf-4222-ba83-b7d0f23edda0" providerId="AD"/>
  <p188:author id="{5E937CEB-B396-87A3-1366-4AEFF7DDDF9E}" name="Debra Makwiramiti" initials="" userId="S::Debra.Makwiramiti@Treasury.gov.za::e6acbf70-69cf-4222-ba83-b7d0f23edda0" providerId="AD"/>
  <p188:author id="{B26817FB-C1DD-8C2A-7F78-09BEE411D899}" name="Clinton Joel" initials="" userId="S::Clinton.Joel@Treasury.gov.za::8c0a79b1-9f64-4d81-a130-8f9f3ca080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9"/>
    <a:srgbClr val="27383F"/>
    <a:srgbClr val="CDA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759BE-0EA1-4A51-9992-8FA6C5CF5CE8}" v="427" dt="2026-02-24T09:16:52.804"/>
    <p1510:client id="{1CB7315F-AE78-81C2-5055-4922EE8DF295}" v="13" dt="2026-02-24T08:03:13.968"/>
    <p1510:client id="{27897266-708F-CFC0-58B3-D2EBDB7B294F}" v="17" dt="2026-02-24T11:51:43.750"/>
    <p1510:client id="{4DFA8C0D-6AA9-4298-8C28-A85530A271D9}" v="1111" dt="2026-02-24T11:51:54.915"/>
    <p1510:client id="{5AA9D4B7-E64F-E39D-E432-279DAA34E340}" v="89" dt="2026-02-23T15:31:22.920"/>
    <p1510:client id="{60C2823A-9E1D-4CE3-39DF-2AFDECA01B3F}" v="43" dt="2026-02-24T11:21:14.596"/>
    <p1510:client id="{646D8D2E-E316-4845-8676-179CC8F4552F}" v="300" dt="2026-02-24T14:00:16.210"/>
    <p1510:client id="{7D0D943E-987A-4B64-9DED-0B97228006DF}" v="6" dt="2026-02-24T08:35:43.187"/>
    <p1510:client id="{851E408C-832C-BC78-0BD8-BF16F65EFE77}" v="3" dt="2026-02-23T21:45:18.426"/>
    <p1510:client id="{97330DAC-4CE3-4566-8AA4-B5289AFEA650}" v="945" dt="2026-02-24T07:36:56.017"/>
    <p1510:client id="{A407AAD1-78E0-4515-AD21-0A0B1D2C62C0}" v="50" dt="2026-02-24T14:25:06.832"/>
    <p1510:client id="{B740C18F-9021-9247-A659-D12C7A52F4A7}" v="6214" dt="2026-02-24T13:59:33.249"/>
    <p1510:client id="{D249535E-9F04-FFCC-E4E3-300A0580629A}" v="80" dt="2026-02-24T07:45:58.923"/>
    <p1510:client id="{D3668814-650F-2D50-ECAF-14E703880F2D}" v="1" dt="2026-02-24T10:47:24.015"/>
    <p1510:client id="{DAA1344D-A02F-F06A-2AD8-2633852C28B3}" v="7" dt="2026-02-24T06:41:48.573"/>
    <p1510:client id="{EC97D763-ABB1-410E-AE41-9C47A98251D9}" v="61" dt="2026-02-23T19:29:21.059"/>
    <p1510:client id="{F08CF843-B85F-D20B-7BF2-3B25842BA467}" v="209" dt="2026-02-24T10:39:06.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guide orient="horz" pos="191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41F356-B75A-58F7-855B-E1D3A799B9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59FCA2-3859-6E26-D611-1A77BBC4E2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3F7C6B-7CB0-E848-A593-1229E0EE5ABD}" type="datetimeFigureOut">
              <a:rPr lang="en-US" smtClean="0"/>
              <a:t>2/24/2026</a:t>
            </a:fld>
            <a:endParaRPr lang="en-US"/>
          </a:p>
        </p:txBody>
      </p:sp>
      <p:sp>
        <p:nvSpPr>
          <p:cNvPr id="4" name="Footer Placeholder 3">
            <a:extLst>
              <a:ext uri="{FF2B5EF4-FFF2-40B4-BE49-F238E27FC236}">
                <a16:creationId xmlns:a16="http://schemas.microsoft.com/office/drawing/2014/main" id="{21C645FD-01B9-AA1E-2270-66747E22D9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7FB082-BEE1-DD3A-A6D0-E6A71A51F3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8DF7EF-C9AC-1D41-A3C0-29E8CD720E1D}" type="slidenum">
              <a:rPr lang="en-US" smtClean="0"/>
              <a:t>‹#›</a:t>
            </a:fld>
            <a:endParaRPr lang="en-US"/>
          </a:p>
        </p:txBody>
      </p:sp>
    </p:spTree>
    <p:extLst>
      <p:ext uri="{BB962C8B-B14F-4D97-AF65-F5344CB8AC3E}">
        <p14:creationId xmlns:p14="http://schemas.microsoft.com/office/powerpoint/2010/main" val="891109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39850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183CF-C385-5F73-3174-708FEA1C8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D6C4B-5948-91E6-1E50-A3B9CD7DF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FC804-51C9-03A0-F9C8-90085CD6AD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C2B520-80E4-B303-31C2-42F80F3FCC05}"/>
              </a:ext>
            </a:extLst>
          </p:cNvPr>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35719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55404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00209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73507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2218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630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1949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68590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054249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89377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01119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5627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2399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9100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46241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90610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6722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01674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6162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en-US"/>
              <a:t>Page </a:t>
            </a:r>
            <a:fld id="{ACF6FBCE-0EFB-9341-AF14-772DDDB8FE9A}" type="slidenum">
              <a:rPr lang="en-US" smtClean="0"/>
              <a:t>‹#›</a:t>
            </a:fld>
            <a:endParaRPr lang="en-US"/>
          </a:p>
        </p:txBody>
      </p:sp>
    </p:spTree>
    <p:extLst>
      <p:ext uri="{BB962C8B-B14F-4D97-AF65-F5344CB8AC3E}">
        <p14:creationId xmlns:p14="http://schemas.microsoft.com/office/powerpoint/2010/main" val="1228455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76CB-880C-279C-7078-302208C64F61}"/>
              </a:ext>
            </a:extLst>
          </p:cNvPr>
          <p:cNvSpPr>
            <a:spLocks noGrp="1"/>
          </p:cNvSpPr>
          <p:nvPr>
            <p:ph type="title" hasCustomPrompt="1"/>
          </p:nvPr>
        </p:nvSpPr>
        <p:spPr>
          <a:xfrm>
            <a:off x="1713743" y="151384"/>
            <a:ext cx="10059155" cy="1071847"/>
          </a:xfrm>
          <a:ln>
            <a:noFill/>
          </a:ln>
        </p:spPr>
        <p:txBody>
          <a:bodyPr>
            <a:noAutofit/>
          </a:bodyPr>
          <a:lstStyle>
            <a:lvl1pPr>
              <a:lnSpc>
                <a:spcPts val="2500"/>
              </a:lnSpc>
              <a:defRPr sz="2800" b="1" i="0" cap="none" baseline="0">
                <a:solidFill>
                  <a:srgbClr val="00699F"/>
                </a:solidFill>
                <a:latin typeface="Aptos" panose="020B0004020202020204" pitchFamily="34" charset="0"/>
              </a:defRPr>
            </a:lvl1pPr>
          </a:lstStyle>
          <a:p>
            <a:r>
              <a:rPr lang="en-GB"/>
              <a:t>Click to edit Master </a:t>
            </a:r>
            <a:br>
              <a:rPr lang="en-GB"/>
            </a:br>
            <a:r>
              <a:rPr lang="en-GB"/>
              <a:t>title style</a:t>
            </a:r>
            <a:endParaRPr lang="en-US"/>
          </a:p>
        </p:txBody>
      </p:sp>
      <p:sp>
        <p:nvSpPr>
          <p:cNvPr id="3" name="Content Placeholder 2">
            <a:extLst>
              <a:ext uri="{FF2B5EF4-FFF2-40B4-BE49-F238E27FC236}">
                <a16:creationId xmlns:a16="http://schemas.microsoft.com/office/drawing/2014/main" id="{D2DE5231-A879-F1BF-73CD-D375B19EC67A}"/>
              </a:ext>
            </a:extLst>
          </p:cNvPr>
          <p:cNvSpPr>
            <a:spLocks noGrp="1"/>
          </p:cNvSpPr>
          <p:nvPr>
            <p:ph idx="1"/>
          </p:nvPr>
        </p:nvSpPr>
        <p:spPr>
          <a:xfrm>
            <a:off x="1713743" y="1277738"/>
            <a:ext cx="10059154" cy="5141229"/>
          </a:xfrm>
          <a:ln>
            <a:noFill/>
          </a:ln>
        </p:spPr>
        <p:txBody>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04159219-F356-99FD-931C-54BC60E0040F}"/>
              </a:ext>
            </a:extLst>
          </p:cNvPr>
          <p:cNvSpPr>
            <a:spLocks noGrp="1"/>
          </p:cNvSpPr>
          <p:nvPr>
            <p:ph type="sldNum" sz="quarter" idx="12"/>
          </p:nvPr>
        </p:nvSpPr>
        <p:spPr>
          <a:xfrm>
            <a:off x="10868292" y="6427157"/>
            <a:ext cx="1031779" cy="430843"/>
          </a:xfrm>
        </p:spPr>
        <p:txBody>
          <a:bodyPr/>
          <a:lstStyle>
            <a:lvl1pPr algn="r">
              <a:defRPr sz="1200" b="1" i="0" baseline="0">
                <a:solidFill>
                  <a:schemeClr val="tx1"/>
                </a:solidFill>
                <a:latin typeface="Aptos" panose="020B0004020202020204" pitchFamily="34" charset="0"/>
              </a:defRPr>
            </a:lvl1pPr>
          </a:lstStyle>
          <a:p>
            <a:pPr algn="r"/>
            <a:fld id="{FA8B4EAA-D7CF-9647-B17E-FEE79D3DACEE}" type="slidenum">
              <a:rPr lang="en-US" smtClean="0"/>
              <a:pPr algn="r"/>
              <a:t>‹#›</a:t>
            </a:fld>
            <a:endParaRPr lang="en-US"/>
          </a:p>
        </p:txBody>
      </p:sp>
    </p:spTree>
    <p:extLst>
      <p:ext uri="{BB962C8B-B14F-4D97-AF65-F5344CB8AC3E}">
        <p14:creationId xmlns:p14="http://schemas.microsoft.com/office/powerpoint/2010/main" val="132703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Comparison">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4FA6B9A-AA73-5131-45F7-D1D7B7C2F54A}"/>
              </a:ext>
            </a:extLst>
          </p:cNvPr>
          <p:cNvGraphicFramePr>
            <a:graphicFrameLocks noChangeAspect="1"/>
          </p:cNvGraphicFramePr>
          <p:nvPr userDrawn="1">
            <p:custDataLst>
              <p:tags r:id="rId1"/>
            </p:custDataLst>
            <p:extLst>
              <p:ext uri="{D42A27DB-BD31-4B8C-83A1-F6EECF244321}">
                <p14:modId xmlns:p14="http://schemas.microsoft.com/office/powerpoint/2010/main" val="325048823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3" name="think-cell data - do not delete" hidden="1">
                        <a:extLst>
                          <a:ext uri="{FF2B5EF4-FFF2-40B4-BE49-F238E27FC236}">
                            <a16:creationId xmlns:a16="http://schemas.microsoft.com/office/drawing/2014/main" id="{E4FA6B9A-AA73-5131-45F7-D1D7B7C2F54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CB58B9-664A-26D9-5406-6F22F9DEE108}"/>
              </a:ext>
            </a:extLst>
          </p:cNvPr>
          <p:cNvSpPr>
            <a:spLocks noGrp="1"/>
          </p:cNvSpPr>
          <p:nvPr>
            <p:ph type="title"/>
          </p:nvPr>
        </p:nvSpPr>
        <p:spPr>
          <a:xfrm>
            <a:off x="1463039" y="365126"/>
            <a:ext cx="10404909" cy="823912"/>
          </a:xfrm>
          <a:ln>
            <a:noFill/>
          </a:ln>
        </p:spPr>
        <p:txBody>
          <a:bodyPr vert="horz" lIns="91440" tIns="45720" rIns="91440" bIns="45720" rtlCol="0" anchor="ctr">
            <a:noAutofit/>
          </a:bodyPr>
          <a:lstStyle>
            <a:lvl1pPr>
              <a:defRPr lang="en-US" sz="2800" b="1" i="0" cap="none" baseline="0">
                <a:solidFill>
                  <a:srgbClr val="00699F"/>
                </a:solidFill>
                <a:latin typeface="+mn-lt"/>
              </a:defRPr>
            </a:lvl1pPr>
          </a:lstStyle>
          <a:p>
            <a:pPr lvl="0">
              <a:lnSpc>
                <a:spcPts val="2500"/>
              </a:lnSpc>
            </a:pPr>
            <a:r>
              <a:rPr lang="en-GB"/>
              <a:t>Click to edit Master title style</a:t>
            </a:r>
            <a:endParaRPr lang="en-US"/>
          </a:p>
        </p:txBody>
      </p:sp>
      <p:sp>
        <p:nvSpPr>
          <p:cNvPr id="3" name="Text Placeholder 2">
            <a:extLst>
              <a:ext uri="{FF2B5EF4-FFF2-40B4-BE49-F238E27FC236}">
                <a16:creationId xmlns:a16="http://schemas.microsoft.com/office/drawing/2014/main" id="{72D10238-1EE6-23DD-C837-D1E10CF2D6BC}"/>
              </a:ext>
            </a:extLst>
          </p:cNvPr>
          <p:cNvSpPr>
            <a:spLocks noGrp="1"/>
          </p:cNvSpPr>
          <p:nvPr>
            <p:ph type="body" idx="1"/>
          </p:nvPr>
        </p:nvSpPr>
        <p:spPr>
          <a:xfrm>
            <a:off x="1455120" y="1290638"/>
            <a:ext cx="4819835" cy="393282"/>
          </a:xfrm>
          <a:solidFill>
            <a:schemeClr val="bg1">
              <a:lumMod val="50000"/>
            </a:schemeClr>
          </a:solidFill>
        </p:spPr>
        <p:txBody>
          <a:bodyPr anchor="b"/>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CC1F81-201D-1188-5B33-E8334BA7B174}"/>
              </a:ext>
            </a:extLst>
          </p:cNvPr>
          <p:cNvSpPr>
            <a:spLocks noGrp="1"/>
          </p:cNvSpPr>
          <p:nvPr>
            <p:ph sz="half" idx="2"/>
          </p:nvPr>
        </p:nvSpPr>
        <p:spPr>
          <a:xfrm>
            <a:off x="1455120" y="1790700"/>
            <a:ext cx="4819835" cy="3173830"/>
          </a:xfrm>
          <a:ln w="28575">
            <a:noFill/>
          </a:ln>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B1338A2-BA55-69D0-7EED-2E6DE129F4CE}"/>
              </a:ext>
            </a:extLst>
          </p:cNvPr>
          <p:cNvSpPr>
            <a:spLocks noGrp="1"/>
          </p:cNvSpPr>
          <p:nvPr>
            <p:ph type="body" sz="quarter" idx="3"/>
          </p:nvPr>
        </p:nvSpPr>
        <p:spPr>
          <a:xfrm>
            <a:off x="6629400" y="1290638"/>
            <a:ext cx="5270518" cy="393282"/>
          </a:xfrm>
          <a:solidFill>
            <a:schemeClr val="bg1">
              <a:lumMod val="50000"/>
            </a:schemeClr>
          </a:solidFill>
        </p:spPr>
        <p:txBody>
          <a:bodyPr anchor="b"/>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54D262B-EF4B-0382-E7D2-D1E1A554ADBD}"/>
              </a:ext>
            </a:extLst>
          </p:cNvPr>
          <p:cNvSpPr>
            <a:spLocks noGrp="1"/>
          </p:cNvSpPr>
          <p:nvPr>
            <p:ph sz="quarter" idx="4"/>
          </p:nvPr>
        </p:nvSpPr>
        <p:spPr>
          <a:xfrm>
            <a:off x="6629400" y="1790700"/>
            <a:ext cx="5270517" cy="3173830"/>
          </a:xfrm>
          <a:ln w="28575">
            <a:noFill/>
          </a:ln>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DBFE51-22A8-EB17-1690-AA92DC014F0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EEF17F0-8580-0D3E-5836-1611C221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F400FE-24F0-E98F-690E-7D6B7F5B7749}"/>
              </a:ext>
            </a:extLst>
          </p:cNvPr>
          <p:cNvSpPr>
            <a:spLocks noGrp="1"/>
          </p:cNvSpPr>
          <p:nvPr>
            <p:ph type="sldNum" sz="quarter" idx="12"/>
          </p:nvPr>
        </p:nvSpPr>
        <p:spPr/>
        <p:txBody>
          <a:bodyPr/>
          <a:lstStyle/>
          <a:p>
            <a:fld id="{97EE878C-8134-2F48-B4E0-56C993B897B0}" type="slidenum">
              <a:rPr lang="en-US" smtClean="0"/>
              <a:t>‹#›</a:t>
            </a:fld>
            <a:endParaRPr lang="en-US"/>
          </a:p>
        </p:txBody>
      </p:sp>
      <p:sp>
        <p:nvSpPr>
          <p:cNvPr id="11" name="Content Placeholder 3">
            <a:extLst>
              <a:ext uri="{FF2B5EF4-FFF2-40B4-BE49-F238E27FC236}">
                <a16:creationId xmlns:a16="http://schemas.microsoft.com/office/drawing/2014/main" id="{65FAE987-0289-3FF7-5AA6-93343A900454}"/>
              </a:ext>
            </a:extLst>
          </p:cNvPr>
          <p:cNvSpPr>
            <a:spLocks noGrp="1"/>
          </p:cNvSpPr>
          <p:nvPr>
            <p:ph sz="half" idx="13"/>
          </p:nvPr>
        </p:nvSpPr>
        <p:spPr>
          <a:xfrm>
            <a:off x="1463039" y="5071310"/>
            <a:ext cx="10509885" cy="1178260"/>
          </a:xfrm>
          <a:solidFill>
            <a:srgbClr val="C00000"/>
          </a:solidFill>
          <a:ln w="28575">
            <a:noFill/>
          </a:ln>
        </p:spPr>
        <p:txBody>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75982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5_Comparison">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4FA6B9A-AA73-5131-45F7-D1D7B7C2F54A}"/>
              </a:ext>
            </a:extLst>
          </p:cNvPr>
          <p:cNvGraphicFramePr>
            <a:graphicFrameLocks noChangeAspect="1"/>
          </p:cNvGraphicFramePr>
          <p:nvPr userDrawn="1">
            <p:custDataLst>
              <p:tags r:id="rId1"/>
            </p:custDataLst>
            <p:extLst>
              <p:ext uri="{D42A27DB-BD31-4B8C-83A1-F6EECF244321}">
                <p14:modId xmlns:p14="http://schemas.microsoft.com/office/powerpoint/2010/main" val="325048823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3" name="think-cell data - do not delete" hidden="1">
                        <a:extLst>
                          <a:ext uri="{FF2B5EF4-FFF2-40B4-BE49-F238E27FC236}">
                            <a16:creationId xmlns:a16="http://schemas.microsoft.com/office/drawing/2014/main" id="{E4FA6B9A-AA73-5131-45F7-D1D7B7C2F54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CB58B9-664A-26D9-5406-6F22F9DEE108}"/>
              </a:ext>
            </a:extLst>
          </p:cNvPr>
          <p:cNvSpPr>
            <a:spLocks noGrp="1"/>
          </p:cNvSpPr>
          <p:nvPr>
            <p:ph type="title"/>
          </p:nvPr>
        </p:nvSpPr>
        <p:spPr>
          <a:xfrm>
            <a:off x="1463039" y="365126"/>
            <a:ext cx="10404909" cy="823912"/>
          </a:xfrm>
          <a:ln>
            <a:noFill/>
          </a:ln>
        </p:spPr>
        <p:txBody>
          <a:bodyPr vert="horz" lIns="91440" tIns="45720" rIns="91440" bIns="45720" rtlCol="0" anchor="ctr">
            <a:noAutofit/>
          </a:bodyPr>
          <a:lstStyle>
            <a:lvl1pPr>
              <a:defRPr lang="en-US" sz="2800" b="1" i="0" cap="none" baseline="0">
                <a:solidFill>
                  <a:srgbClr val="00699F"/>
                </a:solidFill>
                <a:latin typeface="Aptos" panose="020B0004020202020204" pitchFamily="34" charset="0"/>
              </a:defRPr>
            </a:lvl1pPr>
          </a:lstStyle>
          <a:p>
            <a:pPr lvl="0">
              <a:lnSpc>
                <a:spcPts val="2500"/>
              </a:lnSpc>
            </a:pPr>
            <a:r>
              <a:rPr lang="en-GB"/>
              <a:t>Click to edit Master title style</a:t>
            </a:r>
            <a:endParaRPr lang="en-US"/>
          </a:p>
        </p:txBody>
      </p:sp>
      <p:sp>
        <p:nvSpPr>
          <p:cNvPr id="3" name="Text Placeholder 2">
            <a:extLst>
              <a:ext uri="{FF2B5EF4-FFF2-40B4-BE49-F238E27FC236}">
                <a16:creationId xmlns:a16="http://schemas.microsoft.com/office/drawing/2014/main" id="{72D10238-1EE6-23DD-C837-D1E10CF2D6BC}"/>
              </a:ext>
            </a:extLst>
          </p:cNvPr>
          <p:cNvSpPr>
            <a:spLocks noGrp="1"/>
          </p:cNvSpPr>
          <p:nvPr>
            <p:ph type="body" idx="1"/>
          </p:nvPr>
        </p:nvSpPr>
        <p:spPr>
          <a:xfrm>
            <a:off x="1617045" y="1381401"/>
            <a:ext cx="6698280" cy="358499"/>
          </a:xfrm>
          <a:solidFill>
            <a:schemeClr val="bg1">
              <a:lumMod val="50000"/>
            </a:schemeClr>
          </a:solidFill>
        </p:spPr>
        <p:txBody>
          <a:bodyPr anchor="ctr" anchorCtr="0"/>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CC1F81-201D-1188-5B33-E8334BA7B174}"/>
              </a:ext>
            </a:extLst>
          </p:cNvPr>
          <p:cNvSpPr>
            <a:spLocks noGrp="1"/>
          </p:cNvSpPr>
          <p:nvPr>
            <p:ph sz="half" idx="2"/>
          </p:nvPr>
        </p:nvSpPr>
        <p:spPr>
          <a:xfrm>
            <a:off x="1617045" y="2032000"/>
            <a:ext cx="6698280" cy="4235449"/>
          </a:xfrm>
          <a:ln w="28575">
            <a:noFill/>
          </a:ln>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a:extLst>
              <a:ext uri="{FF2B5EF4-FFF2-40B4-BE49-F238E27FC236}">
                <a16:creationId xmlns:a16="http://schemas.microsoft.com/office/drawing/2014/main" id="{B54D262B-EF4B-0382-E7D2-D1E1A554ADBD}"/>
              </a:ext>
            </a:extLst>
          </p:cNvPr>
          <p:cNvSpPr>
            <a:spLocks noGrp="1"/>
          </p:cNvSpPr>
          <p:nvPr>
            <p:ph sz="quarter" idx="4"/>
          </p:nvPr>
        </p:nvSpPr>
        <p:spPr>
          <a:xfrm>
            <a:off x="8543925" y="1381402"/>
            <a:ext cx="2965467" cy="4886047"/>
          </a:xfrm>
          <a:solidFill>
            <a:srgbClr val="C00000"/>
          </a:solidFill>
          <a:ln w="28575">
            <a:noFill/>
          </a:ln>
        </p:spPr>
        <p:txBody>
          <a:bodyPr/>
          <a:lstStyle>
            <a:lvl1pPr>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endParaRPr lang="en-GB"/>
          </a:p>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50AB07B-BA98-B25D-AE85-34D264F1044A}"/>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D281E4EF-0365-2120-897B-B0CAADC1E63D}"/>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D826F358-AC71-C316-5782-0731CB1BEF7A}"/>
              </a:ext>
            </a:extLst>
          </p:cNvPr>
          <p:cNvSpPr>
            <a:spLocks noGrp="1"/>
          </p:cNvSpPr>
          <p:nvPr>
            <p:ph type="sldNum" sz="quarter" idx="12"/>
          </p:nvPr>
        </p:nvSpPr>
        <p:spPr/>
        <p:txBody>
          <a:bodyPr/>
          <a:lstStyle/>
          <a:p>
            <a:r>
              <a:rPr lang="en-US"/>
              <a:t>2</a:t>
            </a:r>
          </a:p>
        </p:txBody>
      </p:sp>
    </p:spTree>
    <p:extLst>
      <p:ext uri="{BB962C8B-B14F-4D97-AF65-F5344CB8AC3E}">
        <p14:creationId xmlns:p14="http://schemas.microsoft.com/office/powerpoint/2010/main" val="131726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Comparison">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4FA6B9A-AA73-5131-45F7-D1D7B7C2F54A}"/>
              </a:ext>
            </a:extLst>
          </p:cNvPr>
          <p:cNvGraphicFramePr>
            <a:graphicFrameLocks noChangeAspect="1"/>
          </p:cNvGraphicFramePr>
          <p:nvPr userDrawn="1">
            <p:custDataLst>
              <p:tags r:id="rId1"/>
            </p:custDataLst>
            <p:extLst>
              <p:ext uri="{D42A27DB-BD31-4B8C-83A1-F6EECF244321}">
                <p14:modId xmlns:p14="http://schemas.microsoft.com/office/powerpoint/2010/main" val="325048823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3" name="think-cell data - do not delete" hidden="1">
                        <a:extLst>
                          <a:ext uri="{FF2B5EF4-FFF2-40B4-BE49-F238E27FC236}">
                            <a16:creationId xmlns:a16="http://schemas.microsoft.com/office/drawing/2014/main" id="{E4FA6B9A-AA73-5131-45F7-D1D7B7C2F54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8CB58B9-664A-26D9-5406-6F22F9DEE108}"/>
              </a:ext>
            </a:extLst>
          </p:cNvPr>
          <p:cNvSpPr>
            <a:spLocks noGrp="1"/>
          </p:cNvSpPr>
          <p:nvPr>
            <p:ph type="title"/>
          </p:nvPr>
        </p:nvSpPr>
        <p:spPr>
          <a:xfrm>
            <a:off x="1463039" y="365126"/>
            <a:ext cx="10404909" cy="823912"/>
          </a:xfrm>
          <a:ln>
            <a:noFill/>
          </a:ln>
        </p:spPr>
        <p:txBody>
          <a:bodyPr vert="horz" lIns="91440" tIns="45720" rIns="91440" bIns="45720" rtlCol="0" anchor="ctr">
            <a:noAutofit/>
          </a:bodyPr>
          <a:lstStyle>
            <a:lvl1pPr>
              <a:defRPr lang="en-US" sz="2800" b="1" i="0" cap="none" baseline="0">
                <a:solidFill>
                  <a:srgbClr val="00699F"/>
                </a:solidFill>
                <a:latin typeface="Aptos" panose="020B0004020202020204" pitchFamily="34" charset="0"/>
              </a:defRPr>
            </a:lvl1pPr>
          </a:lstStyle>
          <a:p>
            <a:pPr lvl="0">
              <a:lnSpc>
                <a:spcPts val="2500"/>
              </a:lnSpc>
            </a:pPr>
            <a:r>
              <a:rPr lang="en-GB"/>
              <a:t>Click to edit Master title style</a:t>
            </a:r>
            <a:endParaRPr lang="en-US"/>
          </a:p>
        </p:txBody>
      </p:sp>
      <p:sp>
        <p:nvSpPr>
          <p:cNvPr id="3" name="Text Placeholder 2">
            <a:extLst>
              <a:ext uri="{FF2B5EF4-FFF2-40B4-BE49-F238E27FC236}">
                <a16:creationId xmlns:a16="http://schemas.microsoft.com/office/drawing/2014/main" id="{72D10238-1EE6-23DD-C837-D1E10CF2D6BC}"/>
              </a:ext>
            </a:extLst>
          </p:cNvPr>
          <p:cNvSpPr>
            <a:spLocks noGrp="1"/>
          </p:cNvSpPr>
          <p:nvPr>
            <p:ph type="body" idx="1"/>
          </p:nvPr>
        </p:nvSpPr>
        <p:spPr>
          <a:xfrm>
            <a:off x="1617045" y="1681163"/>
            <a:ext cx="3080083" cy="551898"/>
          </a:xfrm>
          <a:solidFill>
            <a:schemeClr val="bg1">
              <a:lumMod val="50000"/>
            </a:schemeClr>
          </a:solidFill>
        </p:spPr>
        <p:txBody>
          <a:bodyPr anchor="b"/>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CC1F81-201D-1188-5B33-E8334BA7B174}"/>
              </a:ext>
            </a:extLst>
          </p:cNvPr>
          <p:cNvSpPr>
            <a:spLocks noGrp="1"/>
          </p:cNvSpPr>
          <p:nvPr>
            <p:ph sz="half" idx="2"/>
          </p:nvPr>
        </p:nvSpPr>
        <p:spPr>
          <a:xfrm>
            <a:off x="1617045" y="2505075"/>
            <a:ext cx="3080083" cy="3173830"/>
          </a:xfrm>
          <a:ln w="28575">
            <a:solidFill>
              <a:srgbClr val="C00000"/>
            </a:solidFill>
          </a:ln>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DBFE51-22A8-EB17-1690-AA92DC014F0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EEF17F0-8580-0D3E-5836-1611C221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F400FE-24F0-E98F-690E-7D6B7F5B7749}"/>
              </a:ext>
            </a:extLst>
          </p:cNvPr>
          <p:cNvSpPr>
            <a:spLocks noGrp="1"/>
          </p:cNvSpPr>
          <p:nvPr>
            <p:ph type="sldNum" sz="quarter" idx="12"/>
          </p:nvPr>
        </p:nvSpPr>
        <p:spPr/>
        <p:txBody>
          <a:bodyPr/>
          <a:lstStyle/>
          <a:p>
            <a:fld id="{97EE878C-8134-2F48-B4E0-56C993B897B0}" type="slidenum">
              <a:rPr lang="en-US" smtClean="0"/>
              <a:t>‹#›</a:t>
            </a:fld>
            <a:endParaRPr lang="en-US"/>
          </a:p>
        </p:txBody>
      </p:sp>
      <p:sp>
        <p:nvSpPr>
          <p:cNvPr id="10" name="Text Placeholder 2">
            <a:extLst>
              <a:ext uri="{FF2B5EF4-FFF2-40B4-BE49-F238E27FC236}">
                <a16:creationId xmlns:a16="http://schemas.microsoft.com/office/drawing/2014/main" id="{3117C97D-4CFE-3CE3-0346-3749F8A128C7}"/>
              </a:ext>
            </a:extLst>
          </p:cNvPr>
          <p:cNvSpPr>
            <a:spLocks noGrp="1"/>
          </p:cNvSpPr>
          <p:nvPr>
            <p:ph type="body" idx="13"/>
          </p:nvPr>
        </p:nvSpPr>
        <p:spPr>
          <a:xfrm>
            <a:off x="5273038" y="1681163"/>
            <a:ext cx="3080083" cy="551898"/>
          </a:xfrm>
          <a:solidFill>
            <a:schemeClr val="bg1">
              <a:lumMod val="50000"/>
            </a:schemeClr>
          </a:solidFill>
        </p:spPr>
        <p:txBody>
          <a:bodyPr anchor="b"/>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Content Placeholder 3">
            <a:extLst>
              <a:ext uri="{FF2B5EF4-FFF2-40B4-BE49-F238E27FC236}">
                <a16:creationId xmlns:a16="http://schemas.microsoft.com/office/drawing/2014/main" id="{63D04650-9761-3323-D798-DDC9875B6361}"/>
              </a:ext>
            </a:extLst>
          </p:cNvPr>
          <p:cNvSpPr>
            <a:spLocks noGrp="1"/>
          </p:cNvSpPr>
          <p:nvPr>
            <p:ph sz="half" idx="14"/>
          </p:nvPr>
        </p:nvSpPr>
        <p:spPr>
          <a:xfrm>
            <a:off x="5273038" y="2505075"/>
            <a:ext cx="3080083" cy="3173830"/>
          </a:xfrm>
          <a:ln w="28575">
            <a:solidFill>
              <a:srgbClr val="C00000"/>
            </a:solidFill>
          </a:ln>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2">
            <a:extLst>
              <a:ext uri="{FF2B5EF4-FFF2-40B4-BE49-F238E27FC236}">
                <a16:creationId xmlns:a16="http://schemas.microsoft.com/office/drawing/2014/main" id="{3A2DE76F-DAC0-C8D4-63FB-7254032881BD}"/>
              </a:ext>
            </a:extLst>
          </p:cNvPr>
          <p:cNvSpPr>
            <a:spLocks noGrp="1"/>
          </p:cNvSpPr>
          <p:nvPr>
            <p:ph type="body" idx="15"/>
          </p:nvPr>
        </p:nvSpPr>
        <p:spPr>
          <a:xfrm>
            <a:off x="8901765" y="1681163"/>
            <a:ext cx="3080083" cy="551898"/>
          </a:xfrm>
          <a:solidFill>
            <a:schemeClr val="bg1">
              <a:lumMod val="50000"/>
            </a:schemeClr>
          </a:solidFill>
        </p:spPr>
        <p:txBody>
          <a:bodyPr anchor="b"/>
          <a:lstStyle>
            <a:lvl1pPr marL="0" indent="0">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3">
            <a:extLst>
              <a:ext uri="{FF2B5EF4-FFF2-40B4-BE49-F238E27FC236}">
                <a16:creationId xmlns:a16="http://schemas.microsoft.com/office/drawing/2014/main" id="{14605D40-2C2F-3865-551E-5FCC9049A88C}"/>
              </a:ext>
            </a:extLst>
          </p:cNvPr>
          <p:cNvSpPr>
            <a:spLocks noGrp="1"/>
          </p:cNvSpPr>
          <p:nvPr>
            <p:ph sz="half" idx="16"/>
          </p:nvPr>
        </p:nvSpPr>
        <p:spPr>
          <a:xfrm>
            <a:off x="8901765" y="2505075"/>
            <a:ext cx="3080083" cy="3173830"/>
          </a:xfrm>
          <a:ln w="28575">
            <a:solidFill>
              <a:srgbClr val="C00000"/>
            </a:solidFill>
          </a:ln>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136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AEC3-4315-0EB1-B675-0A294550B3C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E0B449-D435-127A-626A-C351C132436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47918A1-7919-E7BA-AADB-71388F954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9815C-A881-83D6-83FA-EC73F3577F8D}"/>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1378459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4.xml"/><Relationship Id="rId7"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image" Target="../media/image4.jpeg"/><Relationship Id="rId4" Type="http://schemas.openxmlformats.org/officeDocument/2006/relationships/slideLayout" Target="../slideLayouts/slideLayout5.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BF5C43F-DD85-B15D-35B2-682D7887D413}"/>
              </a:ext>
            </a:extLst>
          </p:cNvPr>
          <p:cNvGraphicFramePr>
            <a:graphicFrameLocks noChangeAspect="1"/>
          </p:cNvGraphicFramePr>
          <p:nvPr userDrawn="1">
            <p:custDataLst>
              <p:tags r:id="rId3"/>
            </p:custDataLst>
            <p:extLst>
              <p:ext uri="{D42A27DB-BD31-4B8C-83A1-F6EECF244321}">
                <p14:modId xmlns:p14="http://schemas.microsoft.com/office/powerpoint/2010/main" val="164479005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EBF5C43F-DD85-B15D-35B2-682D7887D41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C43B3384-1569-282A-C1EA-E464EBDC805D}"/>
              </a:ext>
            </a:extLst>
          </p:cNvPr>
          <p:cNvPicPr>
            <a:picLocks noChangeAspect="1"/>
          </p:cNvPicPr>
          <p:nvPr userDrawn="1"/>
        </p:nvPicPr>
        <p:blipFill>
          <a:blip r:embed="rId6"/>
          <a:srcRect/>
          <a:stretch/>
        </p:blipFill>
        <p:spPr>
          <a:xfrm>
            <a:off x="-2" y="1"/>
            <a:ext cx="12192000" cy="6858000"/>
          </a:xfrm>
          <a:prstGeom prst="rect">
            <a:avLst/>
          </a:prstGeom>
        </p:spPr>
      </p:pic>
    </p:spTree>
    <p:extLst>
      <p:ext uri="{BB962C8B-B14F-4D97-AF65-F5344CB8AC3E}">
        <p14:creationId xmlns:p14="http://schemas.microsoft.com/office/powerpoint/2010/main" val="1604937371"/>
      </p:ext>
    </p:extLst>
  </p:cSld>
  <p:clrMap bg1="lt1" tx1="dk1" bg2="lt2" tx2="dk2" accent1="accent1" accent2="accent2" accent3="accent3" accent4="accent4" accent5="accent5" accent6="accent6" hlink="hlink" folHlink="folHlink"/>
  <p:sldLayoutIdLst>
    <p:sldLayoutId id="21474839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39D8EFBC-53A6-414C-8CEC-E5DFD3D495D9}"/>
              </a:ext>
            </a:extLst>
          </p:cNvPr>
          <p:cNvGraphicFramePr>
            <a:graphicFrameLocks noChangeAspect="1"/>
          </p:cNvGraphicFramePr>
          <p:nvPr userDrawn="1">
            <p:custDataLst>
              <p:tags r:id="rId7"/>
            </p:custDataLst>
            <p:extLst>
              <p:ext uri="{D42A27DB-BD31-4B8C-83A1-F6EECF244321}">
                <p14:modId xmlns:p14="http://schemas.microsoft.com/office/powerpoint/2010/main" val="253826517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8" imgW="7772400" imgH="10058400" progId="TCLayout.ActiveDocument.1">
                  <p:embed/>
                </p:oleObj>
              </mc:Choice>
              <mc:Fallback>
                <p:oleObj name="think-cell Slide" r:id="rId8" imgW="7772400" imgH="10058400" progId="TCLayout.ActiveDocument.1">
                  <p:embed/>
                  <p:pic>
                    <p:nvPicPr>
                      <p:cNvPr id="13" name="think-cell data - do not delete" hidden="1">
                        <a:extLst>
                          <a:ext uri="{FF2B5EF4-FFF2-40B4-BE49-F238E27FC236}">
                            <a16:creationId xmlns:a16="http://schemas.microsoft.com/office/drawing/2014/main" id="{39D8EFBC-53A6-414C-8CEC-E5DFD3D495D9}"/>
                          </a:ext>
                        </a:extLst>
                      </p:cNvPr>
                      <p:cNvPicPr/>
                      <p:nvPr/>
                    </p:nvPicPr>
                    <p:blipFill>
                      <a:blip r:embed="rId9"/>
                      <a:stretch>
                        <a:fillRect/>
                      </a:stretch>
                    </p:blipFill>
                    <p:spPr>
                      <a:xfrm>
                        <a:off x="1588" y="1588"/>
                        <a:ext cx="1227"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FBB3461-0C09-A56A-F732-993639D1AF32}"/>
              </a:ext>
            </a:extLst>
          </p:cNvPr>
          <p:cNvPicPr>
            <a:picLocks noChangeAspect="1"/>
          </p:cNvPicPr>
          <p:nvPr userDrawn="1"/>
        </p:nvPicPr>
        <p:blipFill>
          <a:blip r:embed="rId10"/>
          <a:srcRect/>
          <a:stretch/>
        </p:blipFill>
        <p:spPr>
          <a:xfrm>
            <a:off x="0" y="1"/>
            <a:ext cx="1460499" cy="6857998"/>
          </a:xfrm>
          <a:prstGeom prst="rect">
            <a:avLst/>
          </a:prstGeom>
        </p:spPr>
      </p:pic>
      <p:sp>
        <p:nvSpPr>
          <p:cNvPr id="2" name="Title Placeholder 1">
            <a:extLst>
              <a:ext uri="{FF2B5EF4-FFF2-40B4-BE49-F238E27FC236}">
                <a16:creationId xmlns:a16="http://schemas.microsoft.com/office/drawing/2014/main" id="{6B779607-4AC1-D2C2-061B-DB9CE6392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01F8B5-6963-80A6-9768-9DDFA856F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200F80-B923-324C-1240-20EFC29A1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2C6068-361A-D914-F7F1-E6AE49A55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96BEA0-A9BD-2239-37A1-F6ED10138E0C}"/>
              </a:ext>
            </a:extLst>
          </p:cNvPr>
          <p:cNvSpPr>
            <a:spLocks noGrp="1"/>
          </p:cNvSpPr>
          <p:nvPr>
            <p:ph type="sldNum" sz="quarter" idx="4"/>
          </p:nvPr>
        </p:nvSpPr>
        <p:spPr>
          <a:xfrm>
            <a:off x="11222934" y="0"/>
            <a:ext cx="549965" cy="365125"/>
          </a:xfrm>
          <a:prstGeom prst="rect">
            <a:avLst/>
          </a:prstGeom>
        </p:spPr>
        <p:txBody>
          <a:bodyPr vert="horz" lIns="91440" tIns="45720" rIns="91440" bIns="45720" rtlCol="0" anchor="ctr"/>
          <a:lstStyle>
            <a:lvl1pPr algn="r">
              <a:defRPr sz="1400" b="1">
                <a:solidFill>
                  <a:schemeClr val="bg1"/>
                </a:solidFill>
              </a:defRPr>
            </a:lvl1pPr>
          </a:lstStyle>
          <a:p>
            <a:r>
              <a:rPr lang="en-US"/>
              <a:t>2</a:t>
            </a:r>
          </a:p>
        </p:txBody>
      </p:sp>
    </p:spTree>
    <p:extLst>
      <p:ext uri="{BB962C8B-B14F-4D97-AF65-F5344CB8AC3E}">
        <p14:creationId xmlns:p14="http://schemas.microsoft.com/office/powerpoint/2010/main" val="105959733"/>
      </p:ext>
    </p:extLst>
  </p:cSld>
  <p:clrMap bg1="lt1" tx1="dk1" bg2="lt2" tx2="dk2" accent1="accent1" accent2="accent2" accent3="accent3" accent4="accent4" accent5="accent5" accent6="accent6" hlink="hlink" folHlink="folHlink"/>
  <p:sldLayoutIdLst>
    <p:sldLayoutId id="2147483914" r:id="rId1"/>
    <p:sldLayoutId id="2147483917" r:id="rId2"/>
    <p:sldLayoutId id="2147483952" r:id="rId3"/>
    <p:sldLayoutId id="2147483936" r:id="rId4"/>
    <p:sldLayoutId id="214748391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6.emf"/><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9.emf"/><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35.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emf"/><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9.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AC16-03BF-0526-7F17-552E08FCB058}"/>
              </a:ext>
            </a:extLst>
          </p:cNvPr>
          <p:cNvSpPr>
            <a:spLocks noGrp="1" noRot="1" noMove="1" noResize="1" noEditPoints="1" noAdjustHandles="1" noChangeArrowheads="1" noChangeShapeType="1"/>
          </p:cNvSpPr>
          <p:nvPr>
            <p:ph type="ctrTitle" idx="4294967295"/>
          </p:nvPr>
        </p:nvSpPr>
        <p:spPr>
          <a:xfrm>
            <a:off x="935265" y="3695699"/>
            <a:ext cx="7643586" cy="1363437"/>
          </a:xfrm>
          <a:prstGeom prst="rect">
            <a:avLst/>
          </a:prstGeom>
        </p:spPr>
        <p:txBody>
          <a:bodyPr anchor="ctr">
            <a:noAutofit/>
          </a:bodyPr>
          <a:lstStyle/>
          <a:p>
            <a:pPr>
              <a:lnSpc>
                <a:spcPts val="2680"/>
              </a:lnSpc>
            </a:pPr>
            <a:r>
              <a:rPr lang="en-GB" sz="2800" b="1">
                <a:solidFill>
                  <a:schemeClr val="bg1"/>
                </a:solidFill>
                <a:effectLst>
                  <a:outerShdw sx="1000" sy="1000" algn="ctr" rotWithShape="0">
                    <a:schemeClr val="bg1"/>
                  </a:outerShdw>
                </a:effectLst>
                <a:latin typeface="Aptos" panose="020B0004020202020204" pitchFamily="34" charset="0"/>
              </a:rPr>
              <a:t>A FISCAL TURNING POINT IN A RESILIENT ECONOMY</a:t>
            </a:r>
            <a:endParaRPr lang="en-US" sz="2800" b="1" u="none" strike="noStrike">
              <a:solidFill>
                <a:schemeClr val="bg1"/>
              </a:solidFill>
              <a:effectLst>
                <a:outerShdw sx="1000" sy="1000" algn="ctr" rotWithShape="0">
                  <a:schemeClr val="bg1"/>
                </a:outerShdw>
              </a:effectLst>
              <a:latin typeface="Aptos" panose="020B0004020202020204" pitchFamily="34" charset="0"/>
            </a:endParaRPr>
          </a:p>
        </p:txBody>
      </p:sp>
      <p:sp>
        <p:nvSpPr>
          <p:cNvPr id="5" name="TextBox 4">
            <a:extLst>
              <a:ext uri="{FF2B5EF4-FFF2-40B4-BE49-F238E27FC236}">
                <a16:creationId xmlns:a16="http://schemas.microsoft.com/office/drawing/2014/main" id="{D7EE608C-A527-CDA8-E067-7FFF0D1EE8A6}"/>
              </a:ext>
            </a:extLst>
          </p:cNvPr>
          <p:cNvSpPr txBox="1">
            <a:spLocks noGrp="1" noRot="1" noMove="1" noResize="1" noEditPoints="1" noAdjustHandles="1" noChangeArrowheads="1" noChangeShapeType="1"/>
          </p:cNvSpPr>
          <p:nvPr/>
        </p:nvSpPr>
        <p:spPr>
          <a:xfrm>
            <a:off x="7867650" y="3790949"/>
            <a:ext cx="3433536" cy="835100"/>
          </a:xfrm>
          <a:prstGeom prst="rect">
            <a:avLst/>
          </a:prstGeom>
          <a:noFill/>
        </p:spPr>
        <p:txBody>
          <a:bodyPr wrap="square" rtlCol="0">
            <a:spAutoFit/>
          </a:bodyPr>
          <a:lstStyle/>
          <a:p>
            <a:pPr algn="r"/>
            <a:r>
              <a:rPr lang="en-US" b="1" cap="all" err="1">
                <a:solidFill>
                  <a:schemeClr val="bg1"/>
                </a:solidFill>
                <a:latin typeface="Aptos" panose="020B0004020202020204" pitchFamily="34" charset="0"/>
              </a:rPr>
              <a:t>Enoch</a:t>
            </a:r>
            <a:r>
              <a:rPr lang="en-US" b="1" cap="all">
                <a:solidFill>
                  <a:schemeClr val="bg1"/>
                </a:solidFill>
                <a:latin typeface="Aptos" panose="020B0004020202020204" pitchFamily="34" charset="0"/>
              </a:rPr>
              <a:t> </a:t>
            </a:r>
            <a:r>
              <a:rPr lang="en-US" b="1" cap="all" err="1">
                <a:solidFill>
                  <a:schemeClr val="bg1"/>
                </a:solidFill>
                <a:latin typeface="Aptos" panose="020B0004020202020204" pitchFamily="34" charset="0"/>
              </a:rPr>
              <a:t>goDONGWANA</a:t>
            </a:r>
            <a:endParaRPr lang="en-US" b="1" cap="all">
              <a:solidFill>
                <a:schemeClr val="bg1"/>
              </a:solidFill>
              <a:latin typeface="Aptos" panose="020B0004020202020204" pitchFamily="34" charset="0"/>
            </a:endParaRPr>
          </a:p>
          <a:p>
            <a:pPr algn="r"/>
            <a:r>
              <a:rPr lang="en-US" sz="1400" b="1">
                <a:solidFill>
                  <a:schemeClr val="bg1"/>
                </a:solidFill>
                <a:latin typeface="Aptos" panose="020B0004020202020204" pitchFamily="34" charset="0"/>
              </a:rPr>
              <a:t>MINISTER OF FINANCE </a:t>
            </a:r>
          </a:p>
          <a:p>
            <a:pPr marR="0" algn="r" rtl="0">
              <a:lnSpc>
                <a:spcPct val="150000"/>
              </a:lnSpc>
            </a:pPr>
            <a:r>
              <a:rPr lang="en-US" sz="1200" b="1">
                <a:solidFill>
                  <a:schemeClr val="bg1"/>
                </a:solidFill>
                <a:latin typeface="Aptos" panose="020B0004020202020204" pitchFamily="34" charset="0"/>
              </a:rPr>
              <a:t>2</a:t>
            </a:r>
            <a:r>
              <a:rPr lang="en-US" sz="1200" b="1" i="0" u="none" strike="noStrike">
                <a:solidFill>
                  <a:schemeClr val="bg1"/>
                </a:solidFill>
                <a:latin typeface="Aptos" panose="020B0004020202020204" pitchFamily="34" charset="0"/>
              </a:rPr>
              <a:t>5 February 2026</a:t>
            </a:r>
          </a:p>
        </p:txBody>
      </p:sp>
    </p:spTree>
    <p:extLst>
      <p:ext uri="{BB962C8B-B14F-4D97-AF65-F5344CB8AC3E}">
        <p14:creationId xmlns:p14="http://schemas.microsoft.com/office/powerpoint/2010/main" val="265027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F5177E7-475C-B353-EF8C-5D9C42FAA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06D29-FAED-AAB8-CA33-859415219101}"/>
              </a:ext>
            </a:extLst>
          </p:cNvPr>
          <p:cNvSpPr>
            <a:spLocks noGrp="1"/>
          </p:cNvSpPr>
          <p:nvPr>
            <p:ph type="title"/>
          </p:nvPr>
        </p:nvSpPr>
        <p:spPr>
          <a:xfrm>
            <a:off x="1651487" y="282039"/>
            <a:ext cx="10198173" cy="823912"/>
          </a:xfrm>
        </p:spPr>
        <p:txBody>
          <a:bodyPr/>
          <a:lstStyle/>
          <a:p>
            <a:r>
              <a:rPr lang="en-GB"/>
              <a:t>The 2026 Budget provides tax relief, assists small businesses and promotes savings</a:t>
            </a:r>
            <a:endParaRPr lang="en-ZA"/>
          </a:p>
        </p:txBody>
      </p:sp>
      <p:sp>
        <p:nvSpPr>
          <p:cNvPr id="3" name="Text Placeholder 2">
            <a:extLst>
              <a:ext uri="{FF2B5EF4-FFF2-40B4-BE49-F238E27FC236}">
                <a16:creationId xmlns:a16="http://schemas.microsoft.com/office/drawing/2014/main" id="{70A313C4-121D-58DF-34AA-51B713A44D79}"/>
              </a:ext>
            </a:extLst>
          </p:cNvPr>
          <p:cNvSpPr>
            <a:spLocks noGrp="1"/>
          </p:cNvSpPr>
          <p:nvPr>
            <p:ph type="body" idx="1"/>
          </p:nvPr>
        </p:nvSpPr>
        <p:spPr>
          <a:xfrm>
            <a:off x="7318310" y="981035"/>
            <a:ext cx="4691043" cy="405580"/>
          </a:xfrm>
        </p:spPr>
        <p:txBody>
          <a:bodyPr>
            <a:normAutofit/>
          </a:bodyPr>
          <a:lstStyle/>
          <a:p>
            <a:r>
              <a:rPr lang="en-ZA">
                <a:latin typeface="Calibri" panose="020F0502020204030204" pitchFamily="34" charset="0"/>
                <a:cs typeface="Calibri" panose="020F0502020204030204" pitchFamily="34" charset="0"/>
              </a:rPr>
              <a:t>Tax thresholds and limits reviewed</a:t>
            </a:r>
            <a:endParaRPr lang="en-ZA" baseline="3000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A94CDCD-992C-0E62-1675-E2BF0C622993}"/>
              </a:ext>
            </a:extLst>
          </p:cNvPr>
          <p:cNvSpPr>
            <a:spLocks noGrp="1"/>
          </p:cNvSpPr>
          <p:nvPr>
            <p:ph sz="quarter" idx="4"/>
          </p:nvPr>
        </p:nvSpPr>
        <p:spPr>
          <a:xfrm>
            <a:off x="1651487" y="1442373"/>
            <a:ext cx="5352817" cy="5302862"/>
          </a:xfrm>
          <a:noFill/>
        </p:spPr>
        <p:txBody>
          <a:bodyPr vert="horz" lIns="91440" tIns="45720" rIns="91440" bIns="45720" rtlCol="0" anchor="t">
            <a:normAutofit/>
          </a:bodyPr>
          <a:lstStyle/>
          <a:p>
            <a:r>
              <a:rPr lang="en-US" sz="1400" b="0">
                <a:solidFill>
                  <a:schemeClr val="tx1"/>
                </a:solidFill>
                <a:latin typeface="Calibri" panose="020F0502020204030204" pitchFamily="34" charset="0"/>
                <a:cs typeface="Calibri" panose="020F0502020204030204" pitchFamily="34" charset="0"/>
              </a:rPr>
              <a:t>The fiscal metrics have improved since the 2025 MTBPS and the proposed R20 billion in tax increases are withdrawn</a:t>
            </a:r>
          </a:p>
          <a:p>
            <a:pPr lvl="1">
              <a:buFont typeface="System Font Regular"/>
              <a:buChar char="-"/>
            </a:pPr>
            <a:r>
              <a:rPr lang="en-US" sz="1400" b="0">
                <a:solidFill>
                  <a:schemeClr val="tx1"/>
                </a:solidFill>
                <a:latin typeface="Calibri" panose="020F0502020204030204" pitchFamily="34" charset="0"/>
                <a:cs typeface="Calibri" panose="020F0502020204030204" pitchFamily="34" charset="0"/>
              </a:rPr>
              <a:t>Despite SARS being unlikely to collect the equivalent amount in tax debt as outlined in the 2025 Budget and 2025 MTBPS</a:t>
            </a:r>
          </a:p>
          <a:p>
            <a:r>
              <a:rPr lang="en-US" sz="1400" b="0">
                <a:solidFill>
                  <a:schemeClr val="tx1"/>
                </a:solidFill>
                <a:latin typeface="Calibri"/>
                <a:ea typeface="Calibri"/>
                <a:cs typeface="Calibri"/>
              </a:rPr>
              <a:t>The 2026 Budget tax proposals raise no additional revenue over the MTEF period</a:t>
            </a:r>
          </a:p>
          <a:p>
            <a:r>
              <a:rPr lang="en-US" sz="1400" b="0">
                <a:solidFill>
                  <a:schemeClr val="tx1"/>
                </a:solidFill>
                <a:latin typeface="Calibri"/>
                <a:ea typeface="Calibri"/>
                <a:cs typeface="Calibri"/>
              </a:rPr>
              <a:t>Thresholds, rebates and duties are adjusted for inflation, providing relief to taxpayers</a:t>
            </a:r>
          </a:p>
          <a:p>
            <a:pPr lvl="1">
              <a:buFont typeface="System Font Regular"/>
              <a:buChar char="-"/>
            </a:pPr>
            <a:r>
              <a:rPr lang="en-US" sz="1400" b="0">
                <a:solidFill>
                  <a:schemeClr val="tx1"/>
                </a:solidFill>
                <a:latin typeface="Calibri" panose="020F0502020204030204" pitchFamily="34" charset="0"/>
                <a:cs typeface="Calibri" panose="020F0502020204030204" pitchFamily="34" charset="0"/>
              </a:rPr>
              <a:t>Personal income tax brackets and rebates, and medical tax credits, are adjusted in line with expected inflation</a:t>
            </a:r>
          </a:p>
          <a:p>
            <a:pPr lvl="1">
              <a:buFont typeface="System Font Regular"/>
              <a:buChar char="-"/>
            </a:pPr>
            <a:r>
              <a:rPr lang="en-US" sz="1400" b="0">
                <a:solidFill>
                  <a:schemeClr val="tx1"/>
                </a:solidFill>
                <a:latin typeface="Calibri" panose="020F0502020204030204" pitchFamily="34" charset="0"/>
                <a:cs typeface="Calibri" panose="020F0502020204030204" pitchFamily="34" charset="0"/>
              </a:rPr>
              <a:t>Excise duties on alcoholic beverages and tobacco products increase in line with inflation</a:t>
            </a:r>
          </a:p>
          <a:p>
            <a:pPr lvl="1">
              <a:buFont typeface="System Font Regular"/>
              <a:buChar char="-"/>
            </a:pPr>
            <a:r>
              <a:rPr lang="en-US" sz="1400" b="0">
                <a:solidFill>
                  <a:schemeClr val="tx1"/>
                </a:solidFill>
                <a:latin typeface="Calibri"/>
                <a:ea typeface="Calibri"/>
                <a:cs typeface="Calibri"/>
              </a:rPr>
              <a:t>The combined increase in fuel levies is in line with expected inflation</a:t>
            </a:r>
            <a:endParaRPr lang="en-US" sz="1400" b="0">
              <a:solidFill>
                <a:schemeClr val="tx1"/>
              </a:solidFill>
              <a:latin typeface="Calibri" panose="020F0502020204030204" pitchFamily="34" charset="0"/>
              <a:ea typeface="Calibri"/>
              <a:cs typeface="Calibri" panose="020F0502020204030204" pitchFamily="34" charset="0"/>
            </a:endParaRPr>
          </a:p>
          <a:p>
            <a:r>
              <a:rPr lang="en-US" sz="1400" b="0">
                <a:solidFill>
                  <a:schemeClr val="tx1"/>
                </a:solidFill>
                <a:latin typeface="Calibri"/>
                <a:ea typeface="Calibri"/>
                <a:cs typeface="Calibri"/>
              </a:rPr>
              <a:t>Various tax thresholds and limits adjusted for inflation to provide relief to taxpayers, assist small businesses and encourage savings</a:t>
            </a:r>
          </a:p>
          <a:p>
            <a:pPr lvl="1">
              <a:buFont typeface="System Font Regular"/>
              <a:buChar char="-"/>
            </a:pPr>
            <a:r>
              <a:rPr lang="en-US" sz="1400" b="0">
                <a:solidFill>
                  <a:schemeClr val="tx1"/>
                </a:solidFill>
                <a:latin typeface="Calibri" panose="020F0502020204030204" pitchFamily="34" charset="0"/>
                <a:cs typeface="Calibri" panose="020F0502020204030204" pitchFamily="34" charset="0"/>
              </a:rPr>
              <a:t>Effective 1 April 2026, the compulsory VAT registration threshold increases to R2.3 million</a:t>
            </a:r>
          </a:p>
          <a:p>
            <a:pPr lvl="1">
              <a:buFont typeface="System Font Regular"/>
              <a:buChar char="-"/>
            </a:pPr>
            <a:r>
              <a:rPr lang="en-US" sz="1400" b="0">
                <a:solidFill>
                  <a:schemeClr val="tx1"/>
                </a:solidFill>
                <a:latin typeface="Calibri" panose="020F0502020204030204" pitchFamily="34" charset="0"/>
                <a:cs typeface="Calibri" panose="020F0502020204030204" pitchFamily="34" charset="0"/>
              </a:rPr>
              <a:t>The turnover tax regime for microbusinesses is adjusted for inflation, with the restriction on tax year end dates removed</a:t>
            </a:r>
          </a:p>
          <a:p>
            <a:pPr lvl="1">
              <a:buFont typeface="System Font Regular"/>
              <a:buChar char="-"/>
            </a:pPr>
            <a:r>
              <a:rPr lang="en-US" sz="1400" b="0">
                <a:solidFill>
                  <a:schemeClr val="tx1"/>
                </a:solidFill>
                <a:latin typeface="Calibri" panose="020F0502020204030204" pitchFamily="34" charset="0"/>
                <a:cs typeface="Calibri" panose="020F0502020204030204" pitchFamily="34" charset="0"/>
              </a:rPr>
              <a:t>To encourage savings, the tax-free investments annual limit is increased from R36 000 to R46 000</a:t>
            </a:r>
          </a:p>
          <a:p>
            <a:pPr lvl="1"/>
            <a:endParaRPr lang="en-US" sz="1400" b="0">
              <a:solidFill>
                <a:schemeClr val="tx1"/>
              </a:solidFill>
              <a:latin typeface="Calibri" panose="020F0502020204030204" pitchFamily="34" charset="0"/>
              <a:cs typeface="Calibri" panose="020F0502020204030204" pitchFamily="34" charset="0"/>
            </a:endParaRPr>
          </a:p>
          <a:p>
            <a:pPr lvl="1"/>
            <a:endParaRPr lang="en-US" sz="1400" b="0">
              <a:solidFill>
                <a:schemeClr val="tx1"/>
              </a:solidFill>
              <a:latin typeface="Calibri"/>
              <a:ea typeface="Calibri"/>
              <a:cs typeface="Calibri"/>
            </a:endParaRPr>
          </a:p>
        </p:txBody>
      </p:sp>
      <p:pic>
        <p:nvPicPr>
          <p:cNvPr id="4" name="Picture 3">
            <a:extLst>
              <a:ext uri="{FF2B5EF4-FFF2-40B4-BE49-F238E27FC236}">
                <a16:creationId xmlns:a16="http://schemas.microsoft.com/office/drawing/2014/main" id="{FBF4191F-BB1C-F390-FBF4-92F0C358E091}"/>
              </a:ext>
            </a:extLst>
          </p:cNvPr>
          <p:cNvPicPr>
            <a:picLocks noChangeAspect="1"/>
          </p:cNvPicPr>
          <p:nvPr/>
        </p:nvPicPr>
        <p:blipFill>
          <a:blip r:embed="rId3"/>
          <a:stretch>
            <a:fillRect/>
          </a:stretch>
        </p:blipFill>
        <p:spPr>
          <a:xfrm>
            <a:off x="7318310" y="1386615"/>
            <a:ext cx="4691043" cy="5414379"/>
          </a:xfrm>
          <a:prstGeom prst="rect">
            <a:avLst/>
          </a:prstGeom>
        </p:spPr>
      </p:pic>
      <p:sp>
        <p:nvSpPr>
          <p:cNvPr id="10" name="Slide Number Placeholder 9">
            <a:extLst>
              <a:ext uri="{FF2B5EF4-FFF2-40B4-BE49-F238E27FC236}">
                <a16:creationId xmlns:a16="http://schemas.microsoft.com/office/drawing/2014/main" id="{A0C03716-528A-7BEA-0F78-5AD0AB5771EE}"/>
              </a:ext>
            </a:extLst>
          </p:cNvPr>
          <p:cNvSpPr>
            <a:spLocks noGrp="1"/>
          </p:cNvSpPr>
          <p:nvPr>
            <p:ph type="sldNum" sz="quarter" idx="12"/>
          </p:nvPr>
        </p:nvSpPr>
        <p:spPr>
          <a:xfrm>
            <a:off x="11222934" y="0"/>
            <a:ext cx="549965" cy="365125"/>
          </a:xfrm>
        </p:spPr>
        <p:txBody>
          <a:bodyPr/>
          <a:lstStyle/>
          <a:p>
            <a:fld id="{97EE878C-8134-2F48-B4E0-56C993B897B0}"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279202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C1E3-33E5-591F-B2DC-4D4E005B90FB}"/>
              </a:ext>
            </a:extLst>
          </p:cNvPr>
          <p:cNvSpPr>
            <a:spLocks noGrp="1"/>
          </p:cNvSpPr>
          <p:nvPr>
            <p:ph type="title"/>
          </p:nvPr>
        </p:nvSpPr>
        <p:spPr/>
        <p:txBody>
          <a:bodyPr/>
          <a:lstStyle/>
          <a:p>
            <a:r>
              <a:rPr lang="en-ZA"/>
              <a:t>MTEF Gross tax revenue is revised down by R57.2 billion relative to the 2025 MTBPS</a:t>
            </a:r>
          </a:p>
        </p:txBody>
      </p:sp>
      <p:sp>
        <p:nvSpPr>
          <p:cNvPr id="3" name="Text Placeholder 2">
            <a:extLst>
              <a:ext uri="{FF2B5EF4-FFF2-40B4-BE49-F238E27FC236}">
                <a16:creationId xmlns:a16="http://schemas.microsoft.com/office/drawing/2014/main" id="{74666A24-CC52-5112-2417-96A3928C8B99}"/>
              </a:ext>
            </a:extLst>
          </p:cNvPr>
          <p:cNvSpPr>
            <a:spLocks noGrp="1"/>
          </p:cNvSpPr>
          <p:nvPr>
            <p:ph type="body" idx="1"/>
          </p:nvPr>
        </p:nvSpPr>
        <p:spPr>
          <a:xfrm>
            <a:off x="1617045" y="1272546"/>
            <a:ext cx="9924332" cy="436423"/>
          </a:xfrm>
        </p:spPr>
        <p:txBody>
          <a:bodyPr/>
          <a:lstStyle/>
          <a:p>
            <a:r>
              <a:rPr lang="en-ZA"/>
              <a:t>Revised gross tax revenue projections</a:t>
            </a:r>
          </a:p>
        </p:txBody>
      </p:sp>
      <p:sp>
        <p:nvSpPr>
          <p:cNvPr id="5" name="Content Placeholder 4">
            <a:extLst>
              <a:ext uri="{FF2B5EF4-FFF2-40B4-BE49-F238E27FC236}">
                <a16:creationId xmlns:a16="http://schemas.microsoft.com/office/drawing/2014/main" id="{8FFDC7D7-8983-E50C-BA6A-14E79FE5CB60}"/>
              </a:ext>
            </a:extLst>
          </p:cNvPr>
          <p:cNvSpPr>
            <a:spLocks noGrp="1"/>
          </p:cNvSpPr>
          <p:nvPr>
            <p:ph sz="quarter" idx="4"/>
          </p:nvPr>
        </p:nvSpPr>
        <p:spPr>
          <a:xfrm>
            <a:off x="2872154" y="5360716"/>
            <a:ext cx="7069016" cy="1281865"/>
          </a:xfrm>
        </p:spPr>
        <p:txBody>
          <a:bodyPr>
            <a:normAutofit/>
          </a:bodyPr>
          <a:lstStyle/>
          <a:p>
            <a:r>
              <a:rPr lang="en-US"/>
              <a:t>The medium-term tax revenue outlook is revised down by R57.2 billion, primarily due to the withdrawal of the proposed tax increases</a:t>
            </a:r>
          </a:p>
          <a:p>
            <a:r>
              <a:rPr lang="en-US"/>
              <a:t>Improvements in several tax bases partly offset the withdrawn R20 billion in tax increases, and tax buoyancy remains strong</a:t>
            </a:r>
          </a:p>
          <a:p>
            <a:endParaRPr lang="en-ZA"/>
          </a:p>
        </p:txBody>
      </p:sp>
      <p:pic>
        <p:nvPicPr>
          <p:cNvPr id="7" name="Picture 6">
            <a:extLst>
              <a:ext uri="{FF2B5EF4-FFF2-40B4-BE49-F238E27FC236}">
                <a16:creationId xmlns:a16="http://schemas.microsoft.com/office/drawing/2014/main" id="{E5BBF13B-ABDB-A021-C5C6-AAB0EFB3C5EA}"/>
              </a:ext>
            </a:extLst>
          </p:cNvPr>
          <p:cNvPicPr>
            <a:picLocks noChangeAspect="1"/>
          </p:cNvPicPr>
          <p:nvPr/>
        </p:nvPicPr>
        <p:blipFill>
          <a:blip r:embed="rId3"/>
          <a:stretch>
            <a:fillRect/>
          </a:stretch>
        </p:blipFill>
        <p:spPr>
          <a:xfrm>
            <a:off x="1617044" y="1817824"/>
            <a:ext cx="9769413" cy="3516098"/>
          </a:xfrm>
          <a:prstGeom prst="rect">
            <a:avLst/>
          </a:prstGeom>
        </p:spPr>
      </p:pic>
      <p:sp>
        <p:nvSpPr>
          <p:cNvPr id="9" name="Slide Number Placeholder 8">
            <a:extLst>
              <a:ext uri="{FF2B5EF4-FFF2-40B4-BE49-F238E27FC236}">
                <a16:creationId xmlns:a16="http://schemas.microsoft.com/office/drawing/2014/main" id="{DEA0FD19-CB30-B258-2DE7-2F36028C8315}"/>
              </a:ext>
            </a:extLst>
          </p:cNvPr>
          <p:cNvSpPr>
            <a:spLocks noGrp="1"/>
          </p:cNvSpPr>
          <p:nvPr>
            <p:ph type="sldNum" sz="quarter" idx="12"/>
          </p:nvPr>
        </p:nvSpPr>
        <p:spPr>
          <a:xfrm>
            <a:off x="11222934" y="0"/>
            <a:ext cx="549965" cy="365125"/>
          </a:xfrm>
        </p:spPr>
        <p:txBody>
          <a:bodyPr/>
          <a:lstStyle/>
          <a:p>
            <a:fld id="{97EE878C-8134-2F48-B4E0-56C993B897B0}"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13700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C1724B6-4879-D438-9E4C-40EE2ED40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6C59E-D1A6-C2FA-6369-376EBFBD814A}"/>
              </a:ext>
            </a:extLst>
          </p:cNvPr>
          <p:cNvSpPr>
            <a:spLocks noGrp="1"/>
          </p:cNvSpPr>
          <p:nvPr>
            <p:ph type="title"/>
          </p:nvPr>
        </p:nvSpPr>
        <p:spPr/>
        <p:txBody>
          <a:bodyPr/>
          <a:lstStyle/>
          <a:p>
            <a:r>
              <a:rPr lang="en-US">
                <a:latin typeface="Aptos" panose="020B0004020202020204" pitchFamily="34" charset="0"/>
              </a:rPr>
              <a:t>The tax-to-GDP ratio rises from 25.9 per cent in 2025/26 to 26.2 per cent by 2028/29</a:t>
            </a:r>
          </a:p>
        </p:txBody>
      </p:sp>
      <p:sp>
        <p:nvSpPr>
          <p:cNvPr id="10" name="Text Placeholder 9">
            <a:extLst>
              <a:ext uri="{FF2B5EF4-FFF2-40B4-BE49-F238E27FC236}">
                <a16:creationId xmlns:a16="http://schemas.microsoft.com/office/drawing/2014/main" id="{65CCEE2E-E156-3E4A-5BEB-33C2B5694124}"/>
              </a:ext>
            </a:extLst>
          </p:cNvPr>
          <p:cNvSpPr>
            <a:spLocks noGrp="1"/>
          </p:cNvSpPr>
          <p:nvPr>
            <p:ph type="body" idx="1"/>
          </p:nvPr>
        </p:nvSpPr>
        <p:spPr>
          <a:xfrm>
            <a:off x="1513331" y="1290638"/>
            <a:ext cx="7487794" cy="393282"/>
          </a:xfrm>
        </p:spPr>
        <p:txBody>
          <a:bodyPr>
            <a:normAutofit/>
          </a:bodyPr>
          <a:lstStyle/>
          <a:p>
            <a:r>
              <a:rPr lang="en-ZA"/>
              <a:t>Tax-to-GDP ratio</a:t>
            </a:r>
          </a:p>
        </p:txBody>
      </p:sp>
      <p:sp>
        <p:nvSpPr>
          <p:cNvPr id="17" name="Content Placeholder 3">
            <a:extLst>
              <a:ext uri="{FF2B5EF4-FFF2-40B4-BE49-F238E27FC236}">
                <a16:creationId xmlns:a16="http://schemas.microsoft.com/office/drawing/2014/main" id="{4419279C-68C4-B3ED-2463-A2AFF83E44E1}"/>
              </a:ext>
            </a:extLst>
          </p:cNvPr>
          <p:cNvSpPr>
            <a:spLocks noGrp="1"/>
          </p:cNvSpPr>
          <p:nvPr>
            <p:ph sz="half" idx="13"/>
          </p:nvPr>
        </p:nvSpPr>
        <p:spPr>
          <a:xfrm>
            <a:off x="9184865" y="1513375"/>
            <a:ext cx="2505075" cy="3967162"/>
          </a:xfrm>
          <a:noFill/>
          <a:ln w="28575">
            <a:noFill/>
          </a:ln>
        </p:spPr>
        <p:txBody>
          <a:bodyPr>
            <a:normAutofit/>
          </a:bodyPr>
          <a:lstStyle>
            <a:lvl1pPr>
              <a:defRPr sz="1600"/>
            </a:lvl1pPr>
            <a:lvl2pPr>
              <a:defRPr sz="1600"/>
            </a:lvl2pPr>
            <a:lvl3pPr>
              <a:defRPr sz="1600"/>
            </a:lvl3pPr>
            <a:lvl4pPr>
              <a:defRPr sz="1600"/>
            </a:lvl4pPr>
            <a:lvl5pPr>
              <a:defRPr sz="1600"/>
            </a:lvl5pPr>
          </a:lstStyle>
          <a:p>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Despite challenging economic conditions, South Africa’s tax system has performed well, with the tax-to-GDP ratio increasing from 25.1 per cent in 2024/25 to 25.9 per cent in 2025/26.	</a:t>
            </a:r>
          </a:p>
          <a:p>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tax-to-GDP ratio is expected to reach 26.2 per cent by 2028/29 as economic growth improves.</a:t>
            </a:r>
          </a:p>
          <a:p>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Sustained investment and economic growth, and further improvements in tax administration, would support higher revenue collection. </a:t>
            </a:r>
            <a:endParaRPr lang="en-GB" sz="14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25C37D70-BD7B-A7A7-C1E6-9458F505B588}"/>
              </a:ext>
            </a:extLst>
          </p:cNvPr>
          <p:cNvPicPr>
            <a:picLocks noChangeAspect="1"/>
          </p:cNvPicPr>
          <p:nvPr/>
        </p:nvPicPr>
        <p:blipFill>
          <a:blip r:embed="rId3"/>
          <a:stretch>
            <a:fillRect/>
          </a:stretch>
        </p:blipFill>
        <p:spPr>
          <a:xfrm>
            <a:off x="1513331" y="1785520"/>
            <a:ext cx="7479509" cy="4494670"/>
          </a:xfrm>
          <a:prstGeom prst="rect">
            <a:avLst/>
          </a:prstGeom>
        </p:spPr>
      </p:pic>
      <p:grpSp>
        <p:nvGrpSpPr>
          <p:cNvPr id="4" name="Group 3">
            <a:extLst>
              <a:ext uri="{FF2B5EF4-FFF2-40B4-BE49-F238E27FC236}">
                <a16:creationId xmlns:a16="http://schemas.microsoft.com/office/drawing/2014/main" id="{15C498BC-4F7F-1E31-CBD4-EE35809D399B}"/>
              </a:ext>
            </a:extLst>
          </p:cNvPr>
          <p:cNvGrpSpPr/>
          <p:nvPr/>
        </p:nvGrpSpPr>
        <p:grpSpPr>
          <a:xfrm>
            <a:off x="9176580" y="1290638"/>
            <a:ext cx="2816128" cy="4989552"/>
            <a:chOff x="749417" y="5769436"/>
            <a:chExt cx="4097974" cy="2769662"/>
          </a:xfrm>
        </p:grpSpPr>
        <p:sp>
          <p:nvSpPr>
            <p:cNvPr id="5" name="Google Shape;629;p29">
              <a:extLst>
                <a:ext uri="{FF2B5EF4-FFF2-40B4-BE49-F238E27FC236}">
                  <a16:creationId xmlns:a16="http://schemas.microsoft.com/office/drawing/2014/main" id="{FBB5195D-1CC9-03F9-6F00-CF9CE6CB9009}"/>
                </a:ext>
              </a:extLst>
            </p:cNvPr>
            <p:cNvSpPr/>
            <p:nvPr/>
          </p:nvSpPr>
          <p:spPr>
            <a:xfrm>
              <a:off x="749417" y="5769436"/>
              <a:ext cx="4097974" cy="2769662"/>
            </a:xfrm>
            <a:custGeom>
              <a:avLst/>
              <a:gdLst/>
              <a:ahLst/>
              <a:cxnLst/>
              <a:rect l="l" t="t" r="r" b="b"/>
              <a:pathLst>
                <a:path w="2859" h="2246" extrusionOk="0">
                  <a:moveTo>
                    <a:pt x="0" y="2245"/>
                  </a:moveTo>
                  <a:lnTo>
                    <a:pt x="0" y="0"/>
                  </a:lnTo>
                  <a:lnTo>
                    <a:pt x="2858" y="0"/>
                  </a:lnTo>
                  <a:lnTo>
                    <a:pt x="2858" y="2245"/>
                  </a:lnTo>
                  <a:lnTo>
                    <a:pt x="0" y="2245"/>
                  </a:lnTo>
                </a:path>
              </a:pathLst>
            </a:custGeom>
            <a:noFill/>
            <a:ln>
              <a:solidFill>
                <a:srgbClr val="C00000"/>
              </a:solidFill>
            </a:ln>
          </p:spPr>
          <p:txBody>
            <a:bodyPr spcFirstLastPara="1" wrap="square" lIns="144000" tIns="252000" rIns="144000" bIns="144000" anchor="t" anchorCtr="0">
              <a:noAutofit/>
            </a:bodyPr>
            <a:lstStyle/>
            <a:p>
              <a:pPr marL="230400" indent="-230400">
                <a:spcBef>
                  <a:spcPts val="300"/>
                </a:spcBef>
                <a:spcAft>
                  <a:spcPts val="300"/>
                </a:spcAft>
                <a:buClr>
                  <a:schemeClr val="accent1"/>
                </a:buClr>
                <a:buSzPct val="100000"/>
                <a:buFont typeface="Symbol" panose="05050102010706020507" pitchFamily="18" charset="2"/>
                <a:buChar char=""/>
                <a:defRPr/>
              </a:pPr>
              <a:endParaRPr lang="en-IN" sz="14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8" name="Google Shape;629;p29">
              <a:extLst>
                <a:ext uri="{FF2B5EF4-FFF2-40B4-BE49-F238E27FC236}">
                  <a16:creationId xmlns:a16="http://schemas.microsoft.com/office/drawing/2014/main" id="{B7F704BC-0D49-9257-F5A9-D84A583F59A0}"/>
                </a:ext>
              </a:extLst>
            </p:cNvPr>
            <p:cNvSpPr/>
            <p:nvPr/>
          </p:nvSpPr>
          <p:spPr>
            <a:xfrm>
              <a:off x="749417" y="5771937"/>
              <a:ext cx="4097974" cy="43859"/>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C00000"/>
            </a:solidFill>
            <a:ln>
              <a:noFill/>
            </a:ln>
          </p:spPr>
          <p:txBody>
            <a:bodyPr spcFirstLastPara="1" wrap="square" lIns="144000" tIns="252000" rIns="144000" bIns="144000" anchor="t" anchorCtr="0">
              <a:noAutofit/>
            </a:bodyPr>
            <a:lstStyle/>
            <a:p>
              <a:pPr marL="230400" indent="-230400" defTabSz="1371600">
                <a:lnSpc>
                  <a:spcPct val="90000"/>
                </a:lnSpc>
                <a:spcBef>
                  <a:spcPts val="1500"/>
                </a:spcBef>
                <a:buFont typeface="Arial" panose="020B0604020202020204" pitchFamily="34" charset="0"/>
                <a:buChar char="•"/>
                <a:defRPr/>
              </a:pPr>
              <a:endParaRPr lang="en-IN" sz="1400" b="1">
                <a:latin typeface="Calibri" panose="020F0502020204030204" pitchFamily="34" charset="0"/>
                <a:ea typeface="Calibri"/>
                <a:cs typeface="Calibri" panose="020F0502020204030204" pitchFamily="34" charset="0"/>
                <a:sym typeface="Calibri"/>
              </a:endParaRPr>
            </a:p>
          </p:txBody>
        </p:sp>
      </p:grpSp>
      <p:sp>
        <p:nvSpPr>
          <p:cNvPr id="9" name="Slide Number Placeholder 8">
            <a:extLst>
              <a:ext uri="{FF2B5EF4-FFF2-40B4-BE49-F238E27FC236}">
                <a16:creationId xmlns:a16="http://schemas.microsoft.com/office/drawing/2014/main" id="{C96CB271-8B9B-4729-6431-6133EB95E340}"/>
              </a:ext>
            </a:extLst>
          </p:cNvPr>
          <p:cNvSpPr>
            <a:spLocks noGrp="1"/>
          </p:cNvSpPr>
          <p:nvPr>
            <p:ph type="sldNum" sz="quarter" idx="12"/>
          </p:nvPr>
        </p:nvSpPr>
        <p:spPr/>
        <p:txBody>
          <a:bodyPr/>
          <a:lstStyle/>
          <a:p>
            <a:fld id="{97EE878C-8134-2F48-B4E0-56C993B897B0}"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56092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370F-007E-B3BD-C3C4-E5AC5CE2FD1F}"/>
              </a:ext>
            </a:extLst>
          </p:cNvPr>
          <p:cNvSpPr>
            <a:spLocks noGrp="1"/>
          </p:cNvSpPr>
          <p:nvPr>
            <p:ph type="title"/>
          </p:nvPr>
        </p:nvSpPr>
        <p:spPr/>
        <p:txBody>
          <a:bodyPr/>
          <a:lstStyle/>
          <a:p>
            <a:r>
              <a:rPr lang="en-GB">
                <a:latin typeface="Aptos"/>
              </a:rPr>
              <a:t>The 2026 Budget fiscal framework narrows the main budget deficit and slows the growth of debt-service costs</a:t>
            </a:r>
            <a:endParaRPr lang="en-ZA">
              <a:latin typeface="Aptos"/>
            </a:endParaRPr>
          </a:p>
        </p:txBody>
      </p:sp>
      <p:sp>
        <p:nvSpPr>
          <p:cNvPr id="9" name="Text Placeholder 8">
            <a:extLst>
              <a:ext uri="{FF2B5EF4-FFF2-40B4-BE49-F238E27FC236}">
                <a16:creationId xmlns:a16="http://schemas.microsoft.com/office/drawing/2014/main" id="{A3AE5423-058A-5F71-DD1E-6413AE4A0466}"/>
              </a:ext>
            </a:extLst>
          </p:cNvPr>
          <p:cNvSpPr>
            <a:spLocks noGrp="1"/>
          </p:cNvSpPr>
          <p:nvPr>
            <p:ph type="body" idx="1"/>
          </p:nvPr>
        </p:nvSpPr>
        <p:spPr>
          <a:xfrm>
            <a:off x="1617045" y="1381401"/>
            <a:ext cx="6744080" cy="320399"/>
          </a:xfrm>
        </p:spPr>
        <p:txBody>
          <a:bodyPr>
            <a:normAutofit/>
          </a:bodyPr>
          <a:lstStyle/>
          <a:p>
            <a:r>
              <a:rPr lang="en-ZA">
                <a:latin typeface="Calibri" panose="020F0502020204030204" pitchFamily="34" charset="0"/>
                <a:cs typeface="Calibri" panose="020F0502020204030204" pitchFamily="34" charset="0"/>
              </a:rPr>
              <a:t>Main budget fiscal framework</a:t>
            </a:r>
          </a:p>
        </p:txBody>
      </p:sp>
      <p:pic>
        <p:nvPicPr>
          <p:cNvPr id="4" name="Content Placeholder 3">
            <a:extLst>
              <a:ext uri="{FF2B5EF4-FFF2-40B4-BE49-F238E27FC236}">
                <a16:creationId xmlns:a16="http://schemas.microsoft.com/office/drawing/2014/main" id="{E6D4D5EB-FD7E-FEFB-4D28-5D2E4C172376}"/>
              </a:ext>
            </a:extLst>
          </p:cNvPr>
          <p:cNvPicPr>
            <a:picLocks noGrp="1" noChangeAspect="1"/>
          </p:cNvPicPr>
          <p:nvPr>
            <p:ph sz="half" idx="2"/>
          </p:nvPr>
        </p:nvPicPr>
        <p:blipFill>
          <a:blip r:embed="rId3"/>
          <a:stretch>
            <a:fillRect/>
          </a:stretch>
        </p:blipFill>
        <p:spPr>
          <a:xfrm>
            <a:off x="1617045" y="1933299"/>
            <a:ext cx="6744080" cy="3999668"/>
          </a:xfrm>
          <a:prstGeom prst="rect">
            <a:avLst/>
          </a:prstGeom>
          <a:ln w="28575">
            <a:noFill/>
          </a:ln>
        </p:spPr>
      </p:pic>
      <p:sp>
        <p:nvSpPr>
          <p:cNvPr id="11" name="Content Placeholder 10">
            <a:extLst>
              <a:ext uri="{FF2B5EF4-FFF2-40B4-BE49-F238E27FC236}">
                <a16:creationId xmlns:a16="http://schemas.microsoft.com/office/drawing/2014/main" id="{54A7027F-CD1F-32BE-E6AF-0A6F3695FEE8}"/>
              </a:ext>
            </a:extLst>
          </p:cNvPr>
          <p:cNvSpPr>
            <a:spLocks noGrp="1"/>
          </p:cNvSpPr>
          <p:nvPr>
            <p:ph sz="quarter" idx="4"/>
          </p:nvPr>
        </p:nvSpPr>
        <p:spPr>
          <a:xfrm>
            <a:off x="8543925" y="1580693"/>
            <a:ext cx="3228974" cy="4886047"/>
          </a:xfrm>
          <a:noFill/>
        </p:spPr>
        <p:txBody>
          <a:bodyPr vert="horz" lIns="91440" tIns="45720" rIns="91440" bIns="45720" rtlCol="0" anchor="t">
            <a:normAutofit/>
          </a:bodyPr>
          <a:lstStyle/>
          <a:p>
            <a:r>
              <a:rPr lang="en-GB" b="0">
                <a:solidFill>
                  <a:schemeClr val="tx1"/>
                </a:solidFill>
                <a:latin typeface="Calibri" panose="020F0502020204030204" pitchFamily="34" charset="0"/>
                <a:cs typeface="Calibri" panose="020F0502020204030204" pitchFamily="34" charset="0"/>
              </a:rPr>
              <a:t>Main budget deficit narrows from 4.5 per cent of GDP in 2025/26 to 2.9 per cent by 2028/29</a:t>
            </a:r>
          </a:p>
          <a:p>
            <a:r>
              <a:rPr lang="en-GB" b="0">
                <a:solidFill>
                  <a:schemeClr val="tx1"/>
                </a:solidFill>
                <a:latin typeface="Calibri" panose="020F0502020204030204" pitchFamily="34" charset="0"/>
                <a:cs typeface="Calibri" panose="020F0502020204030204" pitchFamily="34" charset="0"/>
              </a:rPr>
              <a:t>Government revises projected debt-service costs down by R10.6 billion over the medium term</a:t>
            </a:r>
          </a:p>
          <a:p>
            <a:r>
              <a:rPr lang="en-GB" b="0">
                <a:solidFill>
                  <a:schemeClr val="tx1"/>
                </a:solidFill>
                <a:latin typeface="Calibri"/>
                <a:ea typeface="Calibri"/>
                <a:cs typeface="Calibri"/>
              </a:rPr>
              <a:t>Government proposes a R32.6 billion contingency reserve to mitigate unforeseen fiscal risks</a:t>
            </a:r>
            <a:endParaRPr lang="en-GB">
              <a:solidFill>
                <a:schemeClr val="tx1"/>
              </a:solidFill>
              <a:ea typeface="Calibri" panose="020F0502020204030204"/>
              <a:cs typeface="Calibri" panose="020F0502020204030204"/>
            </a:endParaRPr>
          </a:p>
        </p:txBody>
      </p:sp>
      <p:grpSp>
        <p:nvGrpSpPr>
          <p:cNvPr id="3" name="Group 2">
            <a:extLst>
              <a:ext uri="{FF2B5EF4-FFF2-40B4-BE49-F238E27FC236}">
                <a16:creationId xmlns:a16="http://schemas.microsoft.com/office/drawing/2014/main" id="{06E57F61-3C76-147E-B8CA-621278478C92}"/>
              </a:ext>
            </a:extLst>
          </p:cNvPr>
          <p:cNvGrpSpPr/>
          <p:nvPr/>
        </p:nvGrpSpPr>
        <p:grpSpPr>
          <a:xfrm>
            <a:off x="8543924" y="1381400"/>
            <a:ext cx="3411775" cy="5277307"/>
            <a:chOff x="749417" y="5769436"/>
            <a:chExt cx="4097974" cy="2769662"/>
          </a:xfrm>
        </p:grpSpPr>
        <p:sp>
          <p:nvSpPr>
            <p:cNvPr id="5" name="Google Shape;629;p29">
              <a:extLst>
                <a:ext uri="{FF2B5EF4-FFF2-40B4-BE49-F238E27FC236}">
                  <a16:creationId xmlns:a16="http://schemas.microsoft.com/office/drawing/2014/main" id="{2D25D7DE-B963-5DE5-D72C-CD1DCBCE84E6}"/>
                </a:ext>
              </a:extLst>
            </p:cNvPr>
            <p:cNvSpPr/>
            <p:nvPr/>
          </p:nvSpPr>
          <p:spPr>
            <a:xfrm>
              <a:off x="749417" y="5769436"/>
              <a:ext cx="4097974" cy="2769662"/>
            </a:xfrm>
            <a:custGeom>
              <a:avLst/>
              <a:gdLst/>
              <a:ahLst/>
              <a:cxnLst/>
              <a:rect l="l" t="t" r="r" b="b"/>
              <a:pathLst>
                <a:path w="2859" h="2246" extrusionOk="0">
                  <a:moveTo>
                    <a:pt x="0" y="2245"/>
                  </a:moveTo>
                  <a:lnTo>
                    <a:pt x="0" y="0"/>
                  </a:lnTo>
                  <a:lnTo>
                    <a:pt x="2858" y="0"/>
                  </a:lnTo>
                  <a:lnTo>
                    <a:pt x="2858" y="2245"/>
                  </a:lnTo>
                  <a:lnTo>
                    <a:pt x="0" y="2245"/>
                  </a:lnTo>
                </a:path>
              </a:pathLst>
            </a:custGeom>
            <a:noFill/>
            <a:ln>
              <a:solidFill>
                <a:srgbClr val="C00000"/>
              </a:solidFill>
            </a:ln>
          </p:spPr>
          <p:txBody>
            <a:bodyPr spcFirstLastPara="1" wrap="square" lIns="144000" tIns="252000" rIns="144000" bIns="144000" anchor="t" anchorCtr="0">
              <a:noAutofit/>
            </a:bodyPr>
            <a:lstStyle/>
            <a:p>
              <a:pPr marL="230400" indent="-230400">
                <a:spcBef>
                  <a:spcPts val="300"/>
                </a:spcBef>
                <a:spcAft>
                  <a:spcPts val="300"/>
                </a:spcAft>
                <a:buClr>
                  <a:schemeClr val="accent1"/>
                </a:buClr>
                <a:buSzPct val="100000"/>
                <a:buFont typeface="Symbol" panose="05050102010706020507" pitchFamily="18" charset="2"/>
                <a:buChar char=""/>
                <a:defRPr/>
              </a:pPr>
              <a:endParaRPr lang="en-IN" sz="16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 name="Google Shape;629;p29">
              <a:extLst>
                <a:ext uri="{FF2B5EF4-FFF2-40B4-BE49-F238E27FC236}">
                  <a16:creationId xmlns:a16="http://schemas.microsoft.com/office/drawing/2014/main" id="{C78520CB-C140-FEC3-BA13-5D4A87EDA637}"/>
                </a:ext>
              </a:extLst>
            </p:cNvPr>
            <p:cNvSpPr/>
            <p:nvPr/>
          </p:nvSpPr>
          <p:spPr>
            <a:xfrm>
              <a:off x="749417" y="5771937"/>
              <a:ext cx="4097974" cy="43859"/>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C00000"/>
            </a:solidFill>
            <a:ln>
              <a:noFill/>
            </a:ln>
          </p:spPr>
          <p:txBody>
            <a:bodyPr spcFirstLastPara="1" wrap="square" lIns="144000" tIns="252000" rIns="144000" bIns="144000" anchor="t" anchorCtr="0">
              <a:noAutofit/>
            </a:bodyPr>
            <a:lstStyle/>
            <a:p>
              <a:pPr marL="230400" indent="-230400" defTabSz="1371600">
                <a:lnSpc>
                  <a:spcPct val="90000"/>
                </a:lnSpc>
                <a:spcBef>
                  <a:spcPts val="1500"/>
                </a:spcBef>
                <a:buFont typeface="Arial" panose="020B0604020202020204" pitchFamily="34" charset="0"/>
                <a:buChar char="•"/>
                <a:defRPr/>
              </a:pPr>
              <a:endParaRPr lang="en-IN" sz="1600" b="1">
                <a:latin typeface="Calibri" panose="020F0502020204030204" pitchFamily="34" charset="0"/>
                <a:ea typeface="Calibri"/>
                <a:cs typeface="Calibri" panose="020F0502020204030204" pitchFamily="34" charset="0"/>
                <a:sym typeface="Calibri"/>
              </a:endParaRPr>
            </a:p>
          </p:txBody>
        </p:sp>
      </p:grpSp>
      <p:sp>
        <p:nvSpPr>
          <p:cNvPr id="10" name="Slide Number Placeholder 9">
            <a:extLst>
              <a:ext uri="{FF2B5EF4-FFF2-40B4-BE49-F238E27FC236}">
                <a16:creationId xmlns:a16="http://schemas.microsoft.com/office/drawing/2014/main" id="{7AF9888D-6DEF-C893-B215-5F4EC92E1199}"/>
              </a:ext>
            </a:extLst>
          </p:cNvPr>
          <p:cNvSpPr>
            <a:spLocks noGrp="1"/>
          </p:cNvSpPr>
          <p:nvPr>
            <p:ph type="sldNum" sz="quarter" idx="12"/>
          </p:nvPr>
        </p:nvSpPr>
        <p:spPr>
          <a:xfrm>
            <a:off x="11222934" y="0"/>
            <a:ext cx="549965" cy="365125"/>
          </a:xfrm>
        </p:spPr>
        <p:txBody>
          <a:bodyPr/>
          <a:lstStyle/>
          <a:p>
            <a:fld id="{97EE878C-8134-2F48-B4E0-56C993B897B0}"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70197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1DA52CD-14C5-18BC-A417-CA3841C5DAF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39B4F6F-69BD-4634-555D-69D2D6371366}"/>
              </a:ext>
            </a:extLst>
          </p:cNvPr>
          <p:cNvGraphicFramePr>
            <a:graphicFrameLocks noChangeAspect="1"/>
          </p:cNvGraphicFramePr>
          <p:nvPr>
            <p:custDataLst>
              <p:tags r:id="rId1"/>
            </p:custDataLst>
            <p:extLst>
              <p:ext uri="{D42A27DB-BD31-4B8C-83A1-F6EECF244321}">
                <p14:modId xmlns:p14="http://schemas.microsoft.com/office/powerpoint/2010/main" val="163677162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739B4F6F-69BD-4634-555D-69D2D637136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C4AD9A-58A6-B92C-197C-AA5ABFE24275}"/>
              </a:ext>
            </a:extLst>
          </p:cNvPr>
          <p:cNvSpPr>
            <a:spLocks noGrp="1"/>
          </p:cNvSpPr>
          <p:nvPr>
            <p:ph type="title"/>
          </p:nvPr>
        </p:nvSpPr>
        <p:spPr>
          <a:xfrm>
            <a:off x="1463039" y="375759"/>
            <a:ext cx="10404909" cy="823912"/>
          </a:xfrm>
        </p:spPr>
        <p:txBody>
          <a:bodyPr vert="horz"/>
          <a:lstStyle/>
          <a:p>
            <a:br>
              <a:rPr lang="en-US"/>
            </a:br>
            <a:br>
              <a:rPr lang="en-US"/>
            </a:br>
            <a:r>
              <a:rPr lang="en-US">
                <a:latin typeface="Aptos" panose="020B0004020202020204" pitchFamily="34" charset="0"/>
              </a:rPr>
              <a:t>Consolidated government expenditure is projected to increase from R2.58 trillion in 2025/26 to R2.89 trillion in 2028/29</a:t>
            </a:r>
            <a:br>
              <a:rPr lang="en-US"/>
            </a:br>
            <a:br>
              <a:rPr lang="en-US"/>
            </a:br>
            <a:endParaRPr lang="en-US"/>
          </a:p>
        </p:txBody>
      </p:sp>
      <p:sp>
        <p:nvSpPr>
          <p:cNvPr id="10" name="Text Placeholder 9">
            <a:extLst>
              <a:ext uri="{FF2B5EF4-FFF2-40B4-BE49-F238E27FC236}">
                <a16:creationId xmlns:a16="http://schemas.microsoft.com/office/drawing/2014/main" id="{B19F1E2B-F0ED-D0DE-9518-4EF108796C3A}"/>
              </a:ext>
            </a:extLst>
          </p:cNvPr>
          <p:cNvSpPr>
            <a:spLocks noGrp="1"/>
          </p:cNvSpPr>
          <p:nvPr>
            <p:ph type="body" idx="1"/>
          </p:nvPr>
        </p:nvSpPr>
        <p:spPr>
          <a:xfrm>
            <a:off x="1455120" y="1290638"/>
            <a:ext cx="4920309" cy="393282"/>
          </a:xfrm>
        </p:spPr>
        <p:txBody>
          <a:bodyPr>
            <a:normAutofit/>
          </a:bodyPr>
          <a:lstStyle/>
          <a:p>
            <a:r>
              <a:rPr lang="en-ZA" sz="1500">
                <a:latin typeface="Calibri" panose="020F0502020204030204" pitchFamily="34" charset="0"/>
                <a:cs typeface="Calibri" panose="020F0502020204030204" pitchFamily="34" charset="0"/>
              </a:rPr>
              <a:t>Consolidated government expenditure R billion</a:t>
            </a:r>
          </a:p>
        </p:txBody>
      </p:sp>
      <p:sp>
        <p:nvSpPr>
          <p:cNvPr id="12" name="Text Placeholder 11">
            <a:extLst>
              <a:ext uri="{FF2B5EF4-FFF2-40B4-BE49-F238E27FC236}">
                <a16:creationId xmlns:a16="http://schemas.microsoft.com/office/drawing/2014/main" id="{E915C23D-3113-208B-993E-C334013D473A}"/>
              </a:ext>
            </a:extLst>
          </p:cNvPr>
          <p:cNvSpPr>
            <a:spLocks noGrp="1"/>
          </p:cNvSpPr>
          <p:nvPr>
            <p:ph type="body" sz="quarter" idx="3"/>
          </p:nvPr>
        </p:nvSpPr>
        <p:spPr>
          <a:xfrm>
            <a:off x="6629400" y="1290638"/>
            <a:ext cx="5380388" cy="393282"/>
          </a:xfrm>
        </p:spPr>
        <p:txBody>
          <a:bodyPr>
            <a:noAutofit/>
          </a:bodyPr>
          <a:lstStyle/>
          <a:p>
            <a:r>
              <a:rPr lang="en-ZA" sz="1500">
                <a:latin typeface="Calibri" panose="020F0502020204030204" pitchFamily="34" charset="0"/>
                <a:cs typeface="Calibri" panose="020F0502020204030204" pitchFamily="34" charset="0"/>
              </a:rPr>
              <a:t>Consolidated government expenditure, average MTEF growth</a:t>
            </a:r>
          </a:p>
        </p:txBody>
      </p:sp>
      <p:sp>
        <p:nvSpPr>
          <p:cNvPr id="17" name="Content Placeholder 3">
            <a:extLst>
              <a:ext uri="{FF2B5EF4-FFF2-40B4-BE49-F238E27FC236}">
                <a16:creationId xmlns:a16="http://schemas.microsoft.com/office/drawing/2014/main" id="{790DF8FC-031C-C8F3-2DD8-832016D2EA01}"/>
              </a:ext>
            </a:extLst>
          </p:cNvPr>
          <p:cNvSpPr>
            <a:spLocks noGrp="1"/>
          </p:cNvSpPr>
          <p:nvPr>
            <p:ph sz="half" idx="13"/>
          </p:nvPr>
        </p:nvSpPr>
        <p:spPr>
          <a:xfrm>
            <a:off x="1463675" y="5072063"/>
            <a:ext cx="10509250" cy="1668979"/>
          </a:xfrm>
          <a:noFill/>
          <a:ln w="28575">
            <a:noFill/>
          </a:ln>
        </p:spPr>
        <p:txBody>
          <a:bodyPr vert="horz" lIns="91440" tIns="45720" rIns="91440" bIns="45720" rtlCol="0" anchor="t">
            <a:noAutofit/>
          </a:bodyPr>
          <a:lstStyle>
            <a:lvl1pPr>
              <a:defRPr sz="1600"/>
            </a:lvl1pPr>
            <a:lvl2pPr>
              <a:defRPr sz="1600"/>
            </a:lvl2pPr>
            <a:lvl3pPr>
              <a:defRPr sz="1600"/>
            </a:lvl3pPr>
            <a:lvl4pPr>
              <a:defRPr sz="1600"/>
            </a:lvl4pPr>
            <a:lvl5pPr>
              <a:defRPr sz="1600"/>
            </a:lvl5pPr>
          </a:lstStyle>
          <a:p>
            <a:r>
              <a:rPr lang="en-US" sz="1400">
                <a:solidFill>
                  <a:schemeClr val="tx1"/>
                </a:solidFill>
                <a:latin typeface="Calibri" panose="020F0502020204030204" pitchFamily="34" charset="0"/>
                <a:ea typeface="Calibri"/>
                <a:cs typeface="Calibri" panose="020F0502020204030204" pitchFamily="34" charset="0"/>
              </a:rPr>
              <a:t>Government’s 2026 medium-term expenditure plans reflect its priorities of supporting infrastructure development, protecting social services and improving the quality of basic services. </a:t>
            </a:r>
          </a:p>
          <a:p>
            <a:r>
              <a:rPr lang="en-US" sz="1400">
                <a:solidFill>
                  <a:schemeClr val="tx1"/>
                </a:solidFill>
                <a:latin typeface="Calibri" panose="020F0502020204030204" pitchFamily="34" charset="0"/>
                <a:ea typeface="Calibri"/>
                <a:cs typeface="Calibri" panose="020F0502020204030204" pitchFamily="34" charset="0"/>
              </a:rPr>
              <a:t>Expenditure remains strongly redistributive in line with government’s commitment to reducing poverty and inequality. The social wage  makes up about 60 per cent of non-interest spending over the medium term.</a:t>
            </a:r>
          </a:p>
          <a:p>
            <a:r>
              <a:rPr lang="en-US" sz="1400">
                <a:solidFill>
                  <a:schemeClr val="tx1"/>
                </a:solidFill>
                <a:latin typeface="Calibri" panose="020F0502020204030204" pitchFamily="34" charset="0"/>
                <a:ea typeface="Calibri"/>
                <a:cs typeface="Calibri" panose="020F0502020204030204" pitchFamily="34" charset="0"/>
              </a:rPr>
              <a:t>Learning and culture constitutes the largest component of consolidated expenditure by function at 23.7 per cent over the medium term.</a:t>
            </a:r>
          </a:p>
          <a:p>
            <a:r>
              <a:rPr lang="en-US" sz="1400">
                <a:solidFill>
                  <a:schemeClr val="tx1"/>
                </a:solidFill>
                <a:latin typeface="Calibri" panose="020F0502020204030204" pitchFamily="34" charset="0"/>
                <a:ea typeface="Calibri"/>
                <a:cs typeface="Calibri" panose="020F0502020204030204" pitchFamily="34" charset="0"/>
              </a:rPr>
              <a:t>Ongoing budget reforms aim to remove duplication and waste and reconfigure or wind down low-priority and ineffective </a:t>
            </a:r>
            <a:r>
              <a:rPr lang="en-US" sz="1400" err="1">
                <a:solidFill>
                  <a:schemeClr val="tx1"/>
                </a:solidFill>
                <a:latin typeface="Calibri" panose="020F0502020204030204" pitchFamily="34" charset="0"/>
                <a:ea typeface="Calibri"/>
                <a:cs typeface="Calibri" panose="020F0502020204030204" pitchFamily="34" charset="0"/>
              </a:rPr>
              <a:t>programmes</a:t>
            </a:r>
            <a:r>
              <a:rPr lang="en-US" sz="1400">
                <a:solidFill>
                  <a:schemeClr val="tx1"/>
                </a:solidFill>
                <a:latin typeface="Calibri" panose="020F0502020204030204" pitchFamily="34" charset="0"/>
                <a:ea typeface="Calibri"/>
                <a:cs typeface="Calibri" panose="020F0502020204030204" pitchFamily="34" charset="0"/>
              </a:rPr>
              <a:t>. </a:t>
            </a:r>
          </a:p>
        </p:txBody>
      </p:sp>
      <p:pic>
        <p:nvPicPr>
          <p:cNvPr id="18" name="Content Placeholder 17">
            <a:extLst>
              <a:ext uri="{FF2B5EF4-FFF2-40B4-BE49-F238E27FC236}">
                <a16:creationId xmlns:a16="http://schemas.microsoft.com/office/drawing/2014/main" id="{765755D3-C32F-417C-C126-87A80106C985}"/>
              </a:ext>
            </a:extLst>
          </p:cNvPr>
          <p:cNvPicPr>
            <a:picLocks noGrp="1" noChangeAspect="1"/>
          </p:cNvPicPr>
          <p:nvPr>
            <p:ph sz="quarter" idx="4"/>
          </p:nvPr>
        </p:nvPicPr>
        <p:blipFill>
          <a:blip r:embed="rId6"/>
          <a:stretch>
            <a:fillRect/>
          </a:stretch>
        </p:blipFill>
        <p:spPr>
          <a:xfrm>
            <a:off x="7078991" y="1790700"/>
            <a:ext cx="4371318" cy="3173413"/>
          </a:xfrm>
          <a:prstGeom prst="rect">
            <a:avLst/>
          </a:prstGeom>
          <a:ln w="28575">
            <a:noFill/>
          </a:ln>
        </p:spPr>
      </p:pic>
      <p:pic>
        <p:nvPicPr>
          <p:cNvPr id="15" name="Content Placeholder 14">
            <a:extLst>
              <a:ext uri="{FF2B5EF4-FFF2-40B4-BE49-F238E27FC236}">
                <a16:creationId xmlns:a16="http://schemas.microsoft.com/office/drawing/2014/main" id="{1522BFCE-F2C4-9961-851D-23BD2E6162FB}"/>
              </a:ext>
            </a:extLst>
          </p:cNvPr>
          <p:cNvPicPr>
            <a:picLocks noGrp="1" noChangeAspect="1"/>
          </p:cNvPicPr>
          <p:nvPr>
            <p:ph sz="half" idx="2"/>
          </p:nvPr>
        </p:nvPicPr>
        <p:blipFill>
          <a:blip r:embed="rId7"/>
          <a:stretch>
            <a:fillRect/>
          </a:stretch>
        </p:blipFill>
        <p:spPr>
          <a:xfrm>
            <a:off x="1679904" y="1790700"/>
            <a:ext cx="4371318" cy="3173413"/>
          </a:xfrm>
          <a:prstGeom prst="rect">
            <a:avLst/>
          </a:prstGeom>
          <a:ln w="28575">
            <a:noFill/>
          </a:ln>
        </p:spPr>
      </p:pic>
      <p:sp>
        <p:nvSpPr>
          <p:cNvPr id="20" name="Slide Number Placeholder 19">
            <a:extLst>
              <a:ext uri="{FF2B5EF4-FFF2-40B4-BE49-F238E27FC236}">
                <a16:creationId xmlns:a16="http://schemas.microsoft.com/office/drawing/2014/main" id="{0693D61C-FD0C-60B3-80E3-EAF6A34F672B}"/>
              </a:ext>
            </a:extLst>
          </p:cNvPr>
          <p:cNvSpPr>
            <a:spLocks noGrp="1"/>
          </p:cNvSpPr>
          <p:nvPr>
            <p:ph type="sldNum" sz="quarter" idx="12"/>
          </p:nvPr>
        </p:nvSpPr>
        <p:spPr/>
        <p:txBody>
          <a:bodyPr/>
          <a:lstStyle/>
          <a:p>
            <a:fld id="{97EE878C-8134-2F48-B4E0-56C993B897B0}"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124248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E04189B-BA5C-9A7F-109B-A5BD7D9E277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51C5F63-64C4-9C30-B81D-C027042EE988}"/>
              </a:ext>
            </a:extLst>
          </p:cNvPr>
          <p:cNvGraphicFramePr>
            <a:graphicFrameLocks noChangeAspect="1"/>
          </p:cNvGraphicFramePr>
          <p:nvPr>
            <p:custDataLst>
              <p:tags r:id="rId1"/>
            </p:custDataLst>
            <p:extLst>
              <p:ext uri="{D42A27DB-BD31-4B8C-83A1-F6EECF244321}">
                <p14:modId xmlns:p14="http://schemas.microsoft.com/office/powerpoint/2010/main" val="96608458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951C5F63-64C4-9C30-B81D-C027042EE98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24739B-5482-AE9E-4BD3-03E1171C790A}"/>
              </a:ext>
            </a:extLst>
          </p:cNvPr>
          <p:cNvSpPr>
            <a:spLocks noGrp="1"/>
          </p:cNvSpPr>
          <p:nvPr>
            <p:ph type="title"/>
          </p:nvPr>
        </p:nvSpPr>
        <p:spPr/>
        <p:txBody>
          <a:bodyPr vert="horz"/>
          <a:lstStyle/>
          <a:p>
            <a:r>
              <a:rPr lang="en-US">
                <a:latin typeface="Aptos" panose="020B0004020202020204" pitchFamily="34" charset="0"/>
              </a:rPr>
              <a:t>Infrastructure investment is the fastest-growing expenditure item by economic classification</a:t>
            </a:r>
          </a:p>
        </p:txBody>
      </p:sp>
      <p:sp>
        <p:nvSpPr>
          <p:cNvPr id="10" name="Text Placeholder 9">
            <a:extLst>
              <a:ext uri="{FF2B5EF4-FFF2-40B4-BE49-F238E27FC236}">
                <a16:creationId xmlns:a16="http://schemas.microsoft.com/office/drawing/2014/main" id="{DF0FBAB8-2784-5A41-8250-02F1E9EE3917}"/>
              </a:ext>
            </a:extLst>
          </p:cNvPr>
          <p:cNvSpPr>
            <a:spLocks noGrp="1"/>
          </p:cNvSpPr>
          <p:nvPr>
            <p:ph type="body" idx="1"/>
          </p:nvPr>
        </p:nvSpPr>
        <p:spPr/>
        <p:txBody>
          <a:bodyPr anchor="ctr">
            <a:noAutofit/>
          </a:bodyPr>
          <a:lstStyle/>
          <a:p>
            <a:r>
              <a:rPr lang="en-ZA" sz="1500">
                <a:latin typeface="Calibri" panose="020F0502020204030204" pitchFamily="34" charset="0"/>
                <a:cs typeface="Calibri" panose="020F0502020204030204" pitchFamily="34" charset="0"/>
              </a:rPr>
              <a:t>Growth in consolidated government expenditure over the 2026 MTEF</a:t>
            </a:r>
          </a:p>
        </p:txBody>
      </p:sp>
      <p:sp>
        <p:nvSpPr>
          <p:cNvPr id="12" name="Text Placeholder 11">
            <a:extLst>
              <a:ext uri="{FF2B5EF4-FFF2-40B4-BE49-F238E27FC236}">
                <a16:creationId xmlns:a16="http://schemas.microsoft.com/office/drawing/2014/main" id="{9B3CB603-7AB8-D287-762E-98D64339FCDC}"/>
              </a:ext>
            </a:extLst>
          </p:cNvPr>
          <p:cNvSpPr>
            <a:spLocks noGrp="1"/>
          </p:cNvSpPr>
          <p:nvPr>
            <p:ph type="body" sz="quarter" idx="3"/>
          </p:nvPr>
        </p:nvSpPr>
        <p:spPr/>
        <p:txBody>
          <a:bodyPr>
            <a:normAutofit/>
          </a:bodyPr>
          <a:lstStyle/>
          <a:p>
            <a:r>
              <a:rPr lang="en-ZA" sz="1500">
                <a:latin typeface="Calibri" panose="020F0502020204030204" pitchFamily="34" charset="0"/>
                <a:cs typeface="Calibri" panose="020F0502020204030204" pitchFamily="34" charset="0"/>
              </a:rPr>
              <a:t>Debt-service costs to revenue</a:t>
            </a:r>
          </a:p>
        </p:txBody>
      </p:sp>
      <p:sp>
        <p:nvSpPr>
          <p:cNvPr id="17" name="Content Placeholder 3">
            <a:extLst>
              <a:ext uri="{FF2B5EF4-FFF2-40B4-BE49-F238E27FC236}">
                <a16:creationId xmlns:a16="http://schemas.microsoft.com/office/drawing/2014/main" id="{579AF79D-0CE2-8C0E-1B03-1FECEBC85338}"/>
              </a:ext>
            </a:extLst>
          </p:cNvPr>
          <p:cNvSpPr>
            <a:spLocks noGrp="1"/>
          </p:cNvSpPr>
          <p:nvPr>
            <p:ph sz="half" idx="13"/>
          </p:nvPr>
        </p:nvSpPr>
        <p:spPr>
          <a:xfrm>
            <a:off x="1463675" y="5072063"/>
            <a:ext cx="10509250" cy="1667065"/>
          </a:xfrm>
          <a:noFill/>
          <a:ln w="28575">
            <a:noFill/>
          </a:ln>
        </p:spPr>
        <p:txBody>
          <a:bodyPr vert="horz" lIns="91440" tIns="45720" rIns="91440" bIns="45720" rtlCol="0" anchor="t">
            <a:normAutofit/>
          </a:bodyPr>
          <a:lstStyle>
            <a:lvl1pPr>
              <a:defRPr sz="1600"/>
            </a:lvl1pPr>
            <a:lvl2pPr>
              <a:defRPr sz="1600"/>
            </a:lvl2pPr>
            <a:lvl3pPr>
              <a:defRPr sz="1600"/>
            </a:lvl3pPr>
            <a:lvl4pPr>
              <a:defRPr sz="1600"/>
            </a:lvl4pPr>
            <a:lvl5pPr>
              <a:defRPr sz="1600"/>
            </a:lvl5pPr>
          </a:lstStyle>
          <a:p>
            <a:r>
              <a:rPr lang="en-US" sz="1400">
                <a:solidFill>
                  <a:schemeClr val="tx1"/>
                </a:solidFill>
                <a:latin typeface="Calibri" panose="020F0502020204030204" pitchFamily="34" charset="0"/>
                <a:ea typeface="Calibri"/>
                <a:cs typeface="Calibri" panose="020F0502020204030204" pitchFamily="34" charset="0"/>
              </a:rPr>
              <a:t>The 2026 Budget also </a:t>
            </a:r>
            <a:r>
              <a:rPr lang="en-US" sz="1400" err="1">
                <a:solidFill>
                  <a:schemeClr val="tx1"/>
                </a:solidFill>
                <a:latin typeface="Calibri" panose="020F0502020204030204" pitchFamily="34" charset="0"/>
                <a:ea typeface="Calibri"/>
                <a:cs typeface="Calibri" panose="020F0502020204030204" pitchFamily="34" charset="0"/>
              </a:rPr>
              <a:t>prioritises</a:t>
            </a:r>
            <a:r>
              <a:rPr lang="en-US" sz="1400">
                <a:solidFill>
                  <a:schemeClr val="tx1"/>
                </a:solidFill>
                <a:latin typeface="Calibri" panose="020F0502020204030204" pitchFamily="34" charset="0"/>
                <a:ea typeface="Calibri"/>
                <a:cs typeface="Calibri" panose="020F0502020204030204" pitchFamily="34" charset="0"/>
              </a:rPr>
              <a:t> spending on infrastructure, shifting the composition of spending to support service delivery and economic growth.</a:t>
            </a:r>
          </a:p>
          <a:p>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Medium-term payments for capital assets grow by 9.7 per cent, compared with growth of 4.4 per cent for employee compensation. </a:t>
            </a:r>
          </a:p>
          <a:p>
            <a:r>
              <a:rPr lang="en-US" sz="1400">
                <a:solidFill>
                  <a:schemeClr val="tx1"/>
                </a:solidFill>
                <a:latin typeface="Calibri" panose="020F0502020204030204" pitchFamily="34" charset="0"/>
                <a:ea typeface="Calibri"/>
                <a:cs typeface="Calibri" panose="020F0502020204030204" pitchFamily="34" charset="0"/>
              </a:rPr>
              <a:t>For the first time this decade, government is tabling a fiscal framework in which debt-service costs grow more slowly than overall expenditure.</a:t>
            </a:r>
          </a:p>
          <a:p>
            <a:r>
              <a:rPr lang="en-US" sz="1400">
                <a:solidFill>
                  <a:schemeClr val="tx1"/>
                </a:solidFill>
                <a:latin typeface="Calibri" panose="020F0502020204030204" pitchFamily="34" charset="0"/>
                <a:ea typeface="Calibri"/>
                <a:cs typeface="Calibri" panose="020F0502020204030204" pitchFamily="34" charset="0"/>
              </a:rPr>
              <a:t>Debt-service costs will reduce from 21.3 per cent of revenue in 2025/26 to 20.2 per cent in 2028/29. </a:t>
            </a:r>
          </a:p>
          <a:p>
            <a:endParaRPr lang="en-GB" sz="1400">
              <a:solidFill>
                <a:schemeClr val="tx1"/>
              </a:solidFill>
              <a:latin typeface="Calibri" panose="020F0502020204030204" pitchFamily="34" charset="0"/>
              <a:ea typeface="Calibri"/>
              <a:cs typeface="Calibri" panose="020F0502020204030204" pitchFamily="34" charset="0"/>
            </a:endParaRPr>
          </a:p>
        </p:txBody>
      </p:sp>
      <p:pic>
        <p:nvPicPr>
          <p:cNvPr id="7" name="Picture 6">
            <a:extLst>
              <a:ext uri="{FF2B5EF4-FFF2-40B4-BE49-F238E27FC236}">
                <a16:creationId xmlns:a16="http://schemas.microsoft.com/office/drawing/2014/main" id="{F00DD0B5-CF81-EB46-E3E0-25BAADDED555}"/>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106412" y="1785519"/>
            <a:ext cx="4040124" cy="3071813"/>
          </a:xfrm>
          <a:prstGeom prst="rect">
            <a:avLst/>
          </a:prstGeom>
          <a:noFill/>
          <a:ln>
            <a:noFill/>
          </a:ln>
        </p:spPr>
      </p:pic>
      <p:pic>
        <p:nvPicPr>
          <p:cNvPr id="14" name="Picture 13">
            <a:extLst>
              <a:ext uri="{FF2B5EF4-FFF2-40B4-BE49-F238E27FC236}">
                <a16:creationId xmlns:a16="http://schemas.microsoft.com/office/drawing/2014/main" id="{BC6F9726-43D0-AC9F-DF82-2E5459FFC8B6}"/>
              </a:ext>
            </a:extLst>
          </p:cNvPr>
          <p:cNvPicPr>
            <a:picLocks noChangeAspect="1"/>
          </p:cNvPicPr>
          <p:nvPr/>
        </p:nvPicPr>
        <p:blipFill>
          <a:blip r:embed="rId7"/>
          <a:stretch>
            <a:fillRect/>
          </a:stretch>
        </p:blipFill>
        <p:spPr>
          <a:xfrm>
            <a:off x="1578102" y="1734941"/>
            <a:ext cx="4370705" cy="3172968"/>
          </a:xfrm>
          <a:prstGeom prst="rect">
            <a:avLst/>
          </a:prstGeom>
        </p:spPr>
      </p:pic>
      <p:sp>
        <p:nvSpPr>
          <p:cNvPr id="16" name="Slide Number Placeholder 15">
            <a:extLst>
              <a:ext uri="{FF2B5EF4-FFF2-40B4-BE49-F238E27FC236}">
                <a16:creationId xmlns:a16="http://schemas.microsoft.com/office/drawing/2014/main" id="{DAEF0988-F894-D844-22B7-12CCD0D68D9E}"/>
              </a:ext>
            </a:extLst>
          </p:cNvPr>
          <p:cNvSpPr>
            <a:spLocks noGrp="1"/>
          </p:cNvSpPr>
          <p:nvPr>
            <p:ph type="sldNum" sz="quarter" idx="12"/>
          </p:nvPr>
        </p:nvSpPr>
        <p:spPr/>
        <p:txBody>
          <a:bodyPr/>
          <a:lstStyle/>
          <a:p>
            <a:fld id="{97EE878C-8134-2F48-B4E0-56C993B897B0}"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22348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C82C52A-46D5-9D15-4B08-0FB8FD94D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DAC5D-64C8-6968-4645-788C013A1244}"/>
              </a:ext>
            </a:extLst>
          </p:cNvPr>
          <p:cNvSpPr>
            <a:spLocks noGrp="1"/>
          </p:cNvSpPr>
          <p:nvPr>
            <p:ph type="title"/>
          </p:nvPr>
        </p:nvSpPr>
        <p:spPr/>
        <p:txBody>
          <a:bodyPr/>
          <a:lstStyle/>
          <a:p>
            <a:r>
              <a:rPr lang="en-US"/>
              <a:t>The consolidated budget deficit is projected to narrow over the medium term</a:t>
            </a:r>
            <a:endParaRPr lang="en-ZA"/>
          </a:p>
        </p:txBody>
      </p:sp>
      <p:sp>
        <p:nvSpPr>
          <p:cNvPr id="9" name="Text Placeholder 8">
            <a:extLst>
              <a:ext uri="{FF2B5EF4-FFF2-40B4-BE49-F238E27FC236}">
                <a16:creationId xmlns:a16="http://schemas.microsoft.com/office/drawing/2014/main" id="{99452C91-FAF3-3018-FE82-67F876672742}"/>
              </a:ext>
            </a:extLst>
          </p:cNvPr>
          <p:cNvSpPr>
            <a:spLocks noGrp="1"/>
          </p:cNvSpPr>
          <p:nvPr>
            <p:ph type="body" idx="1"/>
          </p:nvPr>
        </p:nvSpPr>
        <p:spPr>
          <a:xfrm>
            <a:off x="1617786" y="1189038"/>
            <a:ext cx="10404908" cy="349342"/>
          </a:xfrm>
        </p:spPr>
        <p:txBody>
          <a:bodyPr/>
          <a:lstStyle/>
          <a:p>
            <a:r>
              <a:rPr lang="en-ZA"/>
              <a:t>Consolidated fiscal framework</a:t>
            </a:r>
          </a:p>
        </p:txBody>
      </p:sp>
      <p:sp>
        <p:nvSpPr>
          <p:cNvPr id="11" name="Content Placeholder 10">
            <a:extLst>
              <a:ext uri="{FF2B5EF4-FFF2-40B4-BE49-F238E27FC236}">
                <a16:creationId xmlns:a16="http://schemas.microsoft.com/office/drawing/2014/main" id="{8AD4AF39-7118-A8C9-32F9-A2089A7689E7}"/>
              </a:ext>
            </a:extLst>
          </p:cNvPr>
          <p:cNvSpPr>
            <a:spLocks noGrp="1"/>
          </p:cNvSpPr>
          <p:nvPr>
            <p:ph sz="quarter" idx="4"/>
          </p:nvPr>
        </p:nvSpPr>
        <p:spPr>
          <a:xfrm>
            <a:off x="1444230" y="5197327"/>
            <a:ext cx="10591910" cy="1660673"/>
          </a:xfrm>
          <a:noFill/>
        </p:spPr>
        <p:txBody>
          <a:bodyPr>
            <a:normAutofit lnSpcReduction="10000"/>
          </a:bodyPr>
          <a:lstStyle/>
          <a:p>
            <a:r>
              <a:rPr lang="en-US" b="0">
                <a:solidFill>
                  <a:schemeClr val="tx1"/>
                </a:solidFill>
              </a:rPr>
              <a:t>The consolidated budget includes the main budget framework and spending by provinces, social security funds and public entities financed from their own revenue sources.</a:t>
            </a:r>
          </a:p>
          <a:p>
            <a:r>
              <a:rPr lang="en-US" b="0">
                <a:solidFill>
                  <a:schemeClr val="tx1"/>
                </a:solidFill>
              </a:rPr>
              <a:t>The consolidated budget deficit has narrowed to an estimated 4.5 per cent of GDP for 2025/26, from 4.8 per cent in the 2025 Budget.</a:t>
            </a:r>
          </a:p>
          <a:p>
            <a:r>
              <a:rPr lang="en-US" b="0">
                <a:solidFill>
                  <a:schemeClr val="tx1"/>
                </a:solidFill>
              </a:rPr>
              <a:t>The main budget deficit continues to narrow, but social security funds, provinces and public entities move into a combined cash deficit over the 2026 MTEF period.</a:t>
            </a:r>
            <a:endParaRPr lang="en-GB" b="0">
              <a:solidFill>
                <a:schemeClr val="tx1"/>
              </a:solidFill>
            </a:endParaRPr>
          </a:p>
        </p:txBody>
      </p:sp>
      <p:pic>
        <p:nvPicPr>
          <p:cNvPr id="8" name="Picture 7">
            <a:extLst>
              <a:ext uri="{FF2B5EF4-FFF2-40B4-BE49-F238E27FC236}">
                <a16:creationId xmlns:a16="http://schemas.microsoft.com/office/drawing/2014/main" id="{0486D385-8A91-40FC-3979-F56E09ABEB58}"/>
              </a:ext>
            </a:extLst>
          </p:cNvPr>
          <p:cNvPicPr>
            <a:picLocks noChangeAspect="1"/>
          </p:cNvPicPr>
          <p:nvPr/>
        </p:nvPicPr>
        <p:blipFill>
          <a:blip r:embed="rId3"/>
          <a:stretch>
            <a:fillRect/>
          </a:stretch>
        </p:blipFill>
        <p:spPr>
          <a:xfrm>
            <a:off x="1617785" y="1652954"/>
            <a:ext cx="10404909" cy="3387969"/>
          </a:xfrm>
          <a:prstGeom prst="rect">
            <a:avLst/>
          </a:prstGeom>
        </p:spPr>
      </p:pic>
      <p:sp>
        <p:nvSpPr>
          <p:cNvPr id="4" name="Slide Number Placeholder 3">
            <a:extLst>
              <a:ext uri="{FF2B5EF4-FFF2-40B4-BE49-F238E27FC236}">
                <a16:creationId xmlns:a16="http://schemas.microsoft.com/office/drawing/2014/main" id="{934BEE52-9628-3D51-D5BB-2EAD1695AB9E}"/>
              </a:ext>
            </a:extLst>
          </p:cNvPr>
          <p:cNvSpPr>
            <a:spLocks noGrp="1"/>
          </p:cNvSpPr>
          <p:nvPr>
            <p:ph type="sldNum" sz="quarter" idx="12"/>
          </p:nvPr>
        </p:nvSpPr>
        <p:spPr>
          <a:xfrm>
            <a:off x="11222934" y="0"/>
            <a:ext cx="549965" cy="365125"/>
          </a:xfrm>
        </p:spPr>
        <p:txBody>
          <a:bodyPr vert="horz" lIns="91440" tIns="45720" rIns="91440" bIns="45720" rtlCol="0" anchor="ctr"/>
          <a:lstStyle/>
          <a:p>
            <a:fld id="{97EE878C-8134-2F48-B4E0-56C993B897B0}" type="slidenum">
              <a:rPr lang="en-US">
                <a:solidFill>
                  <a:schemeClr val="tx1"/>
                </a:solidFill>
              </a:rPr>
              <a:pPr/>
              <a:t>16</a:t>
            </a:fld>
            <a:endParaRPr lang="en-US">
              <a:solidFill>
                <a:schemeClr val="tx1"/>
              </a:solidFill>
            </a:endParaRPr>
          </a:p>
        </p:txBody>
      </p:sp>
    </p:spTree>
    <p:extLst>
      <p:ext uri="{BB962C8B-B14F-4D97-AF65-F5344CB8AC3E}">
        <p14:creationId xmlns:p14="http://schemas.microsoft.com/office/powerpoint/2010/main" val="192517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343D843-5F32-D74A-F63F-B885C02558D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79B23C1-A2C2-4849-EA32-CD5410D4B421}"/>
              </a:ext>
            </a:extLst>
          </p:cNvPr>
          <p:cNvGraphicFramePr>
            <a:graphicFrameLocks noChangeAspect="1"/>
          </p:cNvGraphicFramePr>
          <p:nvPr>
            <p:custDataLst>
              <p:tags r:id="rId1"/>
            </p:custDataLst>
            <p:extLst>
              <p:ext uri="{D42A27DB-BD31-4B8C-83A1-F6EECF244321}">
                <p14:modId xmlns:p14="http://schemas.microsoft.com/office/powerpoint/2010/main" val="15143454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979B23C1-A2C2-4849-EA32-CD5410D4B42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0D8DCC3-5123-9310-DF2E-06D681939798}"/>
              </a:ext>
            </a:extLst>
          </p:cNvPr>
          <p:cNvSpPr>
            <a:spLocks noGrp="1"/>
          </p:cNvSpPr>
          <p:nvPr>
            <p:ph type="title"/>
          </p:nvPr>
        </p:nvSpPr>
        <p:spPr/>
        <p:txBody>
          <a:bodyPr vert="horz"/>
          <a:lstStyle/>
          <a:p>
            <a:r>
              <a:rPr lang="en-US"/>
              <a:t>The division of revenue continues to allocate more than half of nationally raised revenue to provinces and municipalities</a:t>
            </a:r>
          </a:p>
        </p:txBody>
      </p:sp>
      <p:sp>
        <p:nvSpPr>
          <p:cNvPr id="5" name="Content Placeholder 4">
            <a:extLst>
              <a:ext uri="{FF2B5EF4-FFF2-40B4-BE49-F238E27FC236}">
                <a16:creationId xmlns:a16="http://schemas.microsoft.com/office/drawing/2014/main" id="{1F8244A3-BE33-C014-752B-6B05885451F2}"/>
              </a:ext>
            </a:extLst>
          </p:cNvPr>
          <p:cNvSpPr>
            <a:spLocks noGrp="1"/>
          </p:cNvSpPr>
          <p:nvPr>
            <p:ph sz="quarter" idx="4"/>
          </p:nvPr>
        </p:nvSpPr>
        <p:spPr>
          <a:xfrm>
            <a:off x="7373815" y="1547130"/>
            <a:ext cx="4494133" cy="4675870"/>
          </a:xfrm>
          <a:noFill/>
        </p:spPr>
        <p:txBody>
          <a:bodyPr>
            <a:normAutofit/>
          </a:bodyPr>
          <a:lstStyle/>
          <a:p>
            <a:r>
              <a:rPr lang="en-US" sz="1600" b="0">
                <a:solidFill>
                  <a:schemeClr val="tx1"/>
                </a:solidFill>
              </a:rPr>
              <a:t>Significant weaknesses in provincial and municipal operations and financial management persist, despite two decades of programmatic reform interventions.</a:t>
            </a:r>
          </a:p>
          <a:p>
            <a:r>
              <a:rPr lang="en-US" sz="1600" b="0">
                <a:solidFill>
                  <a:schemeClr val="tx1"/>
                </a:solidFill>
              </a:rPr>
              <a:t>The 2026 Budget Review consequently marks a shift to structural intervention, with a focus on local government. </a:t>
            </a:r>
          </a:p>
          <a:p>
            <a:r>
              <a:rPr lang="en-US" sz="1600" b="0">
                <a:solidFill>
                  <a:schemeClr val="tx1"/>
                </a:solidFill>
              </a:rPr>
              <a:t>Continued financial deterioration and instability in municipalities have adverse consequences for people’s daily lives.</a:t>
            </a:r>
          </a:p>
          <a:p>
            <a:r>
              <a:rPr lang="en-US" sz="1600" b="0">
                <a:solidFill>
                  <a:schemeClr val="tx1"/>
                </a:solidFill>
              </a:rPr>
              <a:t>Provinces are </a:t>
            </a:r>
            <a:r>
              <a:rPr lang="en-US" sz="1600" b="0" err="1">
                <a:solidFill>
                  <a:schemeClr val="tx1"/>
                </a:solidFill>
              </a:rPr>
              <a:t>rationalising</a:t>
            </a:r>
            <a:r>
              <a:rPr lang="en-US" sz="1600" b="0">
                <a:solidFill>
                  <a:schemeClr val="tx1"/>
                </a:solidFill>
              </a:rPr>
              <a:t> public entities by reviewing mandates, governance arrangements and financial sustainability to identify duplication and non-performance. </a:t>
            </a:r>
          </a:p>
          <a:p>
            <a:endParaRPr lang="en-ZA" sz="1600" b="0">
              <a:solidFill>
                <a:schemeClr val="tx1"/>
              </a:solidFill>
            </a:endParaRPr>
          </a:p>
        </p:txBody>
      </p:sp>
      <p:pic>
        <p:nvPicPr>
          <p:cNvPr id="8" name="Picture 7">
            <a:extLst>
              <a:ext uri="{FF2B5EF4-FFF2-40B4-BE49-F238E27FC236}">
                <a16:creationId xmlns:a16="http://schemas.microsoft.com/office/drawing/2014/main" id="{0F022039-2866-907D-E595-0C8FDB04CE58}"/>
              </a:ext>
            </a:extLst>
          </p:cNvPr>
          <p:cNvPicPr>
            <a:picLocks noChangeAspect="1"/>
          </p:cNvPicPr>
          <p:nvPr/>
        </p:nvPicPr>
        <p:blipFill>
          <a:blip r:embed="rId6"/>
          <a:stretch>
            <a:fillRect/>
          </a:stretch>
        </p:blipFill>
        <p:spPr>
          <a:xfrm>
            <a:off x="1585148" y="1759989"/>
            <a:ext cx="5155622" cy="5014211"/>
          </a:xfrm>
          <a:prstGeom prst="rect">
            <a:avLst/>
          </a:prstGeom>
        </p:spPr>
      </p:pic>
      <p:grpSp>
        <p:nvGrpSpPr>
          <p:cNvPr id="10" name="Group 9">
            <a:extLst>
              <a:ext uri="{FF2B5EF4-FFF2-40B4-BE49-F238E27FC236}">
                <a16:creationId xmlns:a16="http://schemas.microsoft.com/office/drawing/2014/main" id="{969058B9-9167-E3AC-9979-7B05FB41EED4}"/>
              </a:ext>
            </a:extLst>
          </p:cNvPr>
          <p:cNvGrpSpPr/>
          <p:nvPr/>
        </p:nvGrpSpPr>
        <p:grpSpPr>
          <a:xfrm>
            <a:off x="7373815" y="1214696"/>
            <a:ext cx="4494133" cy="5278177"/>
            <a:chOff x="749417" y="5769436"/>
            <a:chExt cx="4097974" cy="2769662"/>
          </a:xfrm>
        </p:grpSpPr>
        <p:sp>
          <p:nvSpPr>
            <p:cNvPr id="11" name="Google Shape;629;p29">
              <a:extLst>
                <a:ext uri="{FF2B5EF4-FFF2-40B4-BE49-F238E27FC236}">
                  <a16:creationId xmlns:a16="http://schemas.microsoft.com/office/drawing/2014/main" id="{DBDB061A-F110-AE1C-24F4-CCF5F76EB1F7}"/>
                </a:ext>
              </a:extLst>
            </p:cNvPr>
            <p:cNvSpPr/>
            <p:nvPr/>
          </p:nvSpPr>
          <p:spPr>
            <a:xfrm>
              <a:off x="749417" y="5769436"/>
              <a:ext cx="4097974" cy="2769662"/>
            </a:xfrm>
            <a:custGeom>
              <a:avLst/>
              <a:gdLst/>
              <a:ahLst/>
              <a:cxnLst/>
              <a:rect l="l" t="t" r="r" b="b"/>
              <a:pathLst>
                <a:path w="2859" h="2246" extrusionOk="0">
                  <a:moveTo>
                    <a:pt x="0" y="2245"/>
                  </a:moveTo>
                  <a:lnTo>
                    <a:pt x="0" y="0"/>
                  </a:lnTo>
                  <a:lnTo>
                    <a:pt x="2858" y="0"/>
                  </a:lnTo>
                  <a:lnTo>
                    <a:pt x="2858" y="2245"/>
                  </a:lnTo>
                  <a:lnTo>
                    <a:pt x="0" y="2245"/>
                  </a:lnTo>
                </a:path>
              </a:pathLst>
            </a:custGeom>
            <a:noFill/>
            <a:ln>
              <a:solidFill>
                <a:srgbClr val="C00000"/>
              </a:solidFill>
            </a:ln>
          </p:spPr>
          <p:txBody>
            <a:bodyPr spcFirstLastPara="1" wrap="square" lIns="144000" tIns="252000" rIns="144000" bIns="144000" anchor="t" anchorCtr="0">
              <a:noAutofit/>
            </a:bodyPr>
            <a:lstStyle/>
            <a:p>
              <a:pPr marL="230400" indent="-230400">
                <a:spcBef>
                  <a:spcPts val="300"/>
                </a:spcBef>
                <a:spcAft>
                  <a:spcPts val="300"/>
                </a:spcAft>
                <a:buClr>
                  <a:schemeClr val="accent1"/>
                </a:buClr>
                <a:buSzPct val="100000"/>
                <a:buFont typeface="Symbol" panose="05050102010706020507" pitchFamily="18" charset="2"/>
                <a:buChar char=""/>
                <a:defRPr/>
              </a:pPr>
              <a:endParaRPr lang="en-IN" sz="14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2" name="Google Shape;629;p29">
              <a:extLst>
                <a:ext uri="{FF2B5EF4-FFF2-40B4-BE49-F238E27FC236}">
                  <a16:creationId xmlns:a16="http://schemas.microsoft.com/office/drawing/2014/main" id="{F47E6E18-C22A-D8CD-CDA8-5AE12BAB0CA4}"/>
                </a:ext>
              </a:extLst>
            </p:cNvPr>
            <p:cNvSpPr/>
            <p:nvPr/>
          </p:nvSpPr>
          <p:spPr>
            <a:xfrm>
              <a:off x="749417" y="5771937"/>
              <a:ext cx="4097974" cy="43859"/>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C00000"/>
            </a:solidFill>
            <a:ln>
              <a:noFill/>
            </a:ln>
          </p:spPr>
          <p:txBody>
            <a:bodyPr spcFirstLastPara="1" wrap="square" lIns="144000" tIns="252000" rIns="144000" bIns="144000" anchor="t" anchorCtr="0">
              <a:noAutofit/>
            </a:bodyPr>
            <a:lstStyle/>
            <a:p>
              <a:pPr marL="230400" indent="-230400" defTabSz="1371600">
                <a:lnSpc>
                  <a:spcPct val="90000"/>
                </a:lnSpc>
                <a:spcBef>
                  <a:spcPts val="1500"/>
                </a:spcBef>
                <a:buFont typeface="Arial" panose="020B0604020202020204" pitchFamily="34" charset="0"/>
                <a:buChar char="•"/>
                <a:defRPr/>
              </a:pPr>
              <a:endParaRPr lang="en-IN" sz="1400" b="1">
                <a:latin typeface="Calibri" panose="020F0502020204030204" pitchFamily="34" charset="0"/>
                <a:ea typeface="Calibri"/>
                <a:cs typeface="Calibri" panose="020F0502020204030204" pitchFamily="34" charset="0"/>
                <a:sym typeface="Calibri"/>
              </a:endParaRPr>
            </a:p>
          </p:txBody>
        </p:sp>
      </p:grpSp>
      <p:sp>
        <p:nvSpPr>
          <p:cNvPr id="17" name="Text Placeholder 11">
            <a:extLst>
              <a:ext uri="{FF2B5EF4-FFF2-40B4-BE49-F238E27FC236}">
                <a16:creationId xmlns:a16="http://schemas.microsoft.com/office/drawing/2014/main" id="{9B3CB603-7AB8-D287-762E-98D64339FCDC}"/>
              </a:ext>
            </a:extLst>
          </p:cNvPr>
          <p:cNvSpPr>
            <a:spLocks noGrp="1"/>
          </p:cNvSpPr>
          <p:nvPr/>
        </p:nvSpPr>
        <p:spPr>
          <a:xfrm>
            <a:off x="1591933" y="1214696"/>
            <a:ext cx="5270518" cy="393282"/>
          </a:xfrm>
          <a:prstGeom prst="rect">
            <a:avLst/>
          </a:prstGeom>
          <a:solidFill>
            <a:schemeClr val="bg1">
              <a:lumMod val="50000"/>
            </a:scheme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ZA" sz="1400">
                <a:latin typeface="Calibri" panose="020F0502020204030204" pitchFamily="34" charset="0"/>
                <a:cs typeface="Calibri" panose="020F0502020204030204" pitchFamily="34" charset="0"/>
              </a:rPr>
              <a:t>Proposed 2026 Division of revenue</a:t>
            </a:r>
          </a:p>
        </p:txBody>
      </p:sp>
      <p:sp>
        <p:nvSpPr>
          <p:cNvPr id="13" name="Slide Number Placeholder 12">
            <a:extLst>
              <a:ext uri="{FF2B5EF4-FFF2-40B4-BE49-F238E27FC236}">
                <a16:creationId xmlns:a16="http://schemas.microsoft.com/office/drawing/2014/main" id="{9FDF98A4-45ED-8676-49E3-986D90C9DDD6}"/>
              </a:ext>
            </a:extLst>
          </p:cNvPr>
          <p:cNvSpPr>
            <a:spLocks noGrp="1"/>
          </p:cNvSpPr>
          <p:nvPr>
            <p:ph type="sldNum" sz="quarter" idx="12"/>
          </p:nvPr>
        </p:nvSpPr>
        <p:spPr>
          <a:xfrm>
            <a:off x="11222934" y="0"/>
            <a:ext cx="549965" cy="365125"/>
          </a:xfrm>
        </p:spPr>
        <p:txBody>
          <a:bodyPr vert="horz" lIns="91440" tIns="45720" rIns="91440" bIns="45720" rtlCol="0" anchor="ctr"/>
          <a:lstStyle/>
          <a:p>
            <a:fld id="{97EE878C-8134-2F48-B4E0-56C993B897B0}" type="slidenum">
              <a:rPr lang="en-US">
                <a:solidFill>
                  <a:schemeClr val="tx1"/>
                </a:solidFill>
              </a:rPr>
              <a:pPr/>
              <a:t>17</a:t>
            </a:fld>
            <a:endParaRPr lang="en-US">
              <a:solidFill>
                <a:schemeClr val="tx1"/>
              </a:solidFill>
            </a:endParaRPr>
          </a:p>
        </p:txBody>
      </p:sp>
    </p:spTree>
    <p:extLst>
      <p:ext uri="{BB962C8B-B14F-4D97-AF65-F5344CB8AC3E}">
        <p14:creationId xmlns:p14="http://schemas.microsoft.com/office/powerpoint/2010/main" val="3101546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CF61EDB-39F4-5C96-6B4C-E8F041CE1BB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8F41ED3-8FB8-086F-8453-5A1C51D120E4}"/>
              </a:ext>
            </a:extLst>
          </p:cNvPr>
          <p:cNvGraphicFramePr>
            <a:graphicFrameLocks noChangeAspect="1"/>
          </p:cNvGraphicFramePr>
          <p:nvPr>
            <p:custDataLst>
              <p:tags r:id="rId1"/>
            </p:custDataLst>
            <p:extLst>
              <p:ext uri="{D42A27DB-BD31-4B8C-83A1-F6EECF244321}">
                <p14:modId xmlns:p14="http://schemas.microsoft.com/office/powerpoint/2010/main" val="6978127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08F41ED3-8FB8-086F-8453-5A1C51D120E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4C12E6A-53B4-E0D1-CE1F-83A5F4780C98}"/>
              </a:ext>
            </a:extLst>
          </p:cNvPr>
          <p:cNvSpPr>
            <a:spLocks noGrp="1"/>
          </p:cNvSpPr>
          <p:nvPr>
            <p:ph type="title"/>
          </p:nvPr>
        </p:nvSpPr>
        <p:spPr/>
        <p:txBody>
          <a:bodyPr vert="horz"/>
          <a:lstStyle/>
          <a:p>
            <a:r>
              <a:rPr lang="en-GB"/>
              <a:t>The borrowing requirement reflects rising investor confidence and lower borrowing costs</a:t>
            </a:r>
            <a:endParaRPr lang="en-ZA"/>
          </a:p>
        </p:txBody>
      </p:sp>
      <p:sp>
        <p:nvSpPr>
          <p:cNvPr id="9" name="Text Placeholder 8">
            <a:extLst>
              <a:ext uri="{FF2B5EF4-FFF2-40B4-BE49-F238E27FC236}">
                <a16:creationId xmlns:a16="http://schemas.microsoft.com/office/drawing/2014/main" id="{8305AF40-FDA6-1624-E949-3E80D143019F}"/>
              </a:ext>
            </a:extLst>
          </p:cNvPr>
          <p:cNvSpPr>
            <a:spLocks noGrp="1"/>
          </p:cNvSpPr>
          <p:nvPr>
            <p:ph type="body" idx="1"/>
          </p:nvPr>
        </p:nvSpPr>
        <p:spPr>
          <a:xfrm>
            <a:off x="1549668" y="1111894"/>
            <a:ext cx="5515275" cy="368563"/>
          </a:xfrm>
        </p:spPr>
        <p:txBody>
          <a:bodyPr>
            <a:normAutofit/>
          </a:bodyPr>
          <a:lstStyle/>
          <a:p>
            <a:r>
              <a:rPr lang="en-ZA" sz="1500"/>
              <a:t>Financing of national government’s gross borrowing requirement </a:t>
            </a:r>
          </a:p>
        </p:txBody>
      </p:sp>
      <p:sp>
        <p:nvSpPr>
          <p:cNvPr id="11" name="Content Placeholder 10">
            <a:extLst>
              <a:ext uri="{FF2B5EF4-FFF2-40B4-BE49-F238E27FC236}">
                <a16:creationId xmlns:a16="http://schemas.microsoft.com/office/drawing/2014/main" id="{C0A6647E-931B-0370-6B12-8FD9FBD7BA61}"/>
              </a:ext>
            </a:extLst>
          </p:cNvPr>
          <p:cNvSpPr>
            <a:spLocks noGrp="1"/>
          </p:cNvSpPr>
          <p:nvPr>
            <p:ph sz="quarter" idx="4"/>
          </p:nvPr>
        </p:nvSpPr>
        <p:spPr>
          <a:xfrm>
            <a:off x="7373815" y="1201964"/>
            <a:ext cx="4399084" cy="5023213"/>
          </a:xfrm>
          <a:noFill/>
        </p:spPr>
        <p:txBody>
          <a:bodyPr vert="horz" lIns="91440" tIns="45720" rIns="91440" bIns="45720" rtlCol="0" anchor="t">
            <a:normAutofit/>
          </a:bodyPr>
          <a:lstStyle/>
          <a:p>
            <a:r>
              <a:rPr lang="en-ZA" sz="1500" b="0">
                <a:solidFill>
                  <a:schemeClr val="tx1"/>
                </a:solidFill>
                <a:cs typeface="Calibri"/>
              </a:rPr>
              <a:t>The gross borrowing requirement for 2025/26  decreased by R24.8 billion to R563.4 billion.</a:t>
            </a:r>
          </a:p>
          <a:p>
            <a:r>
              <a:rPr lang="en-ZA" sz="1500" b="0">
                <a:solidFill>
                  <a:schemeClr val="tx1"/>
                </a:solidFill>
                <a:cs typeface="Calibri"/>
              </a:rPr>
              <a:t>Higher cash balances will be used to ease cash-flow pressures and partially finance the borrowing requirement in 2026/27 and 2027/28.</a:t>
            </a:r>
          </a:p>
          <a:p>
            <a:r>
              <a:rPr lang="en-US" sz="1500" b="0">
                <a:solidFill>
                  <a:schemeClr val="tx1"/>
                </a:solidFill>
                <a:cs typeface="Calibri"/>
              </a:rPr>
              <a:t>In 2026/27, government will receive an additional R31 billion drawdown from GFECRA.</a:t>
            </a:r>
          </a:p>
          <a:p>
            <a:r>
              <a:rPr lang="en-US" sz="1500" b="0">
                <a:solidFill>
                  <a:schemeClr val="tx1"/>
                </a:solidFill>
                <a:ea typeface="Calibri"/>
                <a:cs typeface="Calibri"/>
              </a:rPr>
              <a:t>Debt redemptions will average R204.5 billion over the medium term; increasing from R134.8 billion in 2026/27 to R284.2 billion in 2027/28, before declining to R194.6 billion in 2028/29.</a:t>
            </a:r>
          </a:p>
          <a:p>
            <a:r>
              <a:rPr lang="en-US" sz="1500" b="0">
                <a:solidFill>
                  <a:schemeClr val="tx1"/>
                </a:solidFill>
                <a:ea typeface="Calibri"/>
                <a:cs typeface="Calibri"/>
              </a:rPr>
              <a:t>Over the medium term, domestic long-term borrowing is expected to increase from R242.5 billion in 2026/27 to R406.8 billion in 2027/28, before declining to R323.2 billion in 2028/29.</a:t>
            </a:r>
          </a:p>
          <a:p>
            <a:r>
              <a:rPr lang="en-US" sz="1500" b="0">
                <a:solidFill>
                  <a:schemeClr val="tx1"/>
                </a:solidFill>
              </a:rPr>
              <a:t>Over the medium term, government will raise US$13.2 billion from international financial institutions and international capital markets.</a:t>
            </a:r>
            <a:endParaRPr lang="en-ZA" sz="1500" b="0">
              <a:solidFill>
                <a:schemeClr val="tx1"/>
              </a:solidFill>
              <a:ea typeface="Calibri"/>
              <a:cs typeface="Calibri"/>
            </a:endParaRPr>
          </a:p>
          <a:p>
            <a:endParaRPr lang="en-ZA" sz="1500" b="0">
              <a:solidFill>
                <a:schemeClr val="tx1"/>
              </a:solidFill>
              <a:ea typeface="Calibri"/>
              <a:cs typeface="Calibri"/>
            </a:endParaRPr>
          </a:p>
          <a:p>
            <a:endParaRPr lang="en-ZA" sz="1500" b="0">
              <a:solidFill>
                <a:schemeClr val="tx1"/>
              </a:solidFill>
              <a:ea typeface="Calibri"/>
              <a:cs typeface="Calibri"/>
            </a:endParaRPr>
          </a:p>
          <a:p>
            <a:endParaRPr lang="en-ZA" sz="1500" b="0">
              <a:solidFill>
                <a:schemeClr val="tx1"/>
              </a:solidFill>
              <a:ea typeface="Calibri"/>
              <a:cs typeface="Calibri"/>
            </a:endParaRPr>
          </a:p>
          <a:p>
            <a:endParaRPr lang="en-ZA" sz="1500" b="0">
              <a:solidFill>
                <a:schemeClr val="tx1"/>
              </a:solidFill>
              <a:ea typeface="Calibri"/>
              <a:cs typeface="Calibri"/>
            </a:endParaRPr>
          </a:p>
        </p:txBody>
      </p:sp>
      <p:pic>
        <p:nvPicPr>
          <p:cNvPr id="4" name="Picture 3">
            <a:extLst>
              <a:ext uri="{FF2B5EF4-FFF2-40B4-BE49-F238E27FC236}">
                <a16:creationId xmlns:a16="http://schemas.microsoft.com/office/drawing/2014/main" id="{07413758-D319-6990-82CE-2E6B7F32F340}"/>
              </a:ext>
            </a:extLst>
          </p:cNvPr>
          <p:cNvPicPr>
            <a:picLocks noChangeAspect="1"/>
          </p:cNvPicPr>
          <p:nvPr/>
        </p:nvPicPr>
        <p:blipFill>
          <a:blip r:embed="rId6"/>
          <a:stretch>
            <a:fillRect/>
          </a:stretch>
        </p:blipFill>
        <p:spPr>
          <a:xfrm>
            <a:off x="1528211" y="1663466"/>
            <a:ext cx="5536732" cy="5074218"/>
          </a:xfrm>
          <a:prstGeom prst="rect">
            <a:avLst/>
          </a:prstGeom>
        </p:spPr>
      </p:pic>
      <p:grpSp>
        <p:nvGrpSpPr>
          <p:cNvPr id="8" name="Group 7">
            <a:extLst>
              <a:ext uri="{FF2B5EF4-FFF2-40B4-BE49-F238E27FC236}">
                <a16:creationId xmlns:a16="http://schemas.microsoft.com/office/drawing/2014/main" id="{5D4EBD75-E525-77DC-0DE3-C64FA1E14F89}"/>
              </a:ext>
            </a:extLst>
          </p:cNvPr>
          <p:cNvGrpSpPr/>
          <p:nvPr/>
        </p:nvGrpSpPr>
        <p:grpSpPr>
          <a:xfrm>
            <a:off x="7373815" y="1111894"/>
            <a:ext cx="4494133" cy="5380979"/>
            <a:chOff x="749417" y="5769436"/>
            <a:chExt cx="4097974" cy="2769662"/>
          </a:xfrm>
        </p:grpSpPr>
        <p:sp>
          <p:nvSpPr>
            <p:cNvPr id="10" name="Google Shape;629;p29">
              <a:extLst>
                <a:ext uri="{FF2B5EF4-FFF2-40B4-BE49-F238E27FC236}">
                  <a16:creationId xmlns:a16="http://schemas.microsoft.com/office/drawing/2014/main" id="{65FD30BB-9D20-E3A7-41D0-A911B55D9753}"/>
                </a:ext>
              </a:extLst>
            </p:cNvPr>
            <p:cNvSpPr/>
            <p:nvPr/>
          </p:nvSpPr>
          <p:spPr>
            <a:xfrm>
              <a:off x="749417" y="5769436"/>
              <a:ext cx="4097974" cy="2769662"/>
            </a:xfrm>
            <a:custGeom>
              <a:avLst/>
              <a:gdLst/>
              <a:ahLst/>
              <a:cxnLst/>
              <a:rect l="l" t="t" r="r" b="b"/>
              <a:pathLst>
                <a:path w="2859" h="2246" extrusionOk="0">
                  <a:moveTo>
                    <a:pt x="0" y="2245"/>
                  </a:moveTo>
                  <a:lnTo>
                    <a:pt x="0" y="0"/>
                  </a:lnTo>
                  <a:lnTo>
                    <a:pt x="2858" y="0"/>
                  </a:lnTo>
                  <a:lnTo>
                    <a:pt x="2858" y="2245"/>
                  </a:lnTo>
                  <a:lnTo>
                    <a:pt x="0" y="2245"/>
                  </a:lnTo>
                </a:path>
              </a:pathLst>
            </a:custGeom>
            <a:noFill/>
            <a:ln>
              <a:solidFill>
                <a:srgbClr val="C00000"/>
              </a:solidFill>
            </a:ln>
          </p:spPr>
          <p:txBody>
            <a:bodyPr spcFirstLastPara="1" wrap="square" lIns="144000" tIns="252000" rIns="144000" bIns="144000" anchor="t" anchorCtr="0">
              <a:noAutofit/>
            </a:bodyPr>
            <a:lstStyle/>
            <a:p>
              <a:pPr marL="230400" indent="-230400">
                <a:spcBef>
                  <a:spcPts val="300"/>
                </a:spcBef>
                <a:spcAft>
                  <a:spcPts val="300"/>
                </a:spcAft>
                <a:buClr>
                  <a:schemeClr val="accent1"/>
                </a:buClr>
                <a:buSzPct val="100000"/>
                <a:buFont typeface="Symbol" panose="05050102010706020507" pitchFamily="18" charset="2"/>
                <a:buChar char=""/>
                <a:defRPr/>
              </a:pPr>
              <a:endParaRPr lang="en-IN" sz="1400">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2" name="Google Shape;629;p29">
              <a:extLst>
                <a:ext uri="{FF2B5EF4-FFF2-40B4-BE49-F238E27FC236}">
                  <a16:creationId xmlns:a16="http://schemas.microsoft.com/office/drawing/2014/main" id="{FFA17FCF-829A-FE17-7B1F-B39813279650}"/>
                </a:ext>
              </a:extLst>
            </p:cNvPr>
            <p:cNvSpPr/>
            <p:nvPr/>
          </p:nvSpPr>
          <p:spPr>
            <a:xfrm>
              <a:off x="749417" y="5771937"/>
              <a:ext cx="4097974" cy="43859"/>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C00000"/>
            </a:solidFill>
            <a:ln>
              <a:noFill/>
            </a:ln>
          </p:spPr>
          <p:txBody>
            <a:bodyPr spcFirstLastPara="1" wrap="square" lIns="144000" tIns="252000" rIns="144000" bIns="144000" anchor="t" anchorCtr="0">
              <a:noAutofit/>
            </a:bodyPr>
            <a:lstStyle/>
            <a:p>
              <a:pPr marL="230400" indent="-230400" defTabSz="1371600">
                <a:lnSpc>
                  <a:spcPct val="90000"/>
                </a:lnSpc>
                <a:spcBef>
                  <a:spcPts val="1500"/>
                </a:spcBef>
                <a:buFont typeface="Arial" panose="020B0604020202020204" pitchFamily="34" charset="0"/>
                <a:buChar char="•"/>
                <a:defRPr/>
              </a:pPr>
              <a:endParaRPr lang="en-IN" sz="1400" b="1">
                <a:latin typeface="Calibri" panose="020F0502020204030204" pitchFamily="34" charset="0"/>
                <a:ea typeface="Calibri"/>
                <a:cs typeface="Calibri" panose="020F0502020204030204" pitchFamily="34" charset="0"/>
                <a:sym typeface="Calibri"/>
              </a:endParaRPr>
            </a:p>
          </p:txBody>
        </p:sp>
      </p:grpSp>
      <p:sp>
        <p:nvSpPr>
          <p:cNvPr id="6" name="Slide Number Placeholder 5">
            <a:extLst>
              <a:ext uri="{FF2B5EF4-FFF2-40B4-BE49-F238E27FC236}">
                <a16:creationId xmlns:a16="http://schemas.microsoft.com/office/drawing/2014/main" id="{A12C4E69-7AFE-3C48-E5C6-C2E50E2A9051}"/>
              </a:ext>
            </a:extLst>
          </p:cNvPr>
          <p:cNvSpPr>
            <a:spLocks noGrp="1"/>
          </p:cNvSpPr>
          <p:nvPr>
            <p:ph type="sldNum" sz="quarter" idx="12"/>
          </p:nvPr>
        </p:nvSpPr>
        <p:spPr>
          <a:xfrm>
            <a:off x="11222934" y="0"/>
            <a:ext cx="549965" cy="365125"/>
          </a:xfrm>
        </p:spPr>
        <p:txBody>
          <a:bodyPr vert="horz" lIns="91440" tIns="45720" rIns="91440" bIns="45720" rtlCol="0" anchor="ctr"/>
          <a:lstStyle/>
          <a:p>
            <a:fld id="{97EE878C-8134-2F48-B4E0-56C993B897B0}" type="slidenum">
              <a:rPr lang="en-US">
                <a:solidFill>
                  <a:schemeClr val="tx1"/>
                </a:solidFill>
              </a:rPr>
              <a:pPr/>
              <a:t>18</a:t>
            </a:fld>
            <a:endParaRPr lang="en-US">
              <a:solidFill>
                <a:schemeClr val="tx1"/>
              </a:solidFill>
            </a:endParaRPr>
          </a:p>
        </p:txBody>
      </p:sp>
    </p:spTree>
    <p:extLst>
      <p:ext uri="{BB962C8B-B14F-4D97-AF65-F5344CB8AC3E}">
        <p14:creationId xmlns:p14="http://schemas.microsoft.com/office/powerpoint/2010/main" val="975197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390C55D-A88A-5B39-8E3E-39BE9094F79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93A02A1-1386-5A3C-BF3F-5897BBB044A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293A02A1-1386-5A3C-BF3F-5897BBB044A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2CB5528-F4D1-1F3A-5525-A48B05B4D9CF}"/>
              </a:ext>
            </a:extLst>
          </p:cNvPr>
          <p:cNvSpPr>
            <a:spLocks noGrp="1"/>
          </p:cNvSpPr>
          <p:nvPr>
            <p:ph type="title"/>
          </p:nvPr>
        </p:nvSpPr>
        <p:spPr/>
        <p:txBody>
          <a:bodyPr vert="horz"/>
          <a:lstStyle/>
          <a:p>
            <a:r>
              <a:rPr lang="en-GB"/>
              <a:t>The 2026 Budget is a milestone document that achieves fiscal goals, demonstrates resilience and progress</a:t>
            </a:r>
            <a:endParaRPr lang="en-US"/>
          </a:p>
        </p:txBody>
      </p:sp>
      <p:grpSp>
        <p:nvGrpSpPr>
          <p:cNvPr id="23" name="Group 22">
            <a:extLst>
              <a:ext uri="{FF2B5EF4-FFF2-40B4-BE49-F238E27FC236}">
                <a16:creationId xmlns:a16="http://schemas.microsoft.com/office/drawing/2014/main" id="{00DDA1C8-856A-1959-462C-9C9FEB9B3060}"/>
              </a:ext>
            </a:extLst>
          </p:cNvPr>
          <p:cNvGrpSpPr/>
          <p:nvPr/>
        </p:nvGrpSpPr>
        <p:grpSpPr>
          <a:xfrm>
            <a:off x="1519918" y="1223230"/>
            <a:ext cx="10672082" cy="6100454"/>
            <a:chOff x="714375" y="1889656"/>
            <a:chExt cx="16859250" cy="7346418"/>
          </a:xfrm>
        </p:grpSpPr>
        <p:sp>
          <p:nvSpPr>
            <p:cNvPr id="21" name="Rectangle 20">
              <a:extLst>
                <a:ext uri="{FF2B5EF4-FFF2-40B4-BE49-F238E27FC236}">
                  <a16:creationId xmlns:a16="http://schemas.microsoft.com/office/drawing/2014/main" id="{799D4770-CF6C-A368-2492-241BF1C668FF}"/>
                </a:ext>
              </a:extLst>
            </p:cNvPr>
            <p:cNvSpPr/>
            <p:nvPr/>
          </p:nvSpPr>
          <p:spPr>
            <a:xfrm>
              <a:off x="714375" y="1889656"/>
              <a:ext cx="16859250" cy="522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r>
                <a:rPr lang="en-US" sz="1600" b="1">
                  <a:latin typeface="Calibri" panose="020F0502020204030204" pitchFamily="34" charset="0"/>
                  <a:cs typeface="Calibri" panose="020F0502020204030204" pitchFamily="34" charset="0"/>
                </a:rPr>
                <a:t>2026 Budget: A fiscal turning point in a resilient economy </a:t>
              </a:r>
            </a:p>
          </p:txBody>
        </p:sp>
        <p:sp>
          <p:nvSpPr>
            <p:cNvPr id="22" name="Rectangle 21">
              <a:extLst>
                <a:ext uri="{FF2B5EF4-FFF2-40B4-BE49-F238E27FC236}">
                  <a16:creationId xmlns:a16="http://schemas.microsoft.com/office/drawing/2014/main" id="{FDD9D39D-2AC9-A304-A5CE-009F2852BF67}"/>
                </a:ext>
              </a:extLst>
            </p:cNvPr>
            <p:cNvSpPr/>
            <p:nvPr/>
          </p:nvSpPr>
          <p:spPr>
            <a:xfrm>
              <a:off x="714375" y="2411655"/>
              <a:ext cx="16859250" cy="6824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108000" rIns="91440" bIns="108000" rtlCol="0" anchor="t"/>
            <a:lstStyle/>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economic outlook has improved moderately, and the public finances have reached an important milestone. </a:t>
              </a:r>
              <a:endParaRPr lang="en-US"/>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a:ea typeface="Calibri"/>
                  <a:cs typeface="Calibri"/>
                </a:rPr>
                <a:t>The economy is expected to grow by 1.6 per cent in 2026, up from 1.4 per cent in 2025. Real GDP growth is forecast to reach 2 per cent by 2028, supported by continued momentum on structural reforms, improving confidence, lower interest rates and higher investment.</a:t>
              </a:r>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a:ea typeface="Calibri"/>
                  <a:cs typeface="Calibri"/>
                </a:rPr>
                <a:t>The debt ratio will </a:t>
              </a:r>
              <a:r>
                <a:rPr lang="en-US" sz="1400" err="1">
                  <a:solidFill>
                    <a:schemeClr val="tx1"/>
                  </a:solidFill>
                  <a:latin typeface="Calibri"/>
                  <a:ea typeface="Calibri"/>
                  <a:cs typeface="Calibri"/>
                </a:rPr>
                <a:t>stabilise</a:t>
              </a:r>
              <a:r>
                <a:rPr lang="en-US" sz="1400">
                  <a:solidFill>
                    <a:schemeClr val="tx1"/>
                  </a:solidFill>
                  <a:latin typeface="Calibri"/>
                  <a:ea typeface="Calibri"/>
                  <a:cs typeface="Calibri"/>
                </a:rPr>
                <a:t> in this financial year and decline thereafter. This will reduce medium-term debt-service costs as a share of revenue and support the sustainable provision of public services.</a:t>
              </a:r>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Inflation declined to 3.2 per cent in 2025 helping to improve affordability for households and keep interest rates lower.</a:t>
              </a:r>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a:ea typeface="Calibri"/>
                  <a:cs typeface="Calibri"/>
                </a:rPr>
                <a:t>Growth-enhancing reforms have progressed in energy, transport, telecommunications and visa provision. But overcoming obstacles to implementation, higher investment and improvements in basic services remain critical to creating jobs and reducing poverty.</a:t>
              </a:r>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a:ea typeface="Calibri"/>
                  <a:cs typeface="Calibri"/>
                </a:rPr>
                <a:t>Budget reforms are under way to make government more efficient and cut wasteful </a:t>
              </a:r>
              <a:r>
                <a:rPr lang="en-US" sz="1400" err="1">
                  <a:solidFill>
                    <a:schemeClr val="tx1"/>
                  </a:solidFill>
                  <a:latin typeface="Calibri"/>
                  <a:ea typeface="Calibri"/>
                  <a:cs typeface="Calibri"/>
                </a:rPr>
                <a:t>programmes</a:t>
              </a:r>
              <a:r>
                <a:rPr lang="en-US" sz="1400">
                  <a:solidFill>
                    <a:schemeClr val="tx1"/>
                  </a:solidFill>
                  <a:latin typeface="Calibri"/>
                  <a:ea typeface="Calibri"/>
                  <a:cs typeface="Calibri"/>
                </a:rPr>
                <a:t> and activities. </a:t>
              </a:r>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a:ea typeface="Calibri"/>
                  <a:cs typeface="Calibri"/>
                </a:rPr>
                <a:t>The R20 billion tax increase previously </a:t>
              </a:r>
              <a:r>
                <a:rPr lang="en-US" sz="1400" err="1">
                  <a:solidFill>
                    <a:schemeClr val="tx1"/>
                  </a:solidFill>
                  <a:latin typeface="Calibri"/>
                  <a:ea typeface="Calibri"/>
                  <a:cs typeface="Calibri"/>
                </a:rPr>
                <a:t>pencilled</a:t>
              </a:r>
              <a:r>
                <a:rPr lang="en-US" sz="1400">
                  <a:solidFill>
                    <a:schemeClr val="tx1"/>
                  </a:solidFill>
                  <a:latin typeface="Calibri"/>
                  <a:ea typeface="Calibri"/>
                  <a:cs typeface="Calibri"/>
                </a:rPr>
                <a:t> in for the 2026 Budget is withdrawn and personal income tax brackets and medical tax credits will be fully adjusted for inflation, after two years with no inflationary relief. </a:t>
              </a:r>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a:ea typeface="Calibri"/>
                  <a:cs typeface="Calibri"/>
                </a:rPr>
                <a:t>Tax thresholds and limits are also adjusted for the impact of inflation, to assist small businesses and encourage savings.</a:t>
              </a:r>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2026 Budget introduces a fundamental shift in subnational fiscal architecture, moving from oversight to active structural intervention. This involves changes to legislation, governance, and technology at the municipal level, and strict headcount controls and compensation discipline at the provincial level.</a:t>
              </a:r>
            </a:p>
            <a:p>
              <a:pPr marL="359410" lvl="0" indent="-359410">
                <a:spcBef>
                  <a:spcPts val="300"/>
                </a:spcBef>
                <a:spcAft>
                  <a:spcPts val="300"/>
                </a:spcAft>
                <a:buClr>
                  <a:schemeClr val="tx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2026 Budget reflects the improvements  in South Africa’s debt portfolio, including a credit rating upgrade and declining bond yields, reflect increased investor confidence and lower borrowing costs.</a:t>
              </a:r>
            </a:p>
          </p:txBody>
        </p:sp>
      </p:grpSp>
      <p:sp>
        <p:nvSpPr>
          <p:cNvPr id="2" name="Slide Number Placeholder 1">
            <a:extLst>
              <a:ext uri="{FF2B5EF4-FFF2-40B4-BE49-F238E27FC236}">
                <a16:creationId xmlns:a16="http://schemas.microsoft.com/office/drawing/2014/main" id="{AF697C04-E4F1-37BD-9961-6628F70022C6}"/>
              </a:ext>
            </a:extLst>
          </p:cNvPr>
          <p:cNvSpPr>
            <a:spLocks noGrp="1"/>
          </p:cNvSpPr>
          <p:nvPr>
            <p:ph type="sldNum" sz="quarter" idx="12"/>
          </p:nvPr>
        </p:nvSpPr>
        <p:spPr>
          <a:xfrm>
            <a:off x="10741119" y="151383"/>
            <a:ext cx="1031779" cy="430843"/>
          </a:xfrm>
        </p:spPr>
        <p:txBody>
          <a:bodyPr/>
          <a:lstStyle/>
          <a:p>
            <a:pPr algn="r"/>
            <a:fld id="{FA8B4EAA-D7CF-9647-B17E-FEE79D3DACEE}" type="slidenum">
              <a:rPr lang="en-US" smtClean="0"/>
              <a:pPr algn="r"/>
              <a:t>19</a:t>
            </a:fld>
            <a:endParaRPr lang="en-US"/>
          </a:p>
        </p:txBody>
      </p:sp>
    </p:spTree>
    <p:extLst>
      <p:ext uri="{BB962C8B-B14F-4D97-AF65-F5344CB8AC3E}">
        <p14:creationId xmlns:p14="http://schemas.microsoft.com/office/powerpoint/2010/main" val="38890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A55139-0702-2BE4-EF16-80E35117440E}"/>
              </a:ext>
            </a:extLst>
          </p:cNvPr>
          <p:cNvGraphicFramePr>
            <a:graphicFrameLocks noChangeAspect="1"/>
          </p:cNvGraphicFramePr>
          <p:nvPr>
            <p:custDataLst>
              <p:tags r:id="rId1"/>
            </p:custDataLst>
            <p:extLst>
              <p:ext uri="{D42A27DB-BD31-4B8C-83A1-F6EECF244321}">
                <p14:modId xmlns:p14="http://schemas.microsoft.com/office/powerpoint/2010/main" val="17270002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3AA55139-0702-2BE4-EF16-80E35117440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5107B87-3AF1-97E6-A6A8-64BF17CE3D17}"/>
              </a:ext>
            </a:extLst>
          </p:cNvPr>
          <p:cNvSpPr>
            <a:spLocks noGrp="1"/>
          </p:cNvSpPr>
          <p:nvPr>
            <p:ph type="title"/>
          </p:nvPr>
        </p:nvSpPr>
        <p:spPr/>
        <p:txBody>
          <a:bodyPr vert="horz"/>
          <a:lstStyle/>
          <a:p>
            <a:r>
              <a:rPr lang="en-GB"/>
              <a:t>The 2026 Budget is a milestone document that achieves fiscal goals, demonstrates resilience and progress</a:t>
            </a:r>
            <a:endParaRPr lang="en-US"/>
          </a:p>
        </p:txBody>
      </p:sp>
      <p:grpSp>
        <p:nvGrpSpPr>
          <p:cNvPr id="23" name="Group 22">
            <a:extLst>
              <a:ext uri="{FF2B5EF4-FFF2-40B4-BE49-F238E27FC236}">
                <a16:creationId xmlns:a16="http://schemas.microsoft.com/office/drawing/2014/main" id="{CA621739-93FA-04DE-19FE-007B41377964}"/>
              </a:ext>
            </a:extLst>
          </p:cNvPr>
          <p:cNvGrpSpPr/>
          <p:nvPr/>
        </p:nvGrpSpPr>
        <p:grpSpPr>
          <a:xfrm>
            <a:off x="1519918" y="1223230"/>
            <a:ext cx="10672082" cy="6100454"/>
            <a:chOff x="714375" y="1889656"/>
            <a:chExt cx="16859250" cy="7346418"/>
          </a:xfrm>
        </p:grpSpPr>
        <p:sp>
          <p:nvSpPr>
            <p:cNvPr id="21" name="Rectangle 20">
              <a:extLst>
                <a:ext uri="{FF2B5EF4-FFF2-40B4-BE49-F238E27FC236}">
                  <a16:creationId xmlns:a16="http://schemas.microsoft.com/office/drawing/2014/main" id="{BB54411B-36FE-122B-06DB-BF53382E7CDF}"/>
                </a:ext>
              </a:extLst>
            </p:cNvPr>
            <p:cNvSpPr/>
            <p:nvPr/>
          </p:nvSpPr>
          <p:spPr>
            <a:xfrm>
              <a:off x="714375" y="1889656"/>
              <a:ext cx="16859250" cy="522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r>
                <a:rPr lang="en-US" sz="1400" b="1">
                  <a:latin typeface="Calibri" panose="020F0502020204030204" pitchFamily="34" charset="0"/>
                  <a:cs typeface="Calibri" panose="020F0502020204030204" pitchFamily="34" charset="0"/>
                </a:rPr>
                <a:t>2026 Budget: A fiscal turning point in a resilient economy </a:t>
              </a:r>
            </a:p>
          </p:txBody>
        </p:sp>
        <p:sp>
          <p:nvSpPr>
            <p:cNvPr id="22" name="Rectangle 21">
              <a:extLst>
                <a:ext uri="{FF2B5EF4-FFF2-40B4-BE49-F238E27FC236}">
                  <a16:creationId xmlns:a16="http://schemas.microsoft.com/office/drawing/2014/main" id="{B4BBAAA2-AFBC-F47D-B47C-56FB15132339}"/>
                </a:ext>
              </a:extLst>
            </p:cNvPr>
            <p:cNvSpPr/>
            <p:nvPr/>
          </p:nvSpPr>
          <p:spPr>
            <a:xfrm>
              <a:off x="714375" y="2411655"/>
              <a:ext cx="16859250" cy="68244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108000" rIns="91440" bIns="108000" rtlCol="0" anchor="t"/>
            <a:lstStyle/>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economic outlook has improved moderately, and the public finances have reached an important milestone. </a:t>
              </a:r>
            </a:p>
            <a:p>
              <a:pPr marL="359410" lvl="0" indent="-35941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a:ea typeface="Calibri"/>
                  <a:cs typeface="Calibri"/>
                </a:rPr>
                <a:t>The economy is expected to grow by 1.6 per cent in 2026, up from 1.4 per cent in 2025. Real GDP growth is forecast to reach 2 per cent by 2028, supported by continued momentum on structural reforms, improving confidence, lower interest rates and higher investment.</a:t>
              </a:r>
            </a:p>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debt ratio will </a:t>
              </a:r>
              <a:r>
                <a:rPr lang="en-US" sz="1400" err="1">
                  <a:solidFill>
                    <a:schemeClr val="tx1"/>
                  </a:solidFill>
                  <a:latin typeface="Calibri" panose="020F0502020204030204" pitchFamily="34" charset="0"/>
                  <a:ea typeface="Calibri" panose="020F0502020204030204" pitchFamily="34" charset="0"/>
                  <a:cs typeface="Calibri" panose="020F0502020204030204" pitchFamily="34" charset="0"/>
                </a:rPr>
                <a:t>stabilise</a:t>
              </a: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 in this financial year and decline thereafter. This will reduce medium-term debt-service costs as a share of revenue and support the sustainable provision of public services.</a:t>
              </a:r>
            </a:p>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Inflation declined to 3.2 per cent in 2025 helping to improve affordability for households and keep interest rates lower.</a:t>
              </a:r>
            </a:p>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Growth-enhancing reforms have progressed in energy, transport, telecommunications and visa provision. But overcoming obstacles to implementation, higher investment and improvements in basic services remain critical to creating jobs and reducing poverty.</a:t>
              </a:r>
            </a:p>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Budget reforms are under way to make government more efficient and cut wasteful programmes and activities. </a:t>
              </a:r>
            </a:p>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R20 billion tax increase previously </a:t>
              </a:r>
              <a:r>
                <a:rPr lang="en-US" sz="1400" err="1">
                  <a:solidFill>
                    <a:schemeClr val="tx1"/>
                  </a:solidFill>
                  <a:latin typeface="Calibri" panose="020F0502020204030204" pitchFamily="34" charset="0"/>
                  <a:ea typeface="Calibri" panose="020F0502020204030204" pitchFamily="34" charset="0"/>
                  <a:cs typeface="Calibri" panose="020F0502020204030204" pitchFamily="34" charset="0"/>
                </a:rPr>
                <a:t>pencilled</a:t>
              </a: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 in for the 2026 Budget is withdrawn and personal income tax brackets and medical tax credits will be fully adjusted for inflation, after two years with no inflationary relief. </a:t>
              </a:r>
            </a:p>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Tax thresholds and limits are also adjusted for the impact of inflation, to assist small businesses and encourage savings.</a:t>
              </a:r>
            </a:p>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2026 Budget introduces a fundamental shift in subnational fiscal architecture, moving from oversight to active structural intervention. This involves changes to legislation, governance, and technology at the municipal level, and strict headcount controls and compensation discipline at the provincial level.</a:t>
              </a:r>
            </a:p>
            <a:p>
              <a:pPr marL="360000" lvl="0" indent="-360000">
                <a:spcBef>
                  <a:spcPts val="300"/>
                </a:spcBef>
                <a:spcAft>
                  <a:spcPts val="300"/>
                </a:spcAft>
                <a:buClr>
                  <a:schemeClr val="accent1"/>
                </a:buClr>
                <a:buSzPct val="100000"/>
                <a:buFont typeface="Symbol" panose="05050102010706020507" pitchFamily="18" charset="2"/>
                <a:buChar char=""/>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The 2026 Budget reflects the improvements  in South Africa’s debt portfolio, including a credit rating upgrade and declining bond yields, increased investor confidence and lower borrowing costs.</a:t>
              </a:r>
            </a:p>
          </p:txBody>
        </p:sp>
      </p:grpSp>
      <p:sp>
        <p:nvSpPr>
          <p:cNvPr id="2" name="Slide Number Placeholder 1">
            <a:extLst>
              <a:ext uri="{FF2B5EF4-FFF2-40B4-BE49-F238E27FC236}">
                <a16:creationId xmlns:a16="http://schemas.microsoft.com/office/drawing/2014/main" id="{603EB1CC-B99D-40AF-FDF2-EDB302CCDB08}"/>
              </a:ext>
            </a:extLst>
          </p:cNvPr>
          <p:cNvSpPr>
            <a:spLocks noGrp="1"/>
          </p:cNvSpPr>
          <p:nvPr>
            <p:ph type="sldNum" sz="quarter" idx="12"/>
          </p:nvPr>
        </p:nvSpPr>
        <p:spPr>
          <a:xfrm>
            <a:off x="11034546" y="151383"/>
            <a:ext cx="1031779" cy="430843"/>
          </a:xfrm>
        </p:spPr>
        <p:txBody>
          <a:bodyPr/>
          <a:lstStyle/>
          <a:p>
            <a:pPr algn="r"/>
            <a:fld id="{FA8B4EAA-D7CF-9647-B17E-FEE79D3DACEE}" type="slidenum">
              <a:rPr lang="en-US" smtClean="0"/>
              <a:pPr algn="r"/>
              <a:t>2</a:t>
            </a:fld>
            <a:endParaRPr lang="en-US"/>
          </a:p>
        </p:txBody>
      </p:sp>
    </p:spTree>
    <p:extLst>
      <p:ext uri="{BB962C8B-B14F-4D97-AF65-F5344CB8AC3E}">
        <p14:creationId xmlns:p14="http://schemas.microsoft.com/office/powerpoint/2010/main" val="209788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4C38AF6-51F8-D5A7-D72A-50492B365CA2}"/>
              </a:ext>
            </a:extLst>
          </p:cNvPr>
          <p:cNvGraphicFramePr>
            <a:graphicFrameLocks noChangeAspect="1"/>
          </p:cNvGraphicFramePr>
          <p:nvPr>
            <p:custDataLst>
              <p:tags r:id="rId1"/>
            </p:custDataLst>
            <p:extLst>
              <p:ext uri="{D42A27DB-BD31-4B8C-83A1-F6EECF244321}">
                <p14:modId xmlns:p14="http://schemas.microsoft.com/office/powerpoint/2010/main" val="407614270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0" name="think-cell data - do not delete" hidden="1">
                        <a:extLst>
                          <a:ext uri="{FF2B5EF4-FFF2-40B4-BE49-F238E27FC236}">
                            <a16:creationId xmlns:a16="http://schemas.microsoft.com/office/drawing/2014/main" id="{E4C38AF6-51F8-D5A7-D72A-50492B365CA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4CBD2C8D-4015-AAC9-8928-93A5C0C8ECFE}"/>
              </a:ext>
            </a:extLst>
          </p:cNvPr>
          <p:cNvSpPr>
            <a:spLocks noGrp="1"/>
          </p:cNvSpPr>
          <p:nvPr>
            <p:ph type="title"/>
          </p:nvPr>
        </p:nvSpPr>
        <p:spPr>
          <a:xfrm>
            <a:off x="4756638" y="2766218"/>
            <a:ext cx="2678723" cy="1325563"/>
          </a:xfrm>
        </p:spPr>
        <p:txBody>
          <a:bodyPr vert="horz"/>
          <a:lstStyle/>
          <a:p>
            <a:r>
              <a:rPr lang="en-US" b="1"/>
              <a:t>Thank you</a:t>
            </a:r>
          </a:p>
        </p:txBody>
      </p:sp>
      <p:sp>
        <p:nvSpPr>
          <p:cNvPr id="7" name="Slide Number Placeholder 6">
            <a:extLst>
              <a:ext uri="{FF2B5EF4-FFF2-40B4-BE49-F238E27FC236}">
                <a16:creationId xmlns:a16="http://schemas.microsoft.com/office/drawing/2014/main" id="{4DE46E44-DE8B-EFF3-3E2E-F0D100749850}"/>
              </a:ext>
            </a:extLst>
          </p:cNvPr>
          <p:cNvSpPr>
            <a:spLocks noGrp="1"/>
          </p:cNvSpPr>
          <p:nvPr>
            <p:ph type="sldNum" sz="quarter" idx="12"/>
          </p:nvPr>
        </p:nvSpPr>
        <p:spPr/>
        <p:txBody>
          <a:bodyPr/>
          <a:lstStyle/>
          <a:p>
            <a:fld id="{97EE878C-8134-2F48-B4E0-56C993B897B0}" type="slidenum">
              <a:rPr lang="en-US" smtClean="0"/>
              <a:t>20</a:t>
            </a:fld>
            <a:endParaRPr lang="en-US"/>
          </a:p>
        </p:txBody>
      </p:sp>
    </p:spTree>
    <p:extLst>
      <p:ext uri="{BB962C8B-B14F-4D97-AF65-F5344CB8AC3E}">
        <p14:creationId xmlns:p14="http://schemas.microsoft.com/office/powerpoint/2010/main" val="15728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4F54DBC-1FA4-3523-AA97-ABC8D482FE9D}"/>
              </a:ext>
            </a:extLst>
          </p:cNvPr>
          <p:cNvGraphicFramePr>
            <a:graphicFrameLocks noChangeAspect="1"/>
          </p:cNvGraphicFramePr>
          <p:nvPr>
            <p:custDataLst>
              <p:tags r:id="rId1"/>
            </p:custDataLst>
            <p:extLst>
              <p:ext uri="{D42A27DB-BD31-4B8C-83A1-F6EECF244321}">
                <p14:modId xmlns:p14="http://schemas.microsoft.com/office/powerpoint/2010/main" val="3288150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think-cell data - do not delete" hidden="1">
                        <a:extLst>
                          <a:ext uri="{FF2B5EF4-FFF2-40B4-BE49-F238E27FC236}">
                            <a16:creationId xmlns:a16="http://schemas.microsoft.com/office/drawing/2014/main" id="{54F54DBC-1FA4-3523-AA97-ABC8D482FE9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417453-47CB-4DE1-3943-F3ECA965AA74}"/>
              </a:ext>
            </a:extLst>
          </p:cNvPr>
          <p:cNvSpPr>
            <a:spLocks noGrp="1"/>
          </p:cNvSpPr>
          <p:nvPr>
            <p:ph type="title"/>
          </p:nvPr>
        </p:nvSpPr>
        <p:spPr/>
        <p:txBody>
          <a:bodyPr vert="horz"/>
          <a:lstStyle/>
          <a:p>
            <a:r>
              <a:rPr lang="en-US"/>
              <a:t>Budget 2026 delivers on the core elements of government’s four pillar macroeconomic strategy</a:t>
            </a:r>
          </a:p>
        </p:txBody>
      </p:sp>
      <p:sp>
        <p:nvSpPr>
          <p:cNvPr id="18" name="Rectangle 17">
            <a:extLst>
              <a:ext uri="{FF2B5EF4-FFF2-40B4-BE49-F238E27FC236}">
                <a16:creationId xmlns:a16="http://schemas.microsoft.com/office/drawing/2014/main" id="{00C7D104-50C7-B378-4A2F-113BDBCE5512}"/>
              </a:ext>
            </a:extLst>
          </p:cNvPr>
          <p:cNvSpPr/>
          <p:nvPr/>
        </p:nvSpPr>
        <p:spPr>
          <a:xfrm>
            <a:off x="1895707" y="1085032"/>
            <a:ext cx="2310196" cy="6309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spAutoFit/>
          </a:bodyPr>
          <a:lstStyle/>
          <a:p>
            <a:r>
              <a:rPr lang="en-ZA" sz="1400" b="1">
                <a:latin typeface="Calibri" panose="020F0502020204030204" pitchFamily="34" charset="0"/>
                <a:cs typeface="Calibri" panose="020F0502020204030204" pitchFamily="34" charset="0"/>
              </a:rPr>
              <a:t>Maintaining macroeconomic stability</a:t>
            </a:r>
            <a:endParaRPr lang="en-US" sz="1400" b="1">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A7D4787-C37E-582B-364F-92288FB98BA7}"/>
              </a:ext>
            </a:extLst>
          </p:cNvPr>
          <p:cNvSpPr/>
          <p:nvPr/>
        </p:nvSpPr>
        <p:spPr>
          <a:xfrm>
            <a:off x="1913658" y="1715968"/>
            <a:ext cx="2310196" cy="50119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108000" rIns="91440" bIns="108000" rtlCol="0" anchor="t"/>
          <a:lstStyle/>
          <a:p>
            <a:pPr lvl="0" algn="just" defTabSz="914400" eaLnBrk="0" fontAlgn="base" hangingPunct="0">
              <a:spcBef>
                <a:spcPct val="0"/>
              </a:spcBef>
              <a:spcAft>
                <a:spcPts val="300"/>
              </a:spcAft>
            </a:pPr>
            <a:r>
              <a:rPr lang="en-ZA" altLang="en-US" sz="1400">
                <a:solidFill>
                  <a:schemeClr val="tx1"/>
                </a:solidFill>
                <a:latin typeface="Calibri"/>
                <a:ea typeface="Calibri"/>
                <a:cs typeface="Calibri"/>
              </a:rPr>
              <a:t>Stabilising public debt, maintaining sound monetary policy, and committing to fiscal prudence.</a:t>
            </a:r>
          </a:p>
          <a:p>
            <a:pPr algn="just" defTabSz="914400" eaLnBrk="0" fontAlgn="base" hangingPunct="0">
              <a:spcBef>
                <a:spcPct val="0"/>
              </a:spcBef>
              <a:spcAft>
                <a:spcPts val="300"/>
              </a:spcAft>
            </a:pPr>
            <a:r>
              <a:rPr lang="en-ZA" altLang="en-US" sz="1400">
                <a:solidFill>
                  <a:schemeClr val="tx1"/>
                </a:solidFill>
                <a:latin typeface="Calibri"/>
                <a:ea typeface="Calibri"/>
                <a:cs typeface="Calibri"/>
              </a:rPr>
              <a:t>
New inflation target of 3% with a 1 percentage point tolerance band aims to anchor inflation expectations lower, reduce debt service costs, and reduce inflation over time.</a:t>
            </a:r>
          </a:p>
          <a:p>
            <a:pPr algn="just" defTabSz="914400">
              <a:spcBef>
                <a:spcPct val="0"/>
              </a:spcBef>
              <a:spcAft>
                <a:spcPts val="300"/>
              </a:spcAft>
            </a:pPr>
            <a:endParaRPr lang="en-ZA" altLang="en-US" sz="1400">
              <a:solidFill>
                <a:schemeClr val="tx1"/>
              </a:solidFill>
              <a:latin typeface="Calibri"/>
              <a:ea typeface="Calibri"/>
              <a:cs typeface="Calibri"/>
            </a:endParaRPr>
          </a:p>
          <a:p>
            <a:pPr algn="just" defTabSz="914400">
              <a:spcBef>
                <a:spcPct val="0"/>
              </a:spcBef>
              <a:spcAft>
                <a:spcPts val="300"/>
              </a:spcAft>
            </a:pPr>
            <a:endParaRPr lang="en-ZA" altLang="en-US" sz="1400">
              <a:solidFill>
                <a:schemeClr val="tx1"/>
              </a:solidFill>
              <a:latin typeface="Calibri"/>
              <a:ea typeface="Calibri"/>
              <a:cs typeface="Calibri"/>
            </a:endParaRPr>
          </a:p>
        </p:txBody>
      </p:sp>
      <p:sp>
        <p:nvSpPr>
          <p:cNvPr id="20" name="Rectangle 19">
            <a:extLst>
              <a:ext uri="{FF2B5EF4-FFF2-40B4-BE49-F238E27FC236}">
                <a16:creationId xmlns:a16="http://schemas.microsoft.com/office/drawing/2014/main" id="{6C620A92-E87C-2329-9F5A-1041DB5498C3}"/>
              </a:ext>
            </a:extLst>
          </p:cNvPr>
          <p:cNvSpPr/>
          <p:nvPr/>
        </p:nvSpPr>
        <p:spPr>
          <a:xfrm>
            <a:off x="4478693" y="1148705"/>
            <a:ext cx="2310196" cy="503590"/>
          </a:xfrm>
          <a:prstGeom prst="rect">
            <a:avLst/>
          </a:prstGeom>
          <a:solidFill>
            <a:srgbClr val="27383F"/>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spAutoFit/>
          </a:bodyPr>
          <a:lstStyle/>
          <a:p>
            <a:r>
              <a:rPr lang="en-ZA" sz="1400" b="1">
                <a:latin typeface="Calibri" panose="020F0502020204030204" pitchFamily="34" charset="0"/>
                <a:cs typeface="Calibri" panose="020F0502020204030204" pitchFamily="34" charset="0"/>
              </a:rPr>
              <a:t>Implementing structural reforms for growth</a:t>
            </a:r>
            <a:endParaRPr lang="en-US" sz="1400" b="1">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E4819053-6443-794A-1BE5-68DEF4E10193}"/>
              </a:ext>
            </a:extLst>
          </p:cNvPr>
          <p:cNvSpPr/>
          <p:nvPr/>
        </p:nvSpPr>
        <p:spPr>
          <a:xfrm>
            <a:off x="9644666" y="1023476"/>
            <a:ext cx="2401022" cy="626701"/>
          </a:xfrm>
          <a:prstGeom prst="rect">
            <a:avLst/>
          </a:prstGeom>
          <a:solidFill>
            <a:srgbClr val="27383F"/>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r>
              <a:rPr lang="en-US" sz="1400" b="1">
                <a:latin typeface="Calibri" panose="020F0502020204030204" pitchFamily="34" charset="0"/>
                <a:cs typeface="Calibri" panose="020F0502020204030204" pitchFamily="34" charset="0"/>
              </a:rPr>
              <a:t>Accelerating infrastructure investment</a:t>
            </a:r>
          </a:p>
        </p:txBody>
      </p:sp>
      <p:sp>
        <p:nvSpPr>
          <p:cNvPr id="22" name="Rectangle 21">
            <a:extLst>
              <a:ext uri="{FF2B5EF4-FFF2-40B4-BE49-F238E27FC236}">
                <a16:creationId xmlns:a16="http://schemas.microsoft.com/office/drawing/2014/main" id="{51452683-BCA6-6528-66CA-D97F0E824875}"/>
              </a:ext>
            </a:extLst>
          </p:cNvPr>
          <p:cNvSpPr/>
          <p:nvPr/>
        </p:nvSpPr>
        <p:spPr>
          <a:xfrm>
            <a:off x="4478693" y="1693618"/>
            <a:ext cx="2310196" cy="5247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t"/>
          <a:lstStyle/>
          <a:p>
            <a:pPr lvl="0" eaLnBrk="0" fontAlgn="base" hangingPunct="0">
              <a:spcBef>
                <a:spcPct val="0"/>
              </a:spcBef>
              <a:spcAft>
                <a:spcPts val="300"/>
              </a:spcAft>
            </a:pPr>
            <a:r>
              <a:rPr lang="en-ZA" altLang="en-US" sz="1400">
                <a:solidFill>
                  <a:schemeClr val="tx1"/>
                </a:solidFill>
                <a:latin typeface="Calibri" panose="020F0502020204030204" pitchFamily="34" charset="0"/>
                <a:ea typeface="Calibri" panose="020F0502020204030204" pitchFamily="34" charset="0"/>
                <a:cs typeface="Calibri" panose="020F0502020204030204" pitchFamily="34" charset="0"/>
              </a:rPr>
              <a:t>Significant progress made in stabilising the operations in the electricity and logistics sectors, critical for arresting economic decline. 
Interventions aimed at introducing private sector participation are progressing, including the introduction of open access on freight rail and private sector transmission investments.
Institutional reforms underway will support the restructuring of key state-owned companies to reposition their balance sheets and performance, strengthen regulation and create an enabling environment for increased investment. </a:t>
            </a:r>
          </a:p>
          <a:p>
            <a:pPr lvl="0" eaLnBrk="0" fontAlgn="base" hangingPunct="0">
              <a:spcBef>
                <a:spcPct val="0"/>
              </a:spcBef>
              <a:spcAft>
                <a:spcPts val="300"/>
              </a:spcAft>
            </a:pPr>
            <a:r>
              <a:rPr lang="en-ZA" altLang="en-US" sz="140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ZA" altLang="en-US" sz="1400">
              <a:solidFill>
                <a:schemeClr val="tx1"/>
              </a:solidFill>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D3A23B35-20AE-AECB-E3D5-0CCA05F1C9E1}"/>
              </a:ext>
            </a:extLst>
          </p:cNvPr>
          <p:cNvSpPr/>
          <p:nvPr/>
        </p:nvSpPr>
        <p:spPr>
          <a:xfrm>
            <a:off x="9644666" y="1693618"/>
            <a:ext cx="2547334" cy="5247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08000" bIns="108000" rtlCol="0" anchor="t"/>
          <a:lstStyle/>
          <a:p>
            <a:pPr>
              <a:spcBef>
                <a:spcPts val="300"/>
              </a:spcBef>
              <a:spcAft>
                <a:spcPts val="300"/>
              </a:spcAft>
              <a:buClr>
                <a:schemeClr val="accent1"/>
              </a:buClr>
              <a:buSzPct val="100000"/>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Government plans to invest R1.07 trillion in infrastructure over the medium term</a:t>
            </a:r>
          </a:p>
          <a:p>
            <a:pPr>
              <a:spcBef>
                <a:spcPts val="300"/>
              </a:spcBef>
              <a:spcAft>
                <a:spcPts val="300"/>
              </a:spcAft>
              <a:buClr>
                <a:schemeClr val="accent1"/>
              </a:buClr>
              <a:buSzPct val="100000"/>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In 2025, government raised R11.8 billion through an infrastructure bond</a:t>
            </a:r>
          </a:p>
          <a:p>
            <a:pPr>
              <a:spcBef>
                <a:spcPts val="300"/>
              </a:spcBef>
              <a:spcAft>
                <a:spcPts val="300"/>
              </a:spcAft>
              <a:buClr>
                <a:schemeClr val="accent1"/>
              </a:buClr>
              <a:buSzPct val="100000"/>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NT and DBSA are establishing the Infrastructure Finance and Implementation Support Agency</a:t>
            </a:r>
          </a:p>
          <a:p>
            <a:pPr>
              <a:spcBef>
                <a:spcPts val="300"/>
              </a:spcBef>
              <a:spcAft>
                <a:spcPts val="300"/>
              </a:spcAft>
              <a:buClr>
                <a:schemeClr val="accent1"/>
              </a:buClr>
              <a:buSzPct val="100000"/>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PPP regulations are revised for national and provincial governments, with municipal regulations to be finalized by June 2026.</a:t>
            </a:r>
          </a:p>
          <a:p>
            <a:pPr>
              <a:spcBef>
                <a:spcPts val="300"/>
              </a:spcBef>
              <a:spcAft>
                <a:spcPts val="300"/>
              </a:spcAft>
              <a:buClr>
                <a:schemeClr val="accent1"/>
              </a:buClr>
              <a:buSzPct val="100000"/>
            </a:pPr>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Metro trading services reform will ensure the reinvestment of service revenues into infrastructure, with R27.7 billion allocated over the MTEF.</a:t>
            </a:r>
          </a:p>
        </p:txBody>
      </p:sp>
      <p:sp>
        <p:nvSpPr>
          <p:cNvPr id="24" name="Rectangle 23">
            <a:extLst>
              <a:ext uri="{FF2B5EF4-FFF2-40B4-BE49-F238E27FC236}">
                <a16:creationId xmlns:a16="http://schemas.microsoft.com/office/drawing/2014/main" id="{86DC5D7E-B051-31FE-DBA9-D16FA62E7449}"/>
              </a:ext>
            </a:extLst>
          </p:cNvPr>
          <p:cNvSpPr/>
          <p:nvPr/>
        </p:nvSpPr>
        <p:spPr>
          <a:xfrm>
            <a:off x="7061680" y="1023476"/>
            <a:ext cx="2310196" cy="626701"/>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lstStyle/>
          <a:p>
            <a:r>
              <a:rPr lang="en-ZA" sz="1400" b="1">
                <a:latin typeface="Calibri" panose="020F0502020204030204" pitchFamily="34" charset="0"/>
                <a:cs typeface="Calibri" panose="020F0502020204030204" pitchFamily="34" charset="0"/>
              </a:rPr>
              <a:t>Boosting state capability</a:t>
            </a:r>
            <a:r>
              <a:rPr lang="en-US" sz="1400">
                <a:latin typeface="Calibri" panose="020F0502020204030204" pitchFamily="34" charset="0"/>
                <a:cs typeface="Calibri" panose="020F0502020204030204" pitchFamily="34" charset="0"/>
              </a:rPr>
              <a:t> </a:t>
            </a:r>
            <a:endParaRPr lang="en-US" sz="1400" b="1">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FDCF68F6-E8D7-2965-48FB-56234F8CAF28}"/>
              </a:ext>
            </a:extLst>
          </p:cNvPr>
          <p:cNvSpPr/>
          <p:nvPr/>
        </p:nvSpPr>
        <p:spPr>
          <a:xfrm>
            <a:off x="7061680" y="1693618"/>
            <a:ext cx="2310196" cy="5247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108000" rIns="91440" bIns="108000" rtlCol="0" anchor="t"/>
          <a:lstStyle/>
          <a:p>
            <a:pPr>
              <a:spcBef>
                <a:spcPts val="300"/>
              </a:spcBef>
              <a:spcAft>
                <a:spcPts val="300"/>
              </a:spcAft>
              <a:buClr>
                <a:schemeClr val="accent1"/>
              </a:buClr>
              <a:buSzPct val="100000"/>
            </a:pPr>
            <a:r>
              <a:rPr lang="en-US" sz="1400">
                <a:solidFill>
                  <a:schemeClr val="tx1"/>
                </a:solidFill>
                <a:latin typeface="Calibri"/>
                <a:ea typeface="Calibri"/>
                <a:cs typeface="Calibri"/>
              </a:rPr>
              <a:t>Operation </a:t>
            </a:r>
            <a:r>
              <a:rPr lang="en-US" sz="1400" err="1">
                <a:solidFill>
                  <a:schemeClr val="tx1"/>
                </a:solidFill>
                <a:latin typeface="Calibri"/>
                <a:ea typeface="Calibri"/>
                <a:cs typeface="Calibri"/>
              </a:rPr>
              <a:t>Vulindlela</a:t>
            </a:r>
            <a:r>
              <a:rPr lang="en-US" sz="1400">
                <a:solidFill>
                  <a:schemeClr val="tx1"/>
                </a:solidFill>
                <a:latin typeface="Calibri"/>
                <a:ea typeface="Calibri"/>
                <a:cs typeface="Calibri"/>
              </a:rPr>
              <a:t> Phase II prioritizes reforms to improve local government, impacting economic activity and millions of people.
Implementing a utility model for water and electricity, emphasizing accountability and business-like operations.
Passing the Public Service Amendment Bill to standardize and professionalize senior official appointments in local government.</a:t>
            </a:r>
            <a:endParaRPr lang="en-US">
              <a:solidFill>
                <a:schemeClr val="tx1"/>
              </a:solidFill>
              <a:latin typeface="Calibri"/>
              <a:ea typeface="Calibri"/>
              <a:cs typeface="Calibri"/>
            </a:endParaRPr>
          </a:p>
          <a:p>
            <a:pPr>
              <a:spcBef>
                <a:spcPts val="300"/>
              </a:spcBef>
              <a:spcAft>
                <a:spcPts val="300"/>
              </a:spcAft>
            </a:pPr>
            <a:r>
              <a:rPr lang="en-US" sz="1400">
                <a:solidFill>
                  <a:schemeClr val="tx1"/>
                </a:solidFill>
                <a:latin typeface="Calibri"/>
                <a:ea typeface="Calibri"/>
                <a:cs typeface="Calibri"/>
              </a:rPr>
              <a:t>
</a:t>
            </a:r>
          </a:p>
        </p:txBody>
      </p:sp>
      <p:sp>
        <p:nvSpPr>
          <p:cNvPr id="29" name="Rectangle 5">
            <a:extLst>
              <a:ext uri="{FF2B5EF4-FFF2-40B4-BE49-F238E27FC236}">
                <a16:creationId xmlns:a16="http://schemas.microsoft.com/office/drawing/2014/main" id="{0123BE48-4EE7-449C-88B2-C06857A18D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0">
            <a:extLst>
              <a:ext uri="{FF2B5EF4-FFF2-40B4-BE49-F238E27FC236}">
                <a16:creationId xmlns:a16="http://schemas.microsoft.com/office/drawing/2014/main" id="{E7743379-62C4-DB38-3F87-285BD40B8739}"/>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Slide Number Placeholder 12">
            <a:extLst>
              <a:ext uri="{FF2B5EF4-FFF2-40B4-BE49-F238E27FC236}">
                <a16:creationId xmlns:a16="http://schemas.microsoft.com/office/drawing/2014/main" id="{B4E43ED3-5049-9E04-B630-23F973D5DBEF}"/>
              </a:ext>
            </a:extLst>
          </p:cNvPr>
          <p:cNvSpPr>
            <a:spLocks noGrp="1"/>
          </p:cNvSpPr>
          <p:nvPr>
            <p:ph type="sldNum" sz="quarter" idx="12"/>
          </p:nvPr>
        </p:nvSpPr>
        <p:spPr>
          <a:xfrm>
            <a:off x="11250046" y="151384"/>
            <a:ext cx="439498" cy="430843"/>
          </a:xfrm>
        </p:spPr>
        <p:txBody>
          <a:bodyPr/>
          <a:lstStyle/>
          <a:p>
            <a:pPr algn="r"/>
            <a:fld id="{FA8B4EAA-D7CF-9647-B17E-FEE79D3DACEE}" type="slidenum">
              <a:rPr lang="en-US" smtClean="0"/>
              <a:pPr algn="r"/>
              <a:t>3</a:t>
            </a:fld>
            <a:endParaRPr lang="en-US"/>
          </a:p>
        </p:txBody>
      </p:sp>
    </p:spTree>
    <p:extLst>
      <p:ext uri="{BB962C8B-B14F-4D97-AF65-F5344CB8AC3E}">
        <p14:creationId xmlns:p14="http://schemas.microsoft.com/office/powerpoint/2010/main" val="72196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9135E6D-3913-282B-7A60-F54499B18849}"/>
              </a:ext>
            </a:extLst>
          </p:cNvPr>
          <p:cNvGraphicFramePr>
            <a:graphicFrameLocks noChangeAspect="1"/>
          </p:cNvGraphicFramePr>
          <p:nvPr>
            <p:custDataLst>
              <p:tags r:id="rId1"/>
            </p:custDataLst>
            <p:extLst>
              <p:ext uri="{D42A27DB-BD31-4B8C-83A1-F6EECF244321}">
                <p14:modId xmlns:p14="http://schemas.microsoft.com/office/powerpoint/2010/main" val="17304377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8" name="think-cell data - do not delete" hidden="1">
                        <a:extLst>
                          <a:ext uri="{FF2B5EF4-FFF2-40B4-BE49-F238E27FC236}">
                            <a16:creationId xmlns:a16="http://schemas.microsoft.com/office/drawing/2014/main" id="{19135E6D-3913-282B-7A60-F54499B1884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A3C2D6-9355-EEE5-837B-2E6D10C3FD3A}"/>
              </a:ext>
            </a:extLst>
          </p:cNvPr>
          <p:cNvSpPr>
            <a:spLocks noGrp="1"/>
          </p:cNvSpPr>
          <p:nvPr>
            <p:ph type="title"/>
          </p:nvPr>
        </p:nvSpPr>
        <p:spPr/>
        <p:txBody>
          <a:bodyPr vert="horz"/>
          <a:lstStyle/>
          <a:p>
            <a:r>
              <a:rPr lang="en-GB"/>
              <a:t>Domestic economic growth is forecast to rise to 2% by the end of MTEF and inflation remains well anchored</a:t>
            </a:r>
          </a:p>
        </p:txBody>
      </p:sp>
      <p:sp>
        <p:nvSpPr>
          <p:cNvPr id="3" name="Text Placeholder 2">
            <a:extLst>
              <a:ext uri="{FF2B5EF4-FFF2-40B4-BE49-F238E27FC236}">
                <a16:creationId xmlns:a16="http://schemas.microsoft.com/office/drawing/2014/main" id="{5CDA6A02-7C6C-9104-68EE-82CCC87DF65B}"/>
              </a:ext>
            </a:extLst>
          </p:cNvPr>
          <p:cNvSpPr>
            <a:spLocks noGrp="1"/>
          </p:cNvSpPr>
          <p:nvPr>
            <p:ph type="body" idx="1"/>
          </p:nvPr>
        </p:nvSpPr>
        <p:spPr/>
        <p:txBody>
          <a:bodyPr/>
          <a:lstStyle/>
          <a:p>
            <a:r>
              <a:rPr lang="en-ZA"/>
              <a:t>Domestic economic forecast</a:t>
            </a:r>
          </a:p>
        </p:txBody>
      </p:sp>
      <p:pic>
        <p:nvPicPr>
          <p:cNvPr id="7" name="Content Placeholder 6">
            <a:extLst>
              <a:ext uri="{FF2B5EF4-FFF2-40B4-BE49-F238E27FC236}">
                <a16:creationId xmlns:a16="http://schemas.microsoft.com/office/drawing/2014/main" id="{B4CAB295-2D34-FD62-CD99-C5B4CCEEB1E3}"/>
              </a:ext>
            </a:extLst>
          </p:cNvPr>
          <p:cNvPicPr>
            <a:picLocks noGrp="1" noChangeAspect="1"/>
          </p:cNvPicPr>
          <p:nvPr>
            <p:ph sz="half" idx="2"/>
          </p:nvPr>
        </p:nvPicPr>
        <p:blipFill>
          <a:blip r:embed="rId6"/>
          <a:stretch>
            <a:fillRect/>
          </a:stretch>
        </p:blipFill>
        <p:spPr>
          <a:xfrm>
            <a:off x="1617045" y="1941528"/>
            <a:ext cx="6698280" cy="3114065"/>
          </a:xfrm>
          <a:prstGeom prst="rect">
            <a:avLst/>
          </a:prstGeom>
          <a:ln w="28575">
            <a:noFill/>
          </a:ln>
        </p:spPr>
      </p:pic>
      <p:sp>
        <p:nvSpPr>
          <p:cNvPr id="5" name="Content Placeholder 4">
            <a:extLst>
              <a:ext uri="{FF2B5EF4-FFF2-40B4-BE49-F238E27FC236}">
                <a16:creationId xmlns:a16="http://schemas.microsoft.com/office/drawing/2014/main" id="{D0265DE6-56BD-1793-63E5-EE37C3EF8AD4}"/>
              </a:ext>
            </a:extLst>
          </p:cNvPr>
          <p:cNvSpPr>
            <a:spLocks noGrp="1"/>
          </p:cNvSpPr>
          <p:nvPr>
            <p:ph sz="quarter" idx="4"/>
          </p:nvPr>
        </p:nvSpPr>
        <p:spPr>
          <a:xfrm>
            <a:off x="8348072" y="1475186"/>
            <a:ext cx="3843928" cy="4886047"/>
          </a:xfrm>
          <a:noFill/>
        </p:spPr>
        <p:txBody>
          <a:bodyPr vert="horz" lIns="91440" tIns="45720" rIns="91440" bIns="45720" rtlCol="0" anchor="t">
            <a:normAutofit/>
          </a:bodyPr>
          <a:lstStyle/>
          <a:p>
            <a:r>
              <a:rPr lang="en-GB" sz="1400" b="0">
                <a:solidFill>
                  <a:schemeClr val="tx1"/>
                </a:solidFill>
              </a:rPr>
              <a:t>GDP growth is projected at 1.6 per cent in 2026, settling at 2 per cent by the end of the MTEF. </a:t>
            </a:r>
            <a:endParaRPr lang="en-US" sz="1400" b="0">
              <a:solidFill>
                <a:schemeClr val="tx1"/>
              </a:solidFill>
            </a:endParaRPr>
          </a:p>
          <a:p>
            <a:r>
              <a:rPr lang="en-GB" sz="1400" b="0">
                <a:solidFill>
                  <a:schemeClr val="tx1"/>
                </a:solidFill>
              </a:rPr>
              <a:t>Household consumption is still expected to drive domestic demand following strong year-to-date performance. </a:t>
            </a:r>
            <a:endParaRPr lang="en-GB" sz="1400" b="0">
              <a:solidFill>
                <a:schemeClr val="tx1"/>
              </a:solidFill>
              <a:ea typeface="Calibri"/>
              <a:cs typeface="Calibri"/>
            </a:endParaRPr>
          </a:p>
          <a:p>
            <a:r>
              <a:rPr lang="en-GB" sz="1400" b="0">
                <a:solidFill>
                  <a:schemeClr val="tx1"/>
                </a:solidFill>
              </a:rPr>
              <a:t>GDP growth is projected to accelerate marginally to 1.6 per cent in 2026, rising to 2 per cent by the end of the MTEF. This reflects stronger household purchasing power relative to the previous projection.</a:t>
            </a:r>
            <a:endParaRPr lang="en-GB" sz="1400" b="0">
              <a:solidFill>
                <a:schemeClr val="tx1"/>
              </a:solidFill>
              <a:ea typeface="Calibri"/>
              <a:cs typeface="Calibri"/>
            </a:endParaRPr>
          </a:p>
          <a:p>
            <a:r>
              <a:rPr lang="en-GB" sz="1400" b="0">
                <a:solidFill>
                  <a:schemeClr val="tx1"/>
                </a:solidFill>
              </a:rPr>
              <a:t>The medium- to longer-term outlook, however, still depends largely on the easing of uncertainties, the resolution of production-side constraints, and the stabilisation of macroeconomic policy settings.</a:t>
            </a:r>
            <a:endParaRPr lang="en-GB" sz="1400" b="0">
              <a:solidFill>
                <a:schemeClr val="tx1"/>
              </a:solidFill>
              <a:ea typeface="Calibri"/>
              <a:cs typeface="Calibri"/>
            </a:endParaRPr>
          </a:p>
          <a:p>
            <a:r>
              <a:rPr lang="en-GB" sz="1400" b="0">
                <a:solidFill>
                  <a:schemeClr val="tx1"/>
                </a:solidFill>
              </a:rPr>
              <a:t>After easing from 4.4 per cent in 2024 to 3.2 per cent in 2025, consumer inflation is projected to average 3.3 per cent over the MTEF, supported by lower core inflation and easing inflation expectations.</a:t>
            </a:r>
          </a:p>
          <a:p>
            <a:endParaRPr lang="en-ZA" b="0">
              <a:solidFill>
                <a:schemeClr val="tx1"/>
              </a:solidFill>
            </a:endParaRPr>
          </a:p>
        </p:txBody>
      </p:sp>
      <p:grpSp>
        <p:nvGrpSpPr>
          <p:cNvPr id="19" name="Group 18">
            <a:extLst>
              <a:ext uri="{FF2B5EF4-FFF2-40B4-BE49-F238E27FC236}">
                <a16:creationId xmlns:a16="http://schemas.microsoft.com/office/drawing/2014/main" id="{BF9C1A1F-37EC-C92D-AAA2-074ACD9D0920}"/>
              </a:ext>
            </a:extLst>
          </p:cNvPr>
          <p:cNvGrpSpPr/>
          <p:nvPr/>
        </p:nvGrpSpPr>
        <p:grpSpPr>
          <a:xfrm>
            <a:off x="8348071" y="1381401"/>
            <a:ext cx="3741147" cy="5111472"/>
            <a:chOff x="971550" y="5869888"/>
            <a:chExt cx="3875841" cy="2669210"/>
          </a:xfrm>
        </p:grpSpPr>
        <p:sp>
          <p:nvSpPr>
            <p:cNvPr id="20" name="Google Shape;629;p29">
              <a:extLst>
                <a:ext uri="{FF2B5EF4-FFF2-40B4-BE49-F238E27FC236}">
                  <a16:creationId xmlns:a16="http://schemas.microsoft.com/office/drawing/2014/main" id="{D1B5F9C2-05A6-3ABE-208C-0D5D4C708BEA}"/>
                </a:ext>
              </a:extLst>
            </p:cNvPr>
            <p:cNvSpPr/>
            <p:nvPr/>
          </p:nvSpPr>
          <p:spPr>
            <a:xfrm>
              <a:off x="971550" y="5869888"/>
              <a:ext cx="3875841" cy="2669210"/>
            </a:xfrm>
            <a:custGeom>
              <a:avLst/>
              <a:gdLst/>
              <a:ahLst/>
              <a:cxnLst/>
              <a:rect l="l" t="t" r="r" b="b"/>
              <a:pathLst>
                <a:path w="2859" h="2246" extrusionOk="0">
                  <a:moveTo>
                    <a:pt x="0" y="2245"/>
                  </a:moveTo>
                  <a:lnTo>
                    <a:pt x="0" y="0"/>
                  </a:lnTo>
                  <a:lnTo>
                    <a:pt x="2858" y="0"/>
                  </a:lnTo>
                  <a:lnTo>
                    <a:pt x="2858" y="2245"/>
                  </a:lnTo>
                  <a:lnTo>
                    <a:pt x="0" y="2245"/>
                  </a:lnTo>
                </a:path>
              </a:pathLst>
            </a:custGeom>
            <a:noFill/>
            <a:ln>
              <a:solidFill>
                <a:srgbClr val="C00000"/>
              </a:solidFill>
            </a:ln>
          </p:spPr>
          <p:txBody>
            <a:bodyPr spcFirstLastPara="1" wrap="square" lIns="144000" tIns="252000" rIns="144000" bIns="144000" anchor="t" anchorCtr="0">
              <a:noAutofit/>
            </a:bodyPr>
            <a:lstStyle/>
            <a:p>
              <a:pPr marL="230400" indent="-230400">
                <a:spcBef>
                  <a:spcPts val="300"/>
                </a:spcBef>
                <a:spcAft>
                  <a:spcPts val="300"/>
                </a:spcAft>
                <a:buClr>
                  <a:schemeClr val="accent1"/>
                </a:buClr>
                <a:buSzPct val="100000"/>
                <a:buFont typeface="Symbol" panose="05050102010706020507" pitchFamily="18" charset="2"/>
                <a:buChar char=""/>
                <a:defRPr/>
              </a:pPr>
              <a:endParaRPr lang="en-IN" sz="1600">
                <a:latin typeface="Arial" panose="020B0604020202020204" pitchFamily="34" charset="0"/>
                <a:ea typeface="Calibri" panose="020F0502020204030204" pitchFamily="34" charset="0"/>
                <a:cs typeface="Arial" panose="020B0604020202020204" pitchFamily="34" charset="0"/>
                <a:sym typeface="Calibri"/>
              </a:endParaRPr>
            </a:p>
          </p:txBody>
        </p:sp>
        <p:sp>
          <p:nvSpPr>
            <p:cNvPr id="21" name="Google Shape;629;p29">
              <a:extLst>
                <a:ext uri="{FF2B5EF4-FFF2-40B4-BE49-F238E27FC236}">
                  <a16:creationId xmlns:a16="http://schemas.microsoft.com/office/drawing/2014/main" id="{3DE4EC81-6788-801B-1AA4-E0FA2385F590}"/>
                </a:ext>
              </a:extLst>
            </p:cNvPr>
            <p:cNvSpPr/>
            <p:nvPr/>
          </p:nvSpPr>
          <p:spPr>
            <a:xfrm>
              <a:off x="971550" y="5869888"/>
              <a:ext cx="3875841" cy="54000"/>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C00000"/>
            </a:solidFill>
            <a:ln>
              <a:noFill/>
            </a:ln>
          </p:spPr>
          <p:txBody>
            <a:bodyPr spcFirstLastPara="1" wrap="square" lIns="144000" tIns="252000" rIns="144000" bIns="144000" anchor="t" anchorCtr="0">
              <a:noAutofit/>
            </a:bodyPr>
            <a:lstStyle/>
            <a:p>
              <a:pPr marL="230400" indent="-230400" defTabSz="1371600">
                <a:lnSpc>
                  <a:spcPct val="90000"/>
                </a:lnSpc>
                <a:spcBef>
                  <a:spcPts val="1500"/>
                </a:spcBef>
                <a:buFont typeface="Arial" panose="020B0604020202020204" pitchFamily="34" charset="0"/>
                <a:buChar char="•"/>
                <a:defRPr/>
              </a:pPr>
              <a:endParaRPr lang="en-IN" b="1">
                <a:latin typeface="+mj-lt"/>
                <a:ea typeface="Calibri"/>
                <a:cs typeface="Calibri"/>
                <a:sym typeface="Calibri"/>
              </a:endParaRPr>
            </a:p>
          </p:txBody>
        </p:sp>
      </p:grpSp>
      <p:sp>
        <p:nvSpPr>
          <p:cNvPr id="9" name="Slide Number Placeholder 8">
            <a:extLst>
              <a:ext uri="{FF2B5EF4-FFF2-40B4-BE49-F238E27FC236}">
                <a16:creationId xmlns:a16="http://schemas.microsoft.com/office/drawing/2014/main" id="{2399B1FF-3C2E-FFE2-6A5D-E6ABBC1FE51A}"/>
              </a:ext>
            </a:extLst>
          </p:cNvPr>
          <p:cNvSpPr>
            <a:spLocks noGrp="1"/>
          </p:cNvSpPr>
          <p:nvPr>
            <p:ph type="sldNum" sz="quarter" idx="12"/>
          </p:nvPr>
        </p:nvSpPr>
        <p:spPr>
          <a:xfrm>
            <a:off x="11222934" y="0"/>
            <a:ext cx="549965" cy="365125"/>
          </a:xfrm>
        </p:spPr>
        <p:txBody>
          <a:bodyPr/>
          <a:lstStyle/>
          <a:p>
            <a:fld id="{97EE878C-8134-2F48-B4E0-56C993B897B0}"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60796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F362907-BBCC-AE96-7BF4-51EB848B938B}"/>
              </a:ext>
            </a:extLst>
          </p:cNvPr>
          <p:cNvGraphicFramePr>
            <a:graphicFrameLocks noChangeAspect="1"/>
          </p:cNvGraphicFramePr>
          <p:nvPr>
            <p:custDataLst>
              <p:tags r:id="rId1"/>
            </p:custDataLst>
            <p:extLst>
              <p:ext uri="{D42A27DB-BD31-4B8C-83A1-F6EECF244321}">
                <p14:modId xmlns:p14="http://schemas.microsoft.com/office/powerpoint/2010/main" val="5526325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1F362907-BBCC-AE96-7BF4-51EB848B938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DE3AB6A-B764-5DEF-C9F8-7244DC76602D}"/>
              </a:ext>
            </a:extLst>
          </p:cNvPr>
          <p:cNvSpPr>
            <a:spLocks noGrp="1"/>
          </p:cNvSpPr>
          <p:nvPr>
            <p:ph type="title"/>
          </p:nvPr>
        </p:nvSpPr>
        <p:spPr/>
        <p:txBody>
          <a:bodyPr vert="horz"/>
          <a:lstStyle/>
          <a:p>
            <a:r>
              <a:rPr lang="en-GB"/>
              <a:t>Global economic growth will hold steady at 3.3 per cent this year amid elevated risks</a:t>
            </a:r>
            <a:endParaRPr lang="en-ZA"/>
          </a:p>
        </p:txBody>
      </p:sp>
      <p:sp>
        <p:nvSpPr>
          <p:cNvPr id="3" name="Text Placeholder 2">
            <a:extLst>
              <a:ext uri="{FF2B5EF4-FFF2-40B4-BE49-F238E27FC236}">
                <a16:creationId xmlns:a16="http://schemas.microsoft.com/office/drawing/2014/main" id="{F4CA9508-B7DE-707E-7B34-EA16D8A34960}"/>
              </a:ext>
            </a:extLst>
          </p:cNvPr>
          <p:cNvSpPr>
            <a:spLocks noGrp="1"/>
          </p:cNvSpPr>
          <p:nvPr>
            <p:ph type="body" idx="1"/>
          </p:nvPr>
        </p:nvSpPr>
        <p:spPr/>
        <p:txBody>
          <a:bodyPr>
            <a:normAutofit/>
          </a:bodyPr>
          <a:lstStyle/>
          <a:p>
            <a:r>
              <a:rPr lang="en-ZA" sz="1600"/>
              <a:t>Global economic outlook</a:t>
            </a:r>
            <a:r>
              <a:rPr lang="en-ZA"/>
              <a:t>: selected countries</a:t>
            </a:r>
            <a:endParaRPr lang="en-ZA" sz="1600"/>
          </a:p>
        </p:txBody>
      </p:sp>
      <p:sp>
        <p:nvSpPr>
          <p:cNvPr id="5" name="Content Placeholder 4">
            <a:extLst>
              <a:ext uri="{FF2B5EF4-FFF2-40B4-BE49-F238E27FC236}">
                <a16:creationId xmlns:a16="http://schemas.microsoft.com/office/drawing/2014/main" id="{8065BF9F-74D0-40AC-6499-AAD0649CD38E}"/>
              </a:ext>
            </a:extLst>
          </p:cNvPr>
          <p:cNvSpPr>
            <a:spLocks noGrp="1"/>
          </p:cNvSpPr>
          <p:nvPr>
            <p:ph sz="quarter" idx="4"/>
          </p:nvPr>
        </p:nvSpPr>
        <p:spPr>
          <a:xfrm>
            <a:off x="8315325" y="1557247"/>
            <a:ext cx="3656935" cy="4886047"/>
          </a:xfrm>
          <a:noFill/>
        </p:spPr>
        <p:txBody>
          <a:bodyPr vert="horz" lIns="91440" tIns="45720" rIns="91440" bIns="45720" rtlCol="0" anchor="t">
            <a:normAutofit/>
          </a:bodyPr>
          <a:lstStyle/>
          <a:p>
            <a:r>
              <a:rPr lang="en-GB" b="0">
                <a:solidFill>
                  <a:schemeClr val="tx1"/>
                </a:solidFill>
              </a:rPr>
              <a:t>G</a:t>
            </a:r>
            <a:r>
              <a:rPr lang="en-GB" sz="1600" b="0">
                <a:solidFill>
                  <a:schemeClr val="tx1"/>
                </a:solidFill>
              </a:rPr>
              <a:t>lobal economic growth is projected to remain at 3.3 per cent in 2026</a:t>
            </a:r>
            <a:r>
              <a:rPr lang="en-GB" b="0">
                <a:solidFill>
                  <a:schemeClr val="tx1"/>
                </a:solidFill>
              </a:rPr>
              <a:t>, easing to</a:t>
            </a:r>
            <a:r>
              <a:rPr lang="en-GB" sz="1600" b="0">
                <a:solidFill>
                  <a:schemeClr val="tx1"/>
                </a:solidFill>
              </a:rPr>
              <a:t> 3.2 per cent in 2027, driven by diverging forces.</a:t>
            </a:r>
          </a:p>
          <a:p>
            <a:r>
              <a:rPr lang="en-GB" b="0">
                <a:solidFill>
                  <a:schemeClr val="tx1"/>
                </a:solidFill>
              </a:rPr>
              <a:t>Surging technological investments,  supportive macroeconomic policy and favourable financial conditions more than counteract trade policy and geopolitical uncertainties.</a:t>
            </a:r>
            <a:r>
              <a:rPr lang="en-GB" b="0" strike="sngStrike">
                <a:solidFill>
                  <a:schemeClr val="tx1"/>
                </a:solidFill>
              </a:rPr>
              <a:t> </a:t>
            </a:r>
          </a:p>
          <a:p>
            <a:r>
              <a:rPr lang="en-GB" sz="1600" b="0">
                <a:solidFill>
                  <a:schemeClr val="tx1"/>
                </a:solidFill>
              </a:rPr>
              <a:t>Global inflation is forecast to continue moderating to 3.8 per cent in 2026 and 3.4 per cent in 2027, easing pressure on central bank monetary policy</a:t>
            </a:r>
            <a:endParaRPr lang="en-GB" sz="1600" b="0">
              <a:solidFill>
                <a:schemeClr val="tx1"/>
              </a:solidFill>
              <a:ea typeface="Calibri"/>
              <a:cs typeface="Calibri"/>
            </a:endParaRPr>
          </a:p>
          <a:p>
            <a:r>
              <a:rPr lang="en-GB" sz="1600" b="0">
                <a:solidFill>
                  <a:schemeClr val="tx1"/>
                </a:solidFill>
              </a:rPr>
              <a:t>Risks remain to the downside, with escalating trade barriers and geopolitical fragmentation present primary downside risks</a:t>
            </a:r>
            <a:endParaRPr lang="en-ZA" sz="1600" b="0">
              <a:solidFill>
                <a:schemeClr val="tx1"/>
              </a:solidFill>
            </a:endParaRPr>
          </a:p>
        </p:txBody>
      </p:sp>
      <p:pic>
        <p:nvPicPr>
          <p:cNvPr id="15" name="Content Placeholder 14">
            <a:extLst>
              <a:ext uri="{FF2B5EF4-FFF2-40B4-BE49-F238E27FC236}">
                <a16:creationId xmlns:a16="http://schemas.microsoft.com/office/drawing/2014/main" id="{A1A029E4-0F3A-55ED-652E-AC7FFB9A47E8}"/>
              </a:ext>
            </a:extLst>
          </p:cNvPr>
          <p:cNvPicPr>
            <a:picLocks noGrp="1" noChangeAspect="1"/>
          </p:cNvPicPr>
          <p:nvPr>
            <p:ph sz="half" idx="2"/>
          </p:nvPr>
        </p:nvPicPr>
        <p:blipFill>
          <a:blip r:embed="rId6"/>
          <a:stretch>
            <a:fillRect/>
          </a:stretch>
        </p:blipFill>
        <p:spPr>
          <a:xfrm>
            <a:off x="1617045" y="1996713"/>
            <a:ext cx="6698280" cy="3641004"/>
          </a:xfrm>
          <a:prstGeom prst="rect">
            <a:avLst/>
          </a:prstGeom>
          <a:ln w="28575">
            <a:noFill/>
          </a:ln>
        </p:spPr>
      </p:pic>
      <p:grpSp>
        <p:nvGrpSpPr>
          <p:cNvPr id="11" name="Group 10">
            <a:extLst>
              <a:ext uri="{FF2B5EF4-FFF2-40B4-BE49-F238E27FC236}">
                <a16:creationId xmlns:a16="http://schemas.microsoft.com/office/drawing/2014/main" id="{C7C42FC6-7D40-1341-AFAC-903751FF30B4}"/>
              </a:ext>
            </a:extLst>
          </p:cNvPr>
          <p:cNvGrpSpPr/>
          <p:nvPr/>
        </p:nvGrpSpPr>
        <p:grpSpPr>
          <a:xfrm>
            <a:off x="8348072" y="1381401"/>
            <a:ext cx="3519876" cy="4886047"/>
            <a:chOff x="971550" y="5869888"/>
            <a:chExt cx="3875841" cy="2551493"/>
          </a:xfrm>
        </p:grpSpPr>
        <p:sp>
          <p:nvSpPr>
            <p:cNvPr id="12" name="Google Shape;629;p29">
              <a:extLst>
                <a:ext uri="{FF2B5EF4-FFF2-40B4-BE49-F238E27FC236}">
                  <a16:creationId xmlns:a16="http://schemas.microsoft.com/office/drawing/2014/main" id="{26041732-F8B6-BC56-DA86-6B0E6CD9E9E1}"/>
                </a:ext>
              </a:extLst>
            </p:cNvPr>
            <p:cNvSpPr/>
            <p:nvPr/>
          </p:nvSpPr>
          <p:spPr>
            <a:xfrm>
              <a:off x="971550" y="5869888"/>
              <a:ext cx="3875841" cy="2551493"/>
            </a:xfrm>
            <a:custGeom>
              <a:avLst/>
              <a:gdLst/>
              <a:ahLst/>
              <a:cxnLst/>
              <a:rect l="l" t="t" r="r" b="b"/>
              <a:pathLst>
                <a:path w="2859" h="2246" extrusionOk="0">
                  <a:moveTo>
                    <a:pt x="0" y="2245"/>
                  </a:moveTo>
                  <a:lnTo>
                    <a:pt x="0" y="0"/>
                  </a:lnTo>
                  <a:lnTo>
                    <a:pt x="2858" y="0"/>
                  </a:lnTo>
                  <a:lnTo>
                    <a:pt x="2858" y="2245"/>
                  </a:lnTo>
                  <a:lnTo>
                    <a:pt x="0" y="2245"/>
                  </a:lnTo>
                </a:path>
              </a:pathLst>
            </a:custGeom>
            <a:noFill/>
            <a:ln>
              <a:solidFill>
                <a:srgbClr val="C00000"/>
              </a:solidFill>
            </a:ln>
          </p:spPr>
          <p:txBody>
            <a:bodyPr spcFirstLastPara="1" wrap="square" lIns="144000" tIns="252000" rIns="144000" bIns="144000" anchor="t" anchorCtr="0">
              <a:noAutofit/>
            </a:bodyPr>
            <a:lstStyle/>
            <a:p>
              <a:pPr marL="230400" indent="-230400">
                <a:spcBef>
                  <a:spcPts val="300"/>
                </a:spcBef>
                <a:spcAft>
                  <a:spcPts val="300"/>
                </a:spcAft>
                <a:buClr>
                  <a:schemeClr val="accent1"/>
                </a:buClr>
                <a:buSzPct val="100000"/>
                <a:buFont typeface="Symbol" panose="05050102010706020507" pitchFamily="18" charset="2"/>
                <a:buChar char=""/>
                <a:defRPr/>
              </a:pPr>
              <a:endParaRPr lang="en-IN" sz="1600">
                <a:latin typeface="Arial" panose="020B0604020202020204" pitchFamily="34" charset="0"/>
                <a:ea typeface="Calibri" panose="020F0502020204030204" pitchFamily="34" charset="0"/>
                <a:cs typeface="Arial" panose="020B0604020202020204" pitchFamily="34" charset="0"/>
                <a:sym typeface="Calibri"/>
              </a:endParaRPr>
            </a:p>
          </p:txBody>
        </p:sp>
        <p:sp>
          <p:nvSpPr>
            <p:cNvPr id="13" name="Google Shape;629;p29">
              <a:extLst>
                <a:ext uri="{FF2B5EF4-FFF2-40B4-BE49-F238E27FC236}">
                  <a16:creationId xmlns:a16="http://schemas.microsoft.com/office/drawing/2014/main" id="{46BF7472-0D54-CA12-2082-AFE787CD192E}"/>
                </a:ext>
              </a:extLst>
            </p:cNvPr>
            <p:cNvSpPr/>
            <p:nvPr/>
          </p:nvSpPr>
          <p:spPr>
            <a:xfrm>
              <a:off x="971550" y="5869888"/>
              <a:ext cx="3875841" cy="54000"/>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C00000"/>
            </a:solidFill>
            <a:ln>
              <a:noFill/>
            </a:ln>
          </p:spPr>
          <p:txBody>
            <a:bodyPr spcFirstLastPara="1" wrap="square" lIns="144000" tIns="252000" rIns="144000" bIns="144000" anchor="t" anchorCtr="0">
              <a:noAutofit/>
            </a:bodyPr>
            <a:lstStyle/>
            <a:p>
              <a:pPr marL="230400" indent="-230400" defTabSz="1371600">
                <a:lnSpc>
                  <a:spcPct val="90000"/>
                </a:lnSpc>
                <a:spcBef>
                  <a:spcPts val="1500"/>
                </a:spcBef>
                <a:buFont typeface="Arial" panose="020B0604020202020204" pitchFamily="34" charset="0"/>
                <a:buChar char="•"/>
                <a:defRPr/>
              </a:pPr>
              <a:endParaRPr lang="en-IN" b="1">
                <a:latin typeface="+mj-lt"/>
                <a:ea typeface="Calibri"/>
                <a:cs typeface="Calibri"/>
                <a:sym typeface="Calibri"/>
              </a:endParaRPr>
            </a:p>
          </p:txBody>
        </p:sp>
      </p:grpSp>
      <p:sp>
        <p:nvSpPr>
          <p:cNvPr id="8" name="Slide Number Placeholder 7">
            <a:extLst>
              <a:ext uri="{FF2B5EF4-FFF2-40B4-BE49-F238E27FC236}">
                <a16:creationId xmlns:a16="http://schemas.microsoft.com/office/drawing/2014/main" id="{B17D6726-199D-6F7B-4DC4-7AE90D193735}"/>
              </a:ext>
            </a:extLst>
          </p:cNvPr>
          <p:cNvSpPr>
            <a:spLocks noGrp="1"/>
          </p:cNvSpPr>
          <p:nvPr>
            <p:ph type="sldNum" sz="quarter" idx="12"/>
          </p:nvPr>
        </p:nvSpPr>
        <p:spPr>
          <a:xfrm>
            <a:off x="11222934" y="0"/>
            <a:ext cx="549965" cy="365125"/>
          </a:xfrm>
        </p:spPr>
        <p:txBody>
          <a:bodyPr/>
          <a:lstStyle/>
          <a:p>
            <a:r>
              <a:rPr lang="en-US">
                <a:solidFill>
                  <a:schemeClr val="tx1"/>
                </a:solidFill>
              </a:rPr>
              <a:t>5</a:t>
            </a:r>
          </a:p>
        </p:txBody>
      </p:sp>
    </p:spTree>
    <p:extLst>
      <p:ext uri="{BB962C8B-B14F-4D97-AF65-F5344CB8AC3E}">
        <p14:creationId xmlns:p14="http://schemas.microsoft.com/office/powerpoint/2010/main" val="47554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F11E1CE-41E7-BF69-3863-896E891E0024}"/>
              </a:ext>
            </a:extLst>
          </p:cNvPr>
          <p:cNvGraphicFramePr>
            <a:graphicFrameLocks noChangeAspect="1"/>
          </p:cNvGraphicFramePr>
          <p:nvPr>
            <p:custDataLst>
              <p:tags r:id="rId1"/>
            </p:custDataLst>
            <p:extLst>
              <p:ext uri="{D42A27DB-BD31-4B8C-83A1-F6EECF244321}">
                <p14:modId xmlns:p14="http://schemas.microsoft.com/office/powerpoint/2010/main" val="31415252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EF11E1CE-41E7-BF69-3863-896E891E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E85D09-B528-7E5B-C158-CA36E963655B}"/>
              </a:ext>
            </a:extLst>
          </p:cNvPr>
          <p:cNvSpPr>
            <a:spLocks noGrp="1"/>
          </p:cNvSpPr>
          <p:nvPr>
            <p:ph type="title"/>
          </p:nvPr>
        </p:nvSpPr>
        <p:spPr/>
        <p:txBody>
          <a:bodyPr vert="horz"/>
          <a:lstStyle/>
          <a:p>
            <a:r>
              <a:rPr lang="en-GB"/>
              <a:t>Operation </a:t>
            </a:r>
            <a:r>
              <a:rPr lang="en-GB" err="1"/>
              <a:t>Vulindlela</a:t>
            </a:r>
            <a:r>
              <a:rPr lang="en-GB"/>
              <a:t> Phase II is unlocking economic growth including addressing municipal dysfunction</a:t>
            </a:r>
            <a:endParaRPr lang="en-US"/>
          </a:p>
        </p:txBody>
      </p:sp>
      <p:sp>
        <p:nvSpPr>
          <p:cNvPr id="7" name="Content Placeholder 6">
            <a:extLst>
              <a:ext uri="{FF2B5EF4-FFF2-40B4-BE49-F238E27FC236}">
                <a16:creationId xmlns:a16="http://schemas.microsoft.com/office/drawing/2014/main" id="{9249E87E-0F71-0E47-428D-93BDC3A3D522}"/>
              </a:ext>
            </a:extLst>
          </p:cNvPr>
          <p:cNvSpPr>
            <a:spLocks noGrp="1"/>
          </p:cNvSpPr>
          <p:nvPr>
            <p:ph sz="half" idx="14"/>
          </p:nvPr>
        </p:nvSpPr>
        <p:spPr>
          <a:xfrm>
            <a:off x="5966848" y="1272958"/>
            <a:ext cx="5870627" cy="5398767"/>
          </a:xfrm>
          <a:ln>
            <a:noFill/>
          </a:ln>
        </p:spPr>
        <p:txBody>
          <a:bodyPr vert="horz" lIns="91440" tIns="45720" rIns="91440" bIns="45720" rtlCol="0" anchor="t">
            <a:noAutofit/>
          </a:bodyPr>
          <a:lstStyle/>
          <a:p>
            <a:pPr marL="0" indent="0">
              <a:buNone/>
            </a:pPr>
            <a:r>
              <a:rPr lang="en-US" sz="1400" b="1"/>
              <a:t>Key areas of progress: </a:t>
            </a:r>
          </a:p>
          <a:p>
            <a:pPr marL="285750" indent="-285750" algn="just"/>
            <a:r>
              <a:rPr lang="en-US" sz="1400"/>
              <a:t>Significant progress was recorded in the electricity sector, with regulatory approvals and institutional developments that advance the transition to a competitive electricity market. </a:t>
            </a:r>
            <a:endParaRPr lang="en-US" sz="1400">
              <a:ea typeface="Calibri" panose="020F0502020204030204"/>
              <a:cs typeface="Calibri" panose="020F0502020204030204"/>
            </a:endParaRPr>
          </a:p>
          <a:p>
            <a:pPr marL="285750" indent="-285750" algn="just"/>
            <a:r>
              <a:rPr lang="en-US" sz="1400"/>
              <a:t>Transnet maintained improved operational performance, reflected in higher rail volumes and continued progress with fleet renewal. A major milestone was reached with the signing of the long-term concession agreement for Durban Container Terminal Pier 2, unlocking investment in port capacity and technology.</a:t>
            </a:r>
            <a:endParaRPr lang="en-US" sz="1400">
              <a:ea typeface="Calibri" panose="020F0502020204030204"/>
              <a:cs typeface="Calibri" panose="020F0502020204030204"/>
            </a:endParaRPr>
          </a:p>
          <a:p>
            <a:pPr marL="285750" indent="-285750" algn="just"/>
            <a:r>
              <a:rPr lang="en-US" sz="1400"/>
              <a:t>The National Water Resources Infrastructure Agency is expected to begin operations in 2026, supporting increased maintenance and investment in water infrastructure, while a dedicated Water Crisis Committee has been established to address, among other things, the immediate water crisis. </a:t>
            </a:r>
            <a:endParaRPr lang="en-US" sz="1400">
              <a:ea typeface="Calibri" panose="020F0502020204030204"/>
              <a:cs typeface="Calibri" panose="020F0502020204030204"/>
            </a:endParaRPr>
          </a:p>
          <a:p>
            <a:pPr marL="285750" indent="-285750" algn="just"/>
            <a:r>
              <a:rPr lang="en-US" sz="1400"/>
              <a:t>To boost the state’s capacity, under the Metro Trading Services Reform, government has allocated performance-based grants to seven qualifying municipalities to strengthen management accountability, financial transparency, cash flows and infrastructure maintenance.  </a:t>
            </a:r>
            <a:endParaRPr lang="en-US" sz="1400">
              <a:ea typeface="Calibri" panose="020F0502020204030204"/>
              <a:cs typeface="Calibri" panose="020F0502020204030204"/>
            </a:endParaRPr>
          </a:p>
          <a:p>
            <a:pPr marL="0" indent="0" algn="just">
              <a:buNone/>
            </a:pPr>
            <a:r>
              <a:rPr lang="en-US" sz="1400"/>
              <a:t>Notwithstanding the above, progress with reform implementation has been slow due to the complexity of some reforms and associated legislative and administrative processes. </a:t>
            </a:r>
          </a:p>
          <a:p>
            <a:pPr marL="0" indent="0" algn="just">
              <a:buNone/>
            </a:pPr>
            <a:r>
              <a:rPr lang="en-US" sz="1400"/>
              <a:t>Work is under way to unblock these delays, such as technical task teams supporting Eskom restructuring reforms – which will support improved GDP growth.</a:t>
            </a:r>
            <a:endParaRPr lang="en-US" sz="1400">
              <a:ea typeface="Calibri" panose="020F0502020204030204"/>
              <a:cs typeface="Calibri" panose="020F0502020204030204"/>
            </a:endParaRPr>
          </a:p>
        </p:txBody>
      </p:sp>
      <p:pic>
        <p:nvPicPr>
          <p:cNvPr id="11" name="Content Placeholder 4">
            <a:extLst>
              <a:ext uri="{FF2B5EF4-FFF2-40B4-BE49-F238E27FC236}">
                <a16:creationId xmlns:a16="http://schemas.microsoft.com/office/drawing/2014/main" id="{5AEB2619-E054-571A-6D59-D6D8E1B8130C}"/>
              </a:ext>
            </a:extLst>
          </p:cNvPr>
          <p:cNvPicPr>
            <a:picLocks noChangeAspect="1"/>
          </p:cNvPicPr>
          <p:nvPr/>
        </p:nvPicPr>
        <p:blipFill>
          <a:blip r:embed="rId6"/>
          <a:stretch>
            <a:fillRect/>
          </a:stretch>
        </p:blipFill>
        <p:spPr>
          <a:xfrm>
            <a:off x="1938764" y="1266823"/>
            <a:ext cx="3477560" cy="2398452"/>
          </a:xfrm>
          <a:prstGeom prst="rect">
            <a:avLst/>
          </a:prstGeom>
        </p:spPr>
      </p:pic>
      <p:pic>
        <p:nvPicPr>
          <p:cNvPr id="12" name="Picture 11">
            <a:extLst>
              <a:ext uri="{FF2B5EF4-FFF2-40B4-BE49-F238E27FC236}">
                <a16:creationId xmlns:a16="http://schemas.microsoft.com/office/drawing/2014/main" id="{958ED17D-B43B-38AB-9B07-946EA98C571C}"/>
              </a:ext>
            </a:extLst>
          </p:cNvPr>
          <p:cNvPicPr>
            <a:picLocks noChangeAspect="1"/>
          </p:cNvPicPr>
          <p:nvPr/>
        </p:nvPicPr>
        <p:blipFill>
          <a:blip r:embed="rId7"/>
          <a:stretch>
            <a:fillRect/>
          </a:stretch>
        </p:blipFill>
        <p:spPr>
          <a:xfrm>
            <a:off x="1938764" y="4148641"/>
            <a:ext cx="3477561" cy="2516949"/>
          </a:xfrm>
          <a:prstGeom prst="rect">
            <a:avLst/>
          </a:prstGeom>
        </p:spPr>
      </p:pic>
      <p:sp>
        <p:nvSpPr>
          <p:cNvPr id="13" name="Freeform: Shape 26">
            <a:extLst>
              <a:ext uri="{FF2B5EF4-FFF2-40B4-BE49-F238E27FC236}">
                <a16:creationId xmlns:a16="http://schemas.microsoft.com/office/drawing/2014/main" id="{16453D75-F6D6-5A11-EE05-C9E0207C1DB3}"/>
              </a:ext>
            </a:extLst>
          </p:cNvPr>
          <p:cNvSpPr>
            <a:spLocks noChangeAspect="1"/>
          </p:cNvSpPr>
          <p:nvPr/>
        </p:nvSpPr>
        <p:spPr>
          <a:xfrm rot="5400000">
            <a:off x="3486376" y="3466267"/>
            <a:ext cx="194839" cy="881382"/>
          </a:xfrm>
          <a:custGeom>
            <a:avLst/>
            <a:gdLst/>
            <a:ahLst/>
            <a:cxnLst/>
            <a:rect l="0" t="0" r="0" b="0"/>
            <a:pathLst>
              <a:path w="274321" h="548641">
                <a:moveTo>
                  <a:pt x="137160" y="411480"/>
                </a:moveTo>
                <a:lnTo>
                  <a:pt x="0" y="548640"/>
                </a:lnTo>
                <a:lnTo>
                  <a:pt x="274320" y="274320"/>
                </a:lnTo>
                <a:lnTo>
                  <a:pt x="0" y="0"/>
                </a:lnTo>
                <a:lnTo>
                  <a:pt x="137160" y="137160"/>
                </a:lnTo>
              </a:path>
            </a:pathLst>
          </a:custGeom>
          <a:noFill/>
          <a:ln w="28575" cap="rnd" cmpd="sng" algn="ctr">
            <a:solidFill>
              <a:srgbClr val="000000"/>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1D3B59"/>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726FF6A-8A68-E48E-0641-A3C4F6D15075}"/>
              </a:ext>
            </a:extLst>
          </p:cNvPr>
          <p:cNvGrpSpPr/>
          <p:nvPr/>
        </p:nvGrpSpPr>
        <p:grpSpPr>
          <a:xfrm>
            <a:off x="5966848" y="1189038"/>
            <a:ext cx="5901100" cy="5476551"/>
            <a:chOff x="971550" y="5869888"/>
            <a:chExt cx="3817686" cy="2669210"/>
          </a:xfrm>
        </p:grpSpPr>
        <p:sp>
          <p:nvSpPr>
            <p:cNvPr id="8" name="Google Shape;629;p29">
              <a:extLst>
                <a:ext uri="{FF2B5EF4-FFF2-40B4-BE49-F238E27FC236}">
                  <a16:creationId xmlns:a16="http://schemas.microsoft.com/office/drawing/2014/main" id="{262321CC-F037-14D5-F3F3-C5DB21C95C74}"/>
                </a:ext>
              </a:extLst>
            </p:cNvPr>
            <p:cNvSpPr/>
            <p:nvPr/>
          </p:nvSpPr>
          <p:spPr>
            <a:xfrm>
              <a:off x="971550" y="5869888"/>
              <a:ext cx="3817686" cy="2669210"/>
            </a:xfrm>
            <a:custGeom>
              <a:avLst/>
              <a:gdLst/>
              <a:ahLst/>
              <a:cxnLst/>
              <a:rect l="l" t="t" r="r" b="b"/>
              <a:pathLst>
                <a:path w="2859" h="2246" extrusionOk="0">
                  <a:moveTo>
                    <a:pt x="0" y="2245"/>
                  </a:moveTo>
                  <a:lnTo>
                    <a:pt x="0" y="0"/>
                  </a:lnTo>
                  <a:lnTo>
                    <a:pt x="2858" y="0"/>
                  </a:lnTo>
                  <a:lnTo>
                    <a:pt x="2858" y="2245"/>
                  </a:lnTo>
                  <a:lnTo>
                    <a:pt x="0" y="2245"/>
                  </a:lnTo>
                </a:path>
              </a:pathLst>
            </a:custGeom>
            <a:noFill/>
            <a:ln>
              <a:solidFill>
                <a:srgbClr val="C00000"/>
              </a:solidFill>
            </a:ln>
          </p:spPr>
          <p:txBody>
            <a:bodyPr spcFirstLastPara="1" wrap="square" lIns="144000" tIns="252000" rIns="144000" bIns="144000" anchor="t" anchorCtr="0">
              <a:noAutofit/>
            </a:bodyPr>
            <a:lstStyle/>
            <a:p>
              <a:pPr marL="230400" indent="-230400">
                <a:spcBef>
                  <a:spcPts val="300"/>
                </a:spcBef>
                <a:spcAft>
                  <a:spcPts val="300"/>
                </a:spcAft>
                <a:buClr>
                  <a:schemeClr val="accent1"/>
                </a:buClr>
                <a:buSzPct val="100000"/>
                <a:buFont typeface="Symbol" panose="05050102010706020507" pitchFamily="18" charset="2"/>
                <a:buChar char=""/>
                <a:defRPr/>
              </a:pPr>
              <a:endParaRPr lang="en-IN" sz="1600">
                <a:latin typeface="Arial" panose="020B0604020202020204" pitchFamily="34" charset="0"/>
                <a:ea typeface="Calibri" panose="020F0502020204030204" pitchFamily="34" charset="0"/>
                <a:cs typeface="Arial" panose="020B0604020202020204" pitchFamily="34" charset="0"/>
                <a:sym typeface="Calibri"/>
              </a:endParaRPr>
            </a:p>
          </p:txBody>
        </p:sp>
        <p:sp>
          <p:nvSpPr>
            <p:cNvPr id="9" name="Google Shape;629;p29">
              <a:extLst>
                <a:ext uri="{FF2B5EF4-FFF2-40B4-BE49-F238E27FC236}">
                  <a16:creationId xmlns:a16="http://schemas.microsoft.com/office/drawing/2014/main" id="{82221DEC-79F3-123D-54F2-02962FF8310A}"/>
                </a:ext>
              </a:extLst>
            </p:cNvPr>
            <p:cNvSpPr/>
            <p:nvPr/>
          </p:nvSpPr>
          <p:spPr>
            <a:xfrm>
              <a:off x="971550" y="5869888"/>
              <a:ext cx="3817686" cy="37911"/>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C00000"/>
            </a:solidFill>
            <a:ln>
              <a:noFill/>
            </a:ln>
          </p:spPr>
          <p:txBody>
            <a:bodyPr spcFirstLastPara="1" wrap="square" lIns="144000" tIns="252000" rIns="144000" bIns="144000" anchor="t" anchorCtr="0">
              <a:noAutofit/>
            </a:bodyPr>
            <a:lstStyle/>
            <a:p>
              <a:pPr marL="230400" indent="-230400" defTabSz="1371600">
                <a:lnSpc>
                  <a:spcPct val="90000"/>
                </a:lnSpc>
                <a:spcBef>
                  <a:spcPts val="1500"/>
                </a:spcBef>
                <a:buFont typeface="Arial" panose="020B0604020202020204" pitchFamily="34" charset="0"/>
                <a:buChar char="•"/>
                <a:defRPr/>
              </a:pPr>
              <a:endParaRPr lang="en-IN" b="1">
                <a:latin typeface="+mj-lt"/>
                <a:ea typeface="Calibri"/>
                <a:cs typeface="Calibri"/>
                <a:sym typeface="Calibri"/>
              </a:endParaRPr>
            </a:p>
          </p:txBody>
        </p:sp>
      </p:grpSp>
      <p:sp>
        <p:nvSpPr>
          <p:cNvPr id="14" name="Slide Number Placeholder 13">
            <a:extLst>
              <a:ext uri="{FF2B5EF4-FFF2-40B4-BE49-F238E27FC236}">
                <a16:creationId xmlns:a16="http://schemas.microsoft.com/office/drawing/2014/main" id="{B19CCF43-8ED6-6ABF-E102-6EC65836CA29}"/>
              </a:ext>
            </a:extLst>
          </p:cNvPr>
          <p:cNvSpPr>
            <a:spLocks noGrp="1"/>
          </p:cNvSpPr>
          <p:nvPr>
            <p:ph type="sldNum" sz="quarter" idx="12"/>
          </p:nvPr>
        </p:nvSpPr>
        <p:spPr/>
        <p:txBody>
          <a:bodyPr/>
          <a:lstStyle/>
          <a:p>
            <a:fld id="{97EE878C-8134-2F48-B4E0-56C993B897B0}"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405106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1DBBC52-C32D-7E75-D97E-7EF3A7877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84691-EC99-6823-E4A0-CBA43FCB9FED}"/>
              </a:ext>
            </a:extLst>
          </p:cNvPr>
          <p:cNvSpPr>
            <a:spLocks noGrp="1"/>
          </p:cNvSpPr>
          <p:nvPr>
            <p:ph type="title"/>
          </p:nvPr>
        </p:nvSpPr>
        <p:spPr/>
        <p:txBody>
          <a:bodyPr/>
          <a:lstStyle/>
          <a:p>
            <a:r>
              <a:rPr lang="en-GB"/>
              <a:t>Public-sector infrastructure expenditure will amount to      R1.07 trillion over the medium term</a:t>
            </a:r>
            <a:endParaRPr lang="en-US"/>
          </a:p>
        </p:txBody>
      </p:sp>
      <p:pic>
        <p:nvPicPr>
          <p:cNvPr id="10" name="Picture 9">
            <a:extLst>
              <a:ext uri="{FF2B5EF4-FFF2-40B4-BE49-F238E27FC236}">
                <a16:creationId xmlns:a16="http://schemas.microsoft.com/office/drawing/2014/main" id="{9E156FD7-93C8-91AA-803F-C20CD41528F1}"/>
              </a:ext>
            </a:extLst>
          </p:cNvPr>
          <p:cNvPicPr>
            <a:picLocks noChangeAspect="1"/>
          </p:cNvPicPr>
          <p:nvPr/>
        </p:nvPicPr>
        <p:blipFill>
          <a:blip r:embed="rId3">
            <a:extLst>
              <a:ext uri="{28A0092B-C50C-407E-A947-70E740481C1C}">
                <a14:useLocalDpi xmlns:a14="http://schemas.microsoft.com/office/drawing/2010/main" val="0"/>
              </a:ext>
            </a:extLst>
          </a:blip>
          <a:srcRect t="4458"/>
          <a:stretch>
            <a:fillRect/>
          </a:stretch>
        </p:blipFill>
        <p:spPr bwMode="auto">
          <a:xfrm>
            <a:off x="1598575" y="1884084"/>
            <a:ext cx="6727383" cy="4827426"/>
          </a:xfrm>
          <a:prstGeom prst="rect">
            <a:avLst/>
          </a:prstGeom>
          <a:noFill/>
          <a:ln>
            <a:noFill/>
          </a:ln>
        </p:spPr>
      </p:pic>
      <p:sp>
        <p:nvSpPr>
          <p:cNvPr id="12" name="Content Placeholder 4">
            <a:extLst>
              <a:ext uri="{FF2B5EF4-FFF2-40B4-BE49-F238E27FC236}">
                <a16:creationId xmlns:a16="http://schemas.microsoft.com/office/drawing/2014/main" id="{A21D02E6-625D-33C0-EF44-0B003C8FAF45}"/>
              </a:ext>
            </a:extLst>
          </p:cNvPr>
          <p:cNvSpPr txBox="1">
            <a:spLocks/>
          </p:cNvSpPr>
          <p:nvPr/>
        </p:nvSpPr>
        <p:spPr>
          <a:xfrm>
            <a:off x="8348073" y="1522260"/>
            <a:ext cx="3519876" cy="4886047"/>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54.1 per cent, or R577.4 billion of the total planned infrastructure expenditure will be executed by state-owned companies and public entities.</a:t>
            </a:r>
          </a:p>
          <a:p>
            <a:r>
              <a:rPr lang="en-US" sz="1600"/>
              <a:t>SOCs and public entities will pool funding from the national budget, own revenue and private investors. </a:t>
            </a:r>
          </a:p>
          <a:p>
            <a:r>
              <a:rPr lang="en-US" sz="1600"/>
              <a:t>Boosting infrastructure investment will spur longer-term economic growth</a:t>
            </a:r>
          </a:p>
        </p:txBody>
      </p:sp>
      <p:sp>
        <p:nvSpPr>
          <p:cNvPr id="13" name="Text Placeholder 8">
            <a:extLst>
              <a:ext uri="{FF2B5EF4-FFF2-40B4-BE49-F238E27FC236}">
                <a16:creationId xmlns:a16="http://schemas.microsoft.com/office/drawing/2014/main" id="{2BA24CC6-BB91-7FC2-78BD-11B724B7B71B}"/>
              </a:ext>
            </a:extLst>
          </p:cNvPr>
          <p:cNvSpPr>
            <a:spLocks noGrp="1"/>
          </p:cNvSpPr>
          <p:nvPr>
            <p:ph type="body" idx="1"/>
          </p:nvPr>
        </p:nvSpPr>
        <p:spPr>
          <a:xfrm>
            <a:off x="1607400" y="1362110"/>
            <a:ext cx="6717570" cy="387924"/>
          </a:xfrm>
        </p:spPr>
        <p:txBody>
          <a:bodyPr>
            <a:normAutofit/>
          </a:bodyPr>
          <a:lstStyle/>
          <a:p>
            <a:r>
              <a:rPr lang="en-ZA"/>
              <a:t>Public-sector infrastructure expenditure and estimates — summary </a:t>
            </a:r>
          </a:p>
        </p:txBody>
      </p:sp>
      <p:grpSp>
        <p:nvGrpSpPr>
          <p:cNvPr id="3" name="Group 2">
            <a:extLst>
              <a:ext uri="{FF2B5EF4-FFF2-40B4-BE49-F238E27FC236}">
                <a16:creationId xmlns:a16="http://schemas.microsoft.com/office/drawing/2014/main" id="{046E982B-4036-43D4-6FF1-5F942C12E94C}"/>
              </a:ext>
            </a:extLst>
          </p:cNvPr>
          <p:cNvGrpSpPr/>
          <p:nvPr/>
        </p:nvGrpSpPr>
        <p:grpSpPr>
          <a:xfrm>
            <a:off x="8348072" y="1362110"/>
            <a:ext cx="3519876" cy="5130763"/>
            <a:chOff x="971550" y="5869888"/>
            <a:chExt cx="3875841" cy="2669210"/>
          </a:xfrm>
        </p:grpSpPr>
        <p:sp>
          <p:nvSpPr>
            <p:cNvPr id="4" name="Google Shape;629;p29">
              <a:extLst>
                <a:ext uri="{FF2B5EF4-FFF2-40B4-BE49-F238E27FC236}">
                  <a16:creationId xmlns:a16="http://schemas.microsoft.com/office/drawing/2014/main" id="{8B2B01CD-CB32-5ADD-F9AC-0D518847314C}"/>
                </a:ext>
              </a:extLst>
            </p:cNvPr>
            <p:cNvSpPr/>
            <p:nvPr/>
          </p:nvSpPr>
          <p:spPr>
            <a:xfrm>
              <a:off x="971550" y="5869888"/>
              <a:ext cx="3875841" cy="2669210"/>
            </a:xfrm>
            <a:custGeom>
              <a:avLst/>
              <a:gdLst/>
              <a:ahLst/>
              <a:cxnLst/>
              <a:rect l="l" t="t" r="r" b="b"/>
              <a:pathLst>
                <a:path w="2859" h="2246" extrusionOk="0">
                  <a:moveTo>
                    <a:pt x="0" y="2245"/>
                  </a:moveTo>
                  <a:lnTo>
                    <a:pt x="0" y="0"/>
                  </a:lnTo>
                  <a:lnTo>
                    <a:pt x="2858" y="0"/>
                  </a:lnTo>
                  <a:lnTo>
                    <a:pt x="2858" y="2245"/>
                  </a:lnTo>
                  <a:lnTo>
                    <a:pt x="0" y="2245"/>
                  </a:lnTo>
                </a:path>
              </a:pathLst>
            </a:custGeom>
            <a:noFill/>
            <a:ln>
              <a:solidFill>
                <a:srgbClr val="C00000"/>
              </a:solidFill>
            </a:ln>
          </p:spPr>
          <p:txBody>
            <a:bodyPr spcFirstLastPara="1" wrap="square" lIns="144000" tIns="252000" rIns="144000" bIns="144000" anchor="t" anchorCtr="0">
              <a:noAutofit/>
            </a:bodyPr>
            <a:lstStyle/>
            <a:p>
              <a:pPr marL="230400" indent="-230400">
                <a:spcBef>
                  <a:spcPts val="300"/>
                </a:spcBef>
                <a:spcAft>
                  <a:spcPts val="300"/>
                </a:spcAft>
                <a:buClr>
                  <a:schemeClr val="accent1"/>
                </a:buClr>
                <a:buSzPct val="100000"/>
                <a:buFont typeface="Symbol" panose="05050102010706020507" pitchFamily="18" charset="2"/>
                <a:buChar char=""/>
                <a:defRPr/>
              </a:pPr>
              <a:endParaRPr lang="en-IN" sz="1600">
                <a:latin typeface="Arial" panose="020B0604020202020204" pitchFamily="34" charset="0"/>
                <a:ea typeface="Calibri" panose="020F0502020204030204" pitchFamily="34" charset="0"/>
                <a:cs typeface="Arial" panose="020B0604020202020204" pitchFamily="34" charset="0"/>
                <a:sym typeface="Calibri"/>
              </a:endParaRPr>
            </a:p>
          </p:txBody>
        </p:sp>
        <p:sp>
          <p:nvSpPr>
            <p:cNvPr id="6" name="Google Shape;629;p29">
              <a:extLst>
                <a:ext uri="{FF2B5EF4-FFF2-40B4-BE49-F238E27FC236}">
                  <a16:creationId xmlns:a16="http://schemas.microsoft.com/office/drawing/2014/main" id="{B78713CF-E8B7-5F62-DFA5-96EE5BC08631}"/>
                </a:ext>
              </a:extLst>
            </p:cNvPr>
            <p:cNvSpPr/>
            <p:nvPr/>
          </p:nvSpPr>
          <p:spPr>
            <a:xfrm>
              <a:off x="971550" y="5869888"/>
              <a:ext cx="3875841" cy="54000"/>
            </a:xfrm>
            <a:custGeom>
              <a:avLst/>
              <a:gdLst/>
              <a:ahLst/>
              <a:cxnLst/>
              <a:rect l="l" t="t" r="r" b="b"/>
              <a:pathLst>
                <a:path w="2859" h="2246" extrusionOk="0">
                  <a:moveTo>
                    <a:pt x="0" y="2245"/>
                  </a:moveTo>
                  <a:lnTo>
                    <a:pt x="0" y="0"/>
                  </a:lnTo>
                  <a:lnTo>
                    <a:pt x="2858" y="0"/>
                  </a:lnTo>
                  <a:lnTo>
                    <a:pt x="2858" y="2245"/>
                  </a:lnTo>
                  <a:lnTo>
                    <a:pt x="0" y="2245"/>
                  </a:lnTo>
                </a:path>
              </a:pathLst>
            </a:custGeom>
            <a:solidFill>
              <a:srgbClr val="C00000"/>
            </a:solidFill>
            <a:ln>
              <a:noFill/>
            </a:ln>
          </p:spPr>
          <p:txBody>
            <a:bodyPr spcFirstLastPara="1" wrap="square" lIns="144000" tIns="252000" rIns="144000" bIns="144000" anchor="t" anchorCtr="0">
              <a:noAutofit/>
            </a:bodyPr>
            <a:lstStyle/>
            <a:p>
              <a:pPr marL="230400" indent="-230400" defTabSz="1371600">
                <a:lnSpc>
                  <a:spcPct val="90000"/>
                </a:lnSpc>
                <a:spcBef>
                  <a:spcPts val="1500"/>
                </a:spcBef>
                <a:buFont typeface="Arial" panose="020B0604020202020204" pitchFamily="34" charset="0"/>
                <a:buChar char="•"/>
                <a:defRPr/>
              </a:pPr>
              <a:endParaRPr lang="en-IN" b="1">
                <a:latin typeface="+mj-lt"/>
                <a:ea typeface="Calibri"/>
                <a:cs typeface="Calibri"/>
                <a:sym typeface="Calibri"/>
              </a:endParaRPr>
            </a:p>
          </p:txBody>
        </p:sp>
      </p:grpSp>
      <p:sp>
        <p:nvSpPr>
          <p:cNvPr id="8" name="Slide Number Placeholder 7">
            <a:extLst>
              <a:ext uri="{FF2B5EF4-FFF2-40B4-BE49-F238E27FC236}">
                <a16:creationId xmlns:a16="http://schemas.microsoft.com/office/drawing/2014/main" id="{DC7D1F51-8650-2945-B2BE-104842F5BADC}"/>
              </a:ext>
            </a:extLst>
          </p:cNvPr>
          <p:cNvSpPr>
            <a:spLocks noGrp="1"/>
          </p:cNvSpPr>
          <p:nvPr>
            <p:ph type="sldNum" sz="quarter" idx="12"/>
          </p:nvPr>
        </p:nvSpPr>
        <p:spPr>
          <a:xfrm>
            <a:off x="11222934" y="9236"/>
            <a:ext cx="549965" cy="365125"/>
          </a:xfrm>
        </p:spPr>
        <p:txBody>
          <a:bodyPr/>
          <a:lstStyle/>
          <a:p>
            <a:fld id="{97EE878C-8134-2F48-B4E0-56C993B897B0}"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70935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69E4B8F9-DB18-E807-C674-854052D30ABA}"/>
              </a:ext>
            </a:extLst>
          </p:cNvPr>
          <p:cNvGraphicFramePr>
            <a:graphicFrameLocks noChangeAspect="1"/>
          </p:cNvGraphicFramePr>
          <p:nvPr>
            <p:custDataLst>
              <p:tags r:id="rId1"/>
            </p:custDataLst>
            <p:extLst>
              <p:ext uri="{D42A27DB-BD31-4B8C-83A1-F6EECF244321}">
                <p14:modId xmlns:p14="http://schemas.microsoft.com/office/powerpoint/2010/main" val="14008770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1" name="think-cell data - do not delete" hidden="1">
                        <a:extLst>
                          <a:ext uri="{FF2B5EF4-FFF2-40B4-BE49-F238E27FC236}">
                            <a16:creationId xmlns:a16="http://schemas.microsoft.com/office/drawing/2014/main" id="{69E4B8F9-DB18-E807-C674-854052D30AB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22CE5F3-EAA4-A96A-A541-88C640460C84}"/>
              </a:ext>
            </a:extLst>
          </p:cNvPr>
          <p:cNvSpPr>
            <a:spLocks noGrp="1"/>
          </p:cNvSpPr>
          <p:nvPr>
            <p:ph type="title"/>
          </p:nvPr>
        </p:nvSpPr>
        <p:spPr>
          <a:ln>
            <a:noFill/>
          </a:ln>
        </p:spPr>
        <p:txBody>
          <a:bodyPr vert="horz" lIns="91440" tIns="45720" rIns="91440" bIns="45720" rtlCol="0" anchor="ctr">
            <a:noAutofit/>
          </a:bodyPr>
          <a:lstStyle/>
          <a:p>
            <a:r>
              <a:rPr lang="en-US">
                <a:latin typeface="Aptos" panose="020B0004020202020204" pitchFamily="34" charset="0"/>
              </a:rPr>
              <a:t>Government will achieve a debt-</a:t>
            </a:r>
            <a:r>
              <a:rPr lang="en-US" err="1">
                <a:latin typeface="Aptos" panose="020B0004020202020204" pitchFamily="34" charset="0"/>
              </a:rPr>
              <a:t>stabilising</a:t>
            </a:r>
            <a:r>
              <a:rPr lang="en-US">
                <a:latin typeface="Aptos" panose="020B0004020202020204" pitchFamily="34" charset="0"/>
              </a:rPr>
              <a:t> main budget primary surplus this year and continue to grow the surplus over the medium term</a:t>
            </a:r>
          </a:p>
        </p:txBody>
      </p:sp>
      <p:sp>
        <p:nvSpPr>
          <p:cNvPr id="10" name="Text Placeholder 9">
            <a:extLst>
              <a:ext uri="{FF2B5EF4-FFF2-40B4-BE49-F238E27FC236}">
                <a16:creationId xmlns:a16="http://schemas.microsoft.com/office/drawing/2014/main" id="{E34A393A-6394-7C3C-2E22-A126E206674D}"/>
              </a:ext>
            </a:extLst>
          </p:cNvPr>
          <p:cNvSpPr>
            <a:spLocks noGrp="1"/>
          </p:cNvSpPr>
          <p:nvPr>
            <p:ph type="body" idx="1"/>
          </p:nvPr>
        </p:nvSpPr>
        <p:spPr>
          <a:xfrm>
            <a:off x="1455120" y="1290638"/>
            <a:ext cx="4933957" cy="393282"/>
          </a:xfrm>
        </p:spPr>
        <p:txBody>
          <a:bodyPr>
            <a:normAutofit/>
          </a:bodyPr>
          <a:lstStyle/>
          <a:p>
            <a:r>
              <a:rPr lang="en-ZA"/>
              <a:t>Main budget primary balance outcomes and estimates</a:t>
            </a:r>
            <a:endParaRPr lang="en-ZA">
              <a:ea typeface="Calibri"/>
              <a:cs typeface="Calibri"/>
            </a:endParaRPr>
          </a:p>
        </p:txBody>
      </p:sp>
      <p:sp>
        <p:nvSpPr>
          <p:cNvPr id="12" name="Text Placeholder 11">
            <a:extLst>
              <a:ext uri="{FF2B5EF4-FFF2-40B4-BE49-F238E27FC236}">
                <a16:creationId xmlns:a16="http://schemas.microsoft.com/office/drawing/2014/main" id="{15BF74F2-2936-6ECC-2427-48234DA44D50}"/>
              </a:ext>
            </a:extLst>
          </p:cNvPr>
          <p:cNvSpPr>
            <a:spLocks noGrp="1"/>
          </p:cNvSpPr>
          <p:nvPr>
            <p:ph type="body" sz="quarter" idx="3"/>
          </p:nvPr>
        </p:nvSpPr>
        <p:spPr>
          <a:xfrm>
            <a:off x="7027982" y="1290638"/>
            <a:ext cx="4370172" cy="393282"/>
          </a:xfrm>
        </p:spPr>
        <p:txBody>
          <a:bodyPr>
            <a:normAutofit/>
          </a:bodyPr>
          <a:lstStyle/>
          <a:p>
            <a:r>
              <a:rPr lang="en-ZA"/>
              <a:t>Gross debt-to-GDP outlook</a:t>
            </a:r>
          </a:p>
        </p:txBody>
      </p:sp>
      <p:pic>
        <p:nvPicPr>
          <p:cNvPr id="5" name="Content Placeholder 4">
            <a:extLst>
              <a:ext uri="{FF2B5EF4-FFF2-40B4-BE49-F238E27FC236}">
                <a16:creationId xmlns:a16="http://schemas.microsoft.com/office/drawing/2014/main" id="{A512E448-AC37-AF8F-AD24-6FC661342423}"/>
              </a:ext>
            </a:extLst>
          </p:cNvPr>
          <p:cNvPicPr>
            <a:picLocks noGrp="1" noChangeAspect="1"/>
          </p:cNvPicPr>
          <p:nvPr>
            <p:ph sz="quarter" idx="4"/>
          </p:nvPr>
        </p:nvPicPr>
        <p:blipFill>
          <a:blip r:embed="rId6"/>
          <a:stretch>
            <a:fillRect/>
          </a:stretch>
        </p:blipFill>
        <p:spPr>
          <a:xfrm>
            <a:off x="7027982" y="1785520"/>
            <a:ext cx="4370172" cy="3173413"/>
          </a:xfrm>
          <a:prstGeom prst="rect">
            <a:avLst/>
          </a:prstGeom>
          <a:ln w="28575">
            <a:noFill/>
          </a:ln>
        </p:spPr>
      </p:pic>
      <p:sp>
        <p:nvSpPr>
          <p:cNvPr id="17" name="Content Placeholder 3">
            <a:extLst>
              <a:ext uri="{FF2B5EF4-FFF2-40B4-BE49-F238E27FC236}">
                <a16:creationId xmlns:a16="http://schemas.microsoft.com/office/drawing/2014/main" id="{51DA63BA-644C-327D-B64D-F166D8BD30F0}"/>
              </a:ext>
            </a:extLst>
          </p:cNvPr>
          <p:cNvSpPr>
            <a:spLocks noGrp="1"/>
          </p:cNvSpPr>
          <p:nvPr>
            <p:ph sz="half" idx="13"/>
          </p:nvPr>
        </p:nvSpPr>
        <p:spPr>
          <a:xfrm>
            <a:off x="1463675" y="5001725"/>
            <a:ext cx="4811279" cy="1177925"/>
          </a:xfrm>
          <a:noFill/>
          <a:ln w="28575">
            <a:noFill/>
          </a:ln>
        </p:spPr>
        <p:txBody>
          <a:bodyPr vert="horz" lIns="91440" tIns="45720" rIns="91440" bIns="45720" rtlCol="0" anchor="t">
            <a:noAutofit/>
          </a:bodyPr>
          <a:lstStyle>
            <a:lvl1pPr>
              <a:defRPr sz="1600"/>
            </a:lvl1pPr>
            <a:lvl2pPr>
              <a:defRPr sz="1600"/>
            </a:lvl2pPr>
            <a:lvl3pPr>
              <a:defRPr sz="1600"/>
            </a:lvl3pPr>
            <a:lvl4pPr>
              <a:defRPr sz="1600"/>
            </a:lvl4pPr>
            <a:lvl5pPr>
              <a:defRPr sz="1600"/>
            </a:lvl5pPr>
          </a:lstStyle>
          <a:p>
            <a:r>
              <a:rPr lang="en-GB" sz="1400">
                <a:solidFill>
                  <a:schemeClr val="tx1"/>
                </a:solidFill>
                <a:ea typeface="Calibri" panose="020F0502020204030204" pitchFamily="34" charset="0"/>
                <a:cs typeface="Calibri" panose="020F0502020204030204" pitchFamily="34" charset="0"/>
              </a:rPr>
              <a:t>The main budget deficit and primary surplus for 2025/26 improve slightly due to improved revenue collection, offset by increased non-interest expenditure.
Debt-service costs are revised down by R10.6 billion over the medium term, driven by improved bond yields, an appreciating rand, and lower inflation and interest rates.
The main budget primary surplus increases from 1.6 % of GDP in 2026/27 to 2.3% of GDP in 2028/29.</a:t>
            </a:r>
            <a:endParaRPr lang="en-GB" sz="1400">
              <a:solidFill>
                <a:schemeClr val="tx1"/>
              </a:solidFill>
              <a:ea typeface="Calibri"/>
              <a:cs typeface="Calibri"/>
            </a:endParaRPr>
          </a:p>
        </p:txBody>
      </p:sp>
      <p:pic>
        <p:nvPicPr>
          <p:cNvPr id="13" name="Content Placeholder 12">
            <a:extLst>
              <a:ext uri="{FF2B5EF4-FFF2-40B4-BE49-F238E27FC236}">
                <a16:creationId xmlns:a16="http://schemas.microsoft.com/office/drawing/2014/main" id="{4A82F7CF-0990-43DC-BC6D-B7FCD863CFFA}"/>
              </a:ext>
            </a:extLst>
          </p:cNvPr>
          <p:cNvPicPr>
            <a:picLocks noGrp="1" noChangeAspect="1"/>
          </p:cNvPicPr>
          <p:nvPr>
            <p:ph sz="half" idx="2"/>
          </p:nvPr>
        </p:nvPicPr>
        <p:blipFill>
          <a:blip r:embed="rId7"/>
          <a:stretch>
            <a:fillRect/>
          </a:stretch>
        </p:blipFill>
        <p:spPr>
          <a:xfrm>
            <a:off x="1463039" y="1720362"/>
            <a:ext cx="5028143" cy="3173413"/>
          </a:xfrm>
          <a:prstGeom prst="rect">
            <a:avLst/>
          </a:prstGeom>
          <a:ln w="28575">
            <a:noFill/>
          </a:ln>
        </p:spPr>
      </p:pic>
      <p:sp>
        <p:nvSpPr>
          <p:cNvPr id="8" name="Content Placeholder 3">
            <a:extLst>
              <a:ext uri="{FF2B5EF4-FFF2-40B4-BE49-F238E27FC236}">
                <a16:creationId xmlns:a16="http://schemas.microsoft.com/office/drawing/2014/main" id="{4B8037FB-2C42-5A70-475B-861955535D70}"/>
              </a:ext>
            </a:extLst>
          </p:cNvPr>
          <p:cNvSpPr txBox="1">
            <a:spLocks/>
          </p:cNvSpPr>
          <p:nvPr/>
        </p:nvSpPr>
        <p:spPr>
          <a:xfrm>
            <a:off x="7027982" y="5001725"/>
            <a:ext cx="4370172" cy="1330325"/>
          </a:xfrm>
          <a:prstGeom prst="rect">
            <a:avLst/>
          </a:prstGeom>
          <a:noFill/>
          <a:ln w="28575">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chemeClr val="tx1"/>
                </a:solidFill>
                <a:ea typeface="Calibri" panose="020F0502020204030204" pitchFamily="34" charset="0"/>
                <a:cs typeface="Calibri" panose="020F0502020204030204" pitchFamily="34" charset="0"/>
              </a:rPr>
              <a:t>National government debt is projected to stabilize at 78.9% of GDP in 2025/26.
The higher debt peak is attributed to weaker nominal GDP growth and increased borrowing in 2025/26.
A debt-reducing main budget primary surplus will anchor fiscal policy over the medium term. </a:t>
            </a:r>
            <a:endParaRPr lang="en-GB" sz="1400">
              <a:solidFill>
                <a:schemeClr val="tx1"/>
              </a:solidFill>
              <a:ea typeface="Calibri"/>
              <a:cs typeface="Calibri"/>
            </a:endParaRPr>
          </a:p>
        </p:txBody>
      </p:sp>
      <p:sp>
        <p:nvSpPr>
          <p:cNvPr id="14" name="Slide Number Placeholder 13">
            <a:extLst>
              <a:ext uri="{FF2B5EF4-FFF2-40B4-BE49-F238E27FC236}">
                <a16:creationId xmlns:a16="http://schemas.microsoft.com/office/drawing/2014/main" id="{6432F874-3C10-339F-60AD-8173ADF644E7}"/>
              </a:ext>
            </a:extLst>
          </p:cNvPr>
          <p:cNvSpPr>
            <a:spLocks noGrp="1"/>
          </p:cNvSpPr>
          <p:nvPr>
            <p:ph type="sldNum" sz="quarter" idx="12"/>
          </p:nvPr>
        </p:nvSpPr>
        <p:spPr/>
        <p:txBody>
          <a:bodyPr/>
          <a:lstStyle/>
          <a:p>
            <a:fld id="{97EE878C-8134-2F48-B4E0-56C993B897B0}" type="slidenum">
              <a:rPr lang="en-US" smtClean="0">
                <a:solidFill>
                  <a:schemeClr val="tx1"/>
                </a:solidFill>
              </a:rPr>
              <a:t>8</a:t>
            </a:fld>
            <a:endParaRPr lang="en-US">
              <a:solidFill>
                <a:schemeClr val="tx1"/>
              </a:solidFill>
            </a:endParaRPr>
          </a:p>
        </p:txBody>
      </p:sp>
    </p:spTree>
    <p:extLst>
      <p:ext uri="{BB962C8B-B14F-4D97-AF65-F5344CB8AC3E}">
        <p14:creationId xmlns:p14="http://schemas.microsoft.com/office/powerpoint/2010/main" val="20790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F6BC62C-E523-A1C2-DCEF-F724F3F2B738}"/>
              </a:ext>
            </a:extLst>
          </p:cNvPr>
          <p:cNvGraphicFramePr>
            <a:graphicFrameLocks noChangeAspect="1"/>
          </p:cNvGraphicFramePr>
          <p:nvPr>
            <p:custDataLst>
              <p:tags r:id="rId1"/>
            </p:custDataLst>
            <p:extLst>
              <p:ext uri="{D42A27DB-BD31-4B8C-83A1-F6EECF244321}">
                <p14:modId xmlns:p14="http://schemas.microsoft.com/office/powerpoint/2010/main" val="249893036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7" name="think-cell data - do not delete" hidden="1">
                        <a:extLst>
                          <a:ext uri="{FF2B5EF4-FFF2-40B4-BE49-F238E27FC236}">
                            <a16:creationId xmlns:a16="http://schemas.microsoft.com/office/drawing/2014/main" id="{0F6BC62C-E523-A1C2-DCEF-F724F3F2B73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C767D614-D6A8-7818-043C-543DBA9A91D1}"/>
              </a:ext>
            </a:extLst>
          </p:cNvPr>
          <p:cNvGrpSpPr/>
          <p:nvPr/>
        </p:nvGrpSpPr>
        <p:grpSpPr>
          <a:xfrm>
            <a:off x="1640539" y="1281335"/>
            <a:ext cx="3165924" cy="4889519"/>
            <a:chOff x="974725" y="2819400"/>
            <a:chExt cx="4938593" cy="6767513"/>
          </a:xfrm>
        </p:grpSpPr>
        <p:sp>
          <p:nvSpPr>
            <p:cNvPr id="24" name="Rectangle 23">
              <a:extLst>
                <a:ext uri="{FF2B5EF4-FFF2-40B4-BE49-F238E27FC236}">
                  <a16:creationId xmlns:a16="http://schemas.microsoft.com/office/drawing/2014/main" id="{BE1AE9B3-C025-2949-335C-8938D75BA87F}"/>
                </a:ext>
              </a:extLst>
            </p:cNvPr>
            <p:cNvSpPr/>
            <p:nvPr/>
          </p:nvSpPr>
          <p:spPr>
            <a:xfrm>
              <a:off x="974725" y="2819401"/>
              <a:ext cx="2280025" cy="190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1500">
                <a:solidFill>
                  <a:prstClr val="white"/>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D69E4589-2225-5749-D1B4-181849BF8316}"/>
                </a:ext>
              </a:extLst>
            </p:cNvPr>
            <p:cNvSpPr/>
            <p:nvPr/>
          </p:nvSpPr>
          <p:spPr>
            <a:xfrm>
              <a:off x="979645" y="2819400"/>
              <a:ext cx="4933673" cy="6767513"/>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68000" tIns="264000" rIns="168000" bIns="168000" rtlCol="0" anchor="t"/>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GB" sz="1500" b="1" kern="1200" noProof="0">
                  <a:solidFill>
                    <a:schemeClr val="tx1"/>
                  </a:solidFill>
                  <a:latin typeface="Calibri" panose="020F0502020204030204" pitchFamily="34" charset="0"/>
                  <a:ea typeface="+mn-ea"/>
                  <a:cs typeface="Calibri" panose="020F0502020204030204" pitchFamily="34" charset="0"/>
                </a:rPr>
                <a:t>Grow the economy</a:t>
              </a:r>
              <a:endParaRPr lang="en-US" altLang="ko-KR" sz="1500" b="1">
                <a:solidFill>
                  <a:schemeClr val="tx1"/>
                </a:solidFill>
                <a:latin typeface="Calibri" panose="020F0502020204030204" pitchFamily="34" charset="0"/>
                <a:cs typeface="Calibri" panose="020F0502020204030204" pitchFamily="34" charset="0"/>
              </a:endParaRPr>
            </a:p>
            <a:p>
              <a:pPr marL="285750" lvl="0" indent="-285750">
                <a:spcAft>
                  <a:spcPts val="600"/>
                </a:spcAft>
                <a:buFont typeface="Arial" panose="020B0604020202020204" pitchFamily="34" charset="0"/>
                <a:buChar char="•"/>
              </a:pPr>
              <a:r>
                <a:rPr lang="en-GB" sz="1500">
                  <a:solidFill>
                    <a:schemeClr val="tx1"/>
                  </a:solidFill>
                  <a:latin typeface="Calibri" panose="020F0502020204030204" pitchFamily="34" charset="0"/>
                  <a:cs typeface="Calibri" panose="020F0502020204030204" pitchFamily="34" charset="0"/>
                </a:rPr>
                <a:t>The planned R20 billion tax increase for 2026 is cancelled, and tax thresholds are raised to provide relief from inflation.</a:t>
              </a:r>
            </a:p>
            <a:p>
              <a:pPr marL="285750" lvl="0" indent="-285750">
                <a:spcAft>
                  <a:spcPts val="600"/>
                </a:spcAft>
                <a:buFont typeface="Arial" panose="020B0604020202020204" pitchFamily="34" charset="0"/>
                <a:buChar char="•"/>
              </a:pPr>
              <a:r>
                <a:rPr lang="en-GB" sz="1500">
                  <a:solidFill>
                    <a:schemeClr val="tx1"/>
                  </a:solidFill>
                  <a:latin typeface="Calibri" panose="020F0502020204030204" pitchFamily="34" charset="0"/>
                  <a:cs typeface="Calibri" panose="020F0502020204030204" pitchFamily="34" charset="0"/>
                </a:rPr>
                <a:t>The 2026 Budget supports macroeconomic stability and promotes growth by continuing to narrow the main budget deficit. </a:t>
              </a:r>
            </a:p>
            <a:p>
              <a:pPr marL="285750" lvl="0" indent="-285750">
                <a:spcAft>
                  <a:spcPts val="600"/>
                </a:spcAft>
                <a:buFont typeface="Arial" panose="020B0604020202020204" pitchFamily="34" charset="0"/>
                <a:buChar char="•"/>
              </a:pPr>
              <a:r>
                <a:rPr lang="en-GB" sz="1500">
                  <a:solidFill>
                    <a:schemeClr val="tx1"/>
                  </a:solidFill>
                  <a:latin typeface="Calibri"/>
                  <a:ea typeface="Calibri"/>
                  <a:cs typeface="Calibri"/>
                </a:rPr>
                <a:t>Growth enhancing capital investment is the fastest growing item of expenditure.</a:t>
              </a:r>
            </a:p>
            <a:p>
              <a:pPr lvl="4"/>
              <a:endParaRPr lang="en-US" sz="1500">
                <a:solidFill>
                  <a:schemeClr val="tx1"/>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C8086F3F-DC1E-9328-F93B-4FF80E0DC344}"/>
                </a:ext>
              </a:extLst>
            </p:cNvPr>
            <p:cNvSpPr/>
            <p:nvPr/>
          </p:nvSpPr>
          <p:spPr>
            <a:xfrm>
              <a:off x="3613273" y="9396413"/>
              <a:ext cx="2280025" cy="190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1500">
                <a:solidFill>
                  <a:prstClr val="white"/>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EE0B9973-46A9-BE92-ADD5-9DC1300564A6}"/>
              </a:ext>
            </a:extLst>
          </p:cNvPr>
          <p:cNvGrpSpPr/>
          <p:nvPr/>
        </p:nvGrpSpPr>
        <p:grpSpPr>
          <a:xfrm>
            <a:off x="5112807" y="1281335"/>
            <a:ext cx="3305489" cy="4889519"/>
            <a:chOff x="974725" y="2819400"/>
            <a:chExt cx="5156304" cy="6767513"/>
          </a:xfrm>
        </p:grpSpPr>
        <p:sp>
          <p:nvSpPr>
            <p:cNvPr id="28" name="Rectangle 27">
              <a:extLst>
                <a:ext uri="{FF2B5EF4-FFF2-40B4-BE49-F238E27FC236}">
                  <a16:creationId xmlns:a16="http://schemas.microsoft.com/office/drawing/2014/main" id="{A9FF2005-F6B5-84A6-5156-80B55C94D0E3}"/>
                </a:ext>
              </a:extLst>
            </p:cNvPr>
            <p:cNvSpPr/>
            <p:nvPr/>
          </p:nvSpPr>
          <p:spPr>
            <a:xfrm>
              <a:off x="974725" y="2819401"/>
              <a:ext cx="2280025" cy="190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1500">
                <a:solidFill>
                  <a:prstClr val="white"/>
                </a:solidFill>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D74B30F7-24EC-9E94-1D00-0401A282F0F3}"/>
                </a:ext>
              </a:extLst>
            </p:cNvPr>
            <p:cNvSpPr/>
            <p:nvPr/>
          </p:nvSpPr>
          <p:spPr>
            <a:xfrm>
              <a:off x="979644" y="2819400"/>
              <a:ext cx="5151385" cy="6767513"/>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68000" tIns="264000" rIns="168000" bIns="168000" rtlCol="0" anchor="t"/>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altLang="ko-KR" sz="1500" b="1">
                  <a:solidFill>
                    <a:schemeClr val="tx1"/>
                  </a:solidFill>
                  <a:latin typeface="Calibri" panose="020F0502020204030204" pitchFamily="34" charset="0"/>
                  <a:cs typeface="Calibri" panose="020F0502020204030204" pitchFamily="34" charset="0"/>
                </a:rPr>
                <a:t>Improve the composition of spending</a:t>
              </a:r>
            </a:p>
            <a:p>
              <a:pPr marL="285750" indent="-285750">
                <a:spcBef>
                  <a:spcPts val="200"/>
                </a:spcBef>
                <a:spcAft>
                  <a:spcPts val="200"/>
                </a:spcAft>
                <a:buFont typeface="Arial" panose="020B0604020202020204" pitchFamily="34" charset="0"/>
                <a:buChar char="•"/>
                <a:defRPr/>
              </a:pPr>
              <a:r>
                <a:rPr lang="en-US" altLang="ko-KR" sz="1500">
                  <a:solidFill>
                    <a:schemeClr val="tx1"/>
                  </a:solidFill>
                  <a:latin typeface="Calibri"/>
                  <a:ea typeface="맑은 고딕"/>
                  <a:cs typeface="Calibri"/>
                </a:rPr>
                <a:t>Non-interest expenditure remains redistributive, with 60.2 per cent allocated to the social wage in 2026/27. </a:t>
              </a:r>
            </a:p>
            <a:p>
              <a:pPr marL="285750" marR="0" lvl="0" indent="-28575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altLang="ko-KR" sz="1500">
                  <a:solidFill>
                    <a:schemeClr val="tx1"/>
                  </a:solidFill>
                  <a:latin typeface="Calibri"/>
                  <a:ea typeface="맑은 고딕"/>
                  <a:cs typeface="Calibri"/>
                </a:rPr>
                <a:t>R3.7 billion is allocated to departmental baselines for the Early Retirement </a:t>
              </a:r>
              <a:r>
                <a:rPr lang="en-US" altLang="ko-KR" sz="1500" err="1">
                  <a:solidFill>
                    <a:schemeClr val="tx1"/>
                  </a:solidFill>
                  <a:latin typeface="Calibri"/>
                  <a:ea typeface="맑은 고딕"/>
                  <a:cs typeface="Calibri"/>
                </a:rPr>
                <a:t>Programme</a:t>
              </a:r>
              <a:r>
                <a:rPr lang="en-US" altLang="ko-KR" sz="1500">
                  <a:solidFill>
                    <a:schemeClr val="tx1"/>
                  </a:solidFill>
                  <a:latin typeface="Calibri"/>
                  <a:ea typeface="맑은 고딕"/>
                  <a:cs typeface="Calibri"/>
                </a:rPr>
                <a:t> in 2025/26 and 2026/27, with an expected saving of R2.6 billion in 2026/27.</a:t>
              </a:r>
            </a:p>
            <a:p>
              <a:pPr marL="285750" marR="0" lvl="0" indent="-28575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altLang="ko-KR" sz="1500">
                  <a:solidFill>
                    <a:schemeClr val="tx1"/>
                  </a:solidFill>
                  <a:latin typeface="Calibri"/>
                  <a:ea typeface="맑은 고딕"/>
                  <a:cs typeface="Calibri"/>
                </a:rPr>
                <a:t>The ghost worker audit identified 4 323 suspicious cases, with a verification process underway to withhold salaries for unverified employees.</a:t>
              </a:r>
            </a:p>
            <a:p>
              <a:pPr marL="285750" marR="0" lvl="0" indent="-285750" algn="l" defTabSz="457200"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altLang="ko-KR" sz="1500">
                <a:solidFill>
                  <a:schemeClr val="tx1"/>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F7EEBE37-209D-B325-8D4D-5F5C6DD3B6C1}"/>
                </a:ext>
              </a:extLst>
            </p:cNvPr>
            <p:cNvSpPr/>
            <p:nvPr/>
          </p:nvSpPr>
          <p:spPr>
            <a:xfrm>
              <a:off x="3851004" y="9396413"/>
              <a:ext cx="2280025" cy="190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1500">
                <a:solidFill>
                  <a:prstClr val="white"/>
                </a:solidFill>
                <a:latin typeface="Calibri" panose="020F0502020204030204" pitchFamily="34" charset="0"/>
                <a:cs typeface="Calibri" panose="020F0502020204030204" pitchFamily="34" charset="0"/>
              </a:endParaRPr>
            </a:p>
          </p:txBody>
        </p:sp>
      </p:grpSp>
      <p:grpSp>
        <p:nvGrpSpPr>
          <p:cNvPr id="31" name="Group 30">
            <a:extLst>
              <a:ext uri="{FF2B5EF4-FFF2-40B4-BE49-F238E27FC236}">
                <a16:creationId xmlns:a16="http://schemas.microsoft.com/office/drawing/2014/main" id="{33396037-E920-C3C0-90B1-9B6755EEEF54}"/>
              </a:ext>
            </a:extLst>
          </p:cNvPr>
          <p:cNvGrpSpPr/>
          <p:nvPr/>
        </p:nvGrpSpPr>
        <p:grpSpPr>
          <a:xfrm>
            <a:off x="8585075" y="1281335"/>
            <a:ext cx="3305489" cy="4889519"/>
            <a:chOff x="974725" y="2819400"/>
            <a:chExt cx="5156304" cy="6767513"/>
          </a:xfrm>
        </p:grpSpPr>
        <p:sp>
          <p:nvSpPr>
            <p:cNvPr id="32" name="Rectangle 31">
              <a:extLst>
                <a:ext uri="{FF2B5EF4-FFF2-40B4-BE49-F238E27FC236}">
                  <a16:creationId xmlns:a16="http://schemas.microsoft.com/office/drawing/2014/main" id="{9477AD6A-C0FA-4477-FB20-A18CA51CFAFA}"/>
                </a:ext>
              </a:extLst>
            </p:cNvPr>
            <p:cNvSpPr/>
            <p:nvPr/>
          </p:nvSpPr>
          <p:spPr>
            <a:xfrm>
              <a:off x="974725" y="2819401"/>
              <a:ext cx="2280025" cy="190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1500">
                <a:solidFill>
                  <a:prstClr val="white"/>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C3009AE8-D549-74FA-4DB6-D4685523708C}"/>
                </a:ext>
              </a:extLst>
            </p:cNvPr>
            <p:cNvSpPr/>
            <p:nvPr/>
          </p:nvSpPr>
          <p:spPr>
            <a:xfrm>
              <a:off x="979644" y="2819400"/>
              <a:ext cx="5151385" cy="6767513"/>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68000" tIns="264000" rIns="168000" bIns="168000" rtlCol="0" anchor="t"/>
            <a:lstStyle/>
            <a:p>
              <a:pPr marL="0" marR="0" lvl="0" indent="0" algn="l" defTabSz="457200" rtl="0" eaLnBrk="1" fontAlgn="auto" latinLnBrk="0" hangingPunct="1">
                <a:lnSpc>
                  <a:spcPct val="100000"/>
                </a:lnSpc>
                <a:spcBef>
                  <a:spcPts val="200"/>
                </a:spcBef>
                <a:spcAft>
                  <a:spcPts val="300"/>
                </a:spcAft>
                <a:buClrTx/>
                <a:buSzTx/>
                <a:buFontTx/>
                <a:buNone/>
                <a:tabLst/>
                <a:defRPr/>
              </a:pPr>
              <a:r>
                <a:rPr lang="en-US" altLang="ko-KR" sz="1500" b="1">
                  <a:solidFill>
                    <a:schemeClr val="tx1"/>
                  </a:solidFill>
                  <a:latin typeface="Calibri" panose="020F0502020204030204" pitchFamily="34" charset="0"/>
                  <a:cs typeface="Calibri" panose="020F0502020204030204" pitchFamily="34" charset="0"/>
                </a:rPr>
                <a:t>Strengthen the public finances</a:t>
              </a:r>
            </a:p>
            <a:p>
              <a:pPr marL="285750" lvl="0" indent="-285750">
                <a:spcAft>
                  <a:spcPts val="300"/>
                </a:spcAft>
                <a:buFont typeface="Arial" panose="020B0604020202020204" pitchFamily="34" charset="0"/>
                <a:buChar char="•"/>
              </a:pPr>
              <a:r>
                <a:rPr lang="en-GB" sz="1500">
                  <a:solidFill>
                    <a:schemeClr val="tx1"/>
                  </a:solidFill>
                  <a:latin typeface="Calibri" panose="020F0502020204030204" pitchFamily="34" charset="0"/>
                  <a:cs typeface="Calibri" panose="020F0502020204030204" pitchFamily="34" charset="0"/>
                </a:rPr>
                <a:t>Government will propose a fiscal anchor requiring new administrations to present a plan for fiscal sustainability.</a:t>
              </a:r>
            </a:p>
            <a:p>
              <a:pPr marL="285750" lvl="0" indent="-285750">
                <a:spcAft>
                  <a:spcPts val="300"/>
                </a:spcAft>
                <a:buFont typeface="Arial" panose="020B0604020202020204" pitchFamily="34" charset="0"/>
                <a:buChar char="•"/>
              </a:pPr>
              <a:r>
                <a:rPr lang="en-GB" sz="1500">
                  <a:solidFill>
                    <a:schemeClr val="tx1"/>
                  </a:solidFill>
                  <a:latin typeface="Calibri" panose="020F0502020204030204" pitchFamily="34" charset="0"/>
                  <a:cs typeface="Calibri" panose="020F0502020204030204" pitchFamily="34" charset="0"/>
                </a:rPr>
                <a:t>Targeted And Responsible Savings (TARS) has identified R12 billion in savings over the medium term, to improve service delivery.</a:t>
              </a:r>
            </a:p>
            <a:p>
              <a:pPr marL="285750" lvl="0" indent="-285750">
                <a:spcAft>
                  <a:spcPts val="300"/>
                </a:spcAft>
                <a:buFont typeface="Arial" panose="020B0604020202020204" pitchFamily="34" charset="0"/>
                <a:buChar char="•"/>
              </a:pPr>
              <a:r>
                <a:rPr lang="en-GB" sz="1500">
                  <a:solidFill>
                    <a:schemeClr val="tx1"/>
                  </a:solidFill>
                  <a:latin typeface="Calibri" panose="020F0502020204030204" pitchFamily="34" charset="0"/>
                  <a:cs typeface="Calibri" panose="020F0502020204030204" pitchFamily="34" charset="0"/>
                </a:rPr>
                <a:t>The National Treasury developed a debt sustainability model to assess risks to the fiscal framework and inform good fiscal decision-making. </a:t>
              </a:r>
            </a:p>
          </p:txBody>
        </p:sp>
        <p:sp>
          <p:nvSpPr>
            <p:cNvPr id="34" name="Rectangle 33">
              <a:extLst>
                <a:ext uri="{FF2B5EF4-FFF2-40B4-BE49-F238E27FC236}">
                  <a16:creationId xmlns:a16="http://schemas.microsoft.com/office/drawing/2014/main" id="{96A30C6C-90E9-C8DD-AAD2-F062D172B11E}"/>
                </a:ext>
              </a:extLst>
            </p:cNvPr>
            <p:cNvSpPr/>
            <p:nvPr/>
          </p:nvSpPr>
          <p:spPr>
            <a:xfrm>
              <a:off x="3851004" y="9396413"/>
              <a:ext cx="2280025" cy="190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sz="1500">
                <a:solidFill>
                  <a:prstClr val="white"/>
                </a:solidFill>
                <a:latin typeface="Calibri" panose="020F0502020204030204" pitchFamily="34" charset="0"/>
                <a:cs typeface="Calibri" panose="020F0502020204030204" pitchFamily="34" charset="0"/>
              </a:endParaRPr>
            </a:p>
          </p:txBody>
        </p:sp>
      </p:grpSp>
      <p:sp>
        <p:nvSpPr>
          <p:cNvPr id="37" name="Title 4">
            <a:extLst>
              <a:ext uri="{FF2B5EF4-FFF2-40B4-BE49-F238E27FC236}">
                <a16:creationId xmlns:a16="http://schemas.microsoft.com/office/drawing/2014/main" id="{6EF989D0-AFD9-B04C-1AA8-FAA25136D3B7}"/>
              </a:ext>
            </a:extLst>
          </p:cNvPr>
          <p:cNvSpPr>
            <a:spLocks noGrp="1"/>
          </p:cNvSpPr>
          <p:nvPr>
            <p:ph type="title"/>
          </p:nvPr>
        </p:nvSpPr>
        <p:spPr>
          <a:xfrm>
            <a:off x="1463039" y="365126"/>
            <a:ext cx="10404909" cy="823912"/>
          </a:xfrm>
          <a:ln>
            <a:noFill/>
          </a:ln>
        </p:spPr>
        <p:txBody>
          <a:bodyPr vert="horz" lIns="91440" tIns="45720" rIns="91440" bIns="45720" rtlCol="0" anchor="ctr">
            <a:noAutofit/>
          </a:bodyPr>
          <a:lstStyle/>
          <a:p>
            <a:r>
              <a:rPr lang="en-US" sz="2800" b="1">
                <a:solidFill>
                  <a:srgbClr val="00699F"/>
                </a:solidFill>
                <a:latin typeface="Aptos" panose="020B0004020202020204" pitchFamily="34" charset="0"/>
              </a:rPr>
              <a:t>The fiscal strategy will be  supported by three interlocking actions to improve fiscal outcomes</a:t>
            </a:r>
          </a:p>
        </p:txBody>
      </p:sp>
      <p:sp>
        <p:nvSpPr>
          <p:cNvPr id="3" name="Slide Number Placeholder 2">
            <a:extLst>
              <a:ext uri="{FF2B5EF4-FFF2-40B4-BE49-F238E27FC236}">
                <a16:creationId xmlns:a16="http://schemas.microsoft.com/office/drawing/2014/main" id="{FB78C8CB-4E8E-76C5-C113-8A819DF6B5D3}"/>
              </a:ext>
            </a:extLst>
          </p:cNvPr>
          <p:cNvSpPr>
            <a:spLocks noGrp="1"/>
          </p:cNvSpPr>
          <p:nvPr>
            <p:ph type="sldNum" sz="quarter" idx="12"/>
          </p:nvPr>
        </p:nvSpPr>
        <p:spPr>
          <a:xfrm>
            <a:off x="11222934" y="18472"/>
            <a:ext cx="549965" cy="365125"/>
          </a:xfrm>
        </p:spPr>
        <p:txBody>
          <a:bodyPr/>
          <a:lstStyle/>
          <a:p>
            <a:fld id="{97EE878C-8134-2F48-B4E0-56C993B897B0}"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2207783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35E06DA9B73A49A4FECF2D3C586E48" ma:contentTypeVersion="3" ma:contentTypeDescription="Create a new document." ma:contentTypeScope="" ma:versionID="b30e38033aad9e12dc38a3dc11c20da0">
  <xsd:schema xmlns:xsd="http://www.w3.org/2001/XMLSchema" xmlns:xs="http://www.w3.org/2001/XMLSchema" xmlns:p="http://schemas.microsoft.com/office/2006/metadata/properties" xmlns:ns2="f9f56358-7799-453b-8475-2c95b0507ff6" targetNamespace="http://schemas.microsoft.com/office/2006/metadata/properties" ma:root="true" ma:fieldsID="b0f6f1c30da81a62338fce5e1871a7e3" ns2:_="">
    <xsd:import namespace="f9f56358-7799-453b-8475-2c95b0507ff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f56358-7799-453b-8475-2c95b0507f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F7DD12-822D-4C84-BC18-9CA264AD6D44}">
  <ds:schemaRefs>
    <ds:schemaRef ds:uri="37346e10-9362-4b12-8c9c-b71f93a0e02b"/>
    <ds:schemaRef ds:uri="928d7f67-c1ea-40c6-ac74-3865b84e20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CADE88-F45C-4396-B157-E8B1C3107217}"/>
</file>

<file path=customXml/itemProps3.xml><?xml version="1.0" encoding="utf-8"?>
<ds:datastoreItem xmlns:ds="http://schemas.openxmlformats.org/officeDocument/2006/customXml" ds:itemID="{64848E29-0EDC-43FF-8818-B95E80D099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2918</Words>
  <Application>Microsoft Office PowerPoint</Application>
  <PresentationFormat>Widescreen</PresentationFormat>
  <Paragraphs>170</Paragraphs>
  <Slides>20</Slides>
  <Notes>20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Aptos</vt:lpstr>
      <vt:lpstr>Arial</vt:lpstr>
      <vt:lpstr>Calibri</vt:lpstr>
      <vt:lpstr>Calibri Light</vt:lpstr>
      <vt:lpstr>Symbol</vt:lpstr>
      <vt:lpstr>System Font Regular</vt:lpstr>
      <vt:lpstr>Office Theme</vt:lpstr>
      <vt:lpstr>Custom Design</vt:lpstr>
      <vt:lpstr>think-cell Slide</vt:lpstr>
      <vt:lpstr>A FISCAL TURNING POINT IN A RESILIENT ECONOMY</vt:lpstr>
      <vt:lpstr>The 2026 Budget is a milestone document that achieves fiscal goals, demonstrates resilience and progress</vt:lpstr>
      <vt:lpstr>Budget 2026 delivers on the core elements of government’s four pillar macroeconomic strategy</vt:lpstr>
      <vt:lpstr>Domestic economic growth is forecast to rise to 2% by the end of MTEF and inflation remains well anchored</vt:lpstr>
      <vt:lpstr>Global economic growth will hold steady at 3.3 per cent this year amid elevated risks</vt:lpstr>
      <vt:lpstr>Operation Vulindlela Phase II is unlocking economic growth including addressing municipal dysfunction</vt:lpstr>
      <vt:lpstr>Public-sector infrastructure expenditure will amount to      R1.07 trillion over the medium term</vt:lpstr>
      <vt:lpstr>Government will achieve a debt-stabilising main budget primary surplus this year and continue to grow the surplus over the medium term</vt:lpstr>
      <vt:lpstr>The fiscal strategy will be  supported by three interlocking actions to improve fiscal outcomes</vt:lpstr>
      <vt:lpstr>The 2026 Budget provides tax relief, assists small businesses and promotes savings</vt:lpstr>
      <vt:lpstr>MTEF Gross tax revenue is revised down by R57.2 billion relative to the 2025 MTBPS</vt:lpstr>
      <vt:lpstr>The tax-to-GDP ratio rises from 25.9 per cent in 2025/26 to 26.2 per cent by 2028/29</vt:lpstr>
      <vt:lpstr>The 2026 Budget fiscal framework narrows the main budget deficit and slows the growth of debt-service costs</vt:lpstr>
      <vt:lpstr>  Consolidated government expenditure is projected to increase from R2.58 trillion in 2025/26 to R2.89 trillion in 2028/29  </vt:lpstr>
      <vt:lpstr>Infrastructure investment is the fastest-growing expenditure item by economic classification</vt:lpstr>
      <vt:lpstr>The consolidated budget deficit is projected to narrow over the medium term</vt:lpstr>
      <vt:lpstr>The division of revenue continues to allocate more than half of nationally raised revenue to provinces and municipalities</vt:lpstr>
      <vt:lpstr>The borrowing requirement reflects rising investor confidence and lower borrowing costs</vt:lpstr>
      <vt:lpstr>The 2026 Budget is a milestone document that achieves fiscal goals, demonstrates resilience and progress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Daleen Marais</cp:lastModifiedBy>
  <cp:revision>4</cp:revision>
  <dcterms:created xsi:type="dcterms:W3CDTF">2017-06-12T08:43:34Z</dcterms:created>
  <dcterms:modified xsi:type="dcterms:W3CDTF">2026-02-24T16:12:04Z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0x010100BA35E06DA9B73A49A4FECF2D3C586E48</vt:lpwstr>
  </property>
</Properties>
</file>